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342" r:id="rId2"/>
    <p:sldId id="375" r:id="rId3"/>
    <p:sldId id="332" r:id="rId4"/>
    <p:sldId id="376" r:id="rId5"/>
    <p:sldId id="377" r:id="rId6"/>
    <p:sldId id="368" r:id="rId7"/>
    <p:sldId id="347" r:id="rId8"/>
    <p:sldId id="353" r:id="rId9"/>
    <p:sldId id="379" r:id="rId10"/>
    <p:sldId id="380" r:id="rId11"/>
    <p:sldId id="364" r:id="rId12"/>
  </p:sldIdLst>
  <p:sldSz cx="9144000" cy="5143500" type="screen16x9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E40"/>
    <a:srgbClr val="99FF99"/>
    <a:srgbClr val="2371C7"/>
    <a:srgbClr val="FFCC99"/>
    <a:srgbClr val="E7F3FF"/>
    <a:srgbClr val="18B018"/>
    <a:srgbClr val="FFE7E7"/>
    <a:srgbClr val="2C9431"/>
    <a:srgbClr val="34AE3A"/>
    <a:srgbClr val="2AB8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598" autoAdjust="0"/>
    <p:restoredTop sz="97912" autoAdjust="0"/>
  </p:normalViewPr>
  <p:slideViewPr>
    <p:cSldViewPr>
      <p:cViewPr>
        <p:scale>
          <a:sx n="140" d="100"/>
          <a:sy n="140" d="100"/>
        </p:scale>
        <p:origin x="-804" y="-30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576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8228885473254637E-2"/>
          <c:y val="5.7963353011842904E-2"/>
          <c:w val="0.67066531435432919"/>
          <c:h val="0.8223879678060920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Планируемый размер ПКЗ</c:v>
                </c:pt>
              </c:strCache>
            </c:strRef>
          </c:tx>
          <c:spPr>
            <a:solidFill>
              <a:srgbClr val="2371C7"/>
            </a:solidFill>
            <a:scene3d>
              <a:camera prst="orthographicFront"/>
              <a:lightRig rig="threePt" dir="t"/>
            </a:scene3d>
            <a:sp3d>
              <a:bevelT w="114300" h="63500" prst="coolSlant"/>
            </a:sp3d>
          </c:spPr>
          <c:invertIfNegative val="0"/>
          <c:cat>
            <c:strRef>
              <c:f>Лист1!$A$2:$A$4</c:f>
              <c:strCache>
                <c:ptCount val="3"/>
                <c:pt idx="0">
                  <c:v>на 01.01.2023</c:v>
                </c:pt>
                <c:pt idx="1">
                  <c:v>на 01.01.2024</c:v>
                </c:pt>
                <c:pt idx="2">
                  <c:v>на 01.11.2024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724.1</c:v>
                </c:pt>
                <c:pt idx="1">
                  <c:v>461.3</c:v>
                </c:pt>
                <c:pt idx="2">
                  <c:v>322.3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Фактический размер ПКЗ</c:v>
                </c:pt>
              </c:strCache>
            </c:strRef>
          </c:tx>
          <c:spPr>
            <a:solidFill>
              <a:srgbClr val="FFCC99"/>
            </a:solidFill>
            <a:effectLst>
              <a:outerShdw blurRad="25400" dist="50800" dir="5400000" algn="ctr" rotWithShape="0">
                <a:srgbClr val="000000">
                  <a:alpha val="43137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33350" h="69850" prst="coolSlant"/>
            </a:sp3d>
          </c:spPr>
          <c:invertIfNegative val="0"/>
          <c:cat>
            <c:strRef>
              <c:f>Лист1!$A$2:$A$4</c:f>
              <c:strCache>
                <c:ptCount val="3"/>
                <c:pt idx="0">
                  <c:v>на 01.01.2023</c:v>
                </c:pt>
                <c:pt idx="1">
                  <c:v>на 01.01.2024</c:v>
                </c:pt>
                <c:pt idx="2">
                  <c:v>на 01.11.2024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619</c:v>
                </c:pt>
                <c:pt idx="1">
                  <c:v>495.2</c:v>
                </c:pt>
                <c:pt idx="2">
                  <c:v>388.5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7943424"/>
        <c:axId val="107944960"/>
      </c:barChart>
      <c:catAx>
        <c:axId val="10794342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 b="1"/>
            </a:pPr>
            <a:endParaRPr lang="ru-RU"/>
          </a:p>
        </c:txPr>
        <c:crossAx val="107944960"/>
        <c:crosses val="autoZero"/>
        <c:auto val="1"/>
        <c:lblAlgn val="ctr"/>
        <c:lblOffset val="100"/>
        <c:noMultiLvlLbl val="0"/>
      </c:catAx>
      <c:valAx>
        <c:axId val="10794496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 b="1"/>
            </a:pPr>
            <a:endParaRPr lang="ru-RU"/>
          </a:p>
        </c:txPr>
        <c:crossAx val="10794342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8331562419514145"/>
          <c:y val="0.41691511799230518"/>
          <c:w val="0.20752634166702422"/>
          <c:h val="0.2498186551125226"/>
        </c:manualLayout>
      </c:layout>
      <c:overlay val="0"/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0.13969</cdr:x>
      <cdr:y>0.0138</cdr:y>
    </cdr:from>
    <cdr:to>
      <cdr:x>0.25928</cdr:x>
      <cdr:y>0.13753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1162260" y="48187"/>
          <a:ext cx="995126" cy="43204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0" tIns="0" rIns="0" bIns="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400" b="1" dirty="0" smtClean="0">
              <a:solidFill>
                <a:schemeClr val="tx1"/>
              </a:solidFill>
            </a:rPr>
            <a:t>- 14,5 %</a:t>
          </a:r>
        </a:p>
      </cdr:txBody>
    </cdr:sp>
  </cdr:relSizeAnchor>
  <cdr:relSizeAnchor xmlns:cdr="http://schemas.openxmlformats.org/drawingml/2006/chartDrawing">
    <cdr:from>
      <cdr:x>0.36302</cdr:x>
      <cdr:y>0.21374</cdr:y>
    </cdr:from>
    <cdr:to>
      <cdr:x>0.48262</cdr:x>
      <cdr:y>0.33747</cdr:y>
    </cdr:to>
    <cdr:sp macro="" textlink="">
      <cdr:nvSpPr>
        <cdr:cNvPr id="3" name="Прямоугольник 2"/>
        <cdr:cNvSpPr/>
      </cdr:nvSpPr>
      <cdr:spPr>
        <a:xfrm xmlns:a="http://schemas.openxmlformats.org/drawingml/2006/main">
          <a:off x="3020552" y="746369"/>
          <a:ext cx="995126" cy="43204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0" tIns="0" rIns="0" bIns="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400" b="1" dirty="0" smtClean="0">
              <a:solidFill>
                <a:schemeClr val="tx1"/>
              </a:solidFill>
            </a:rPr>
            <a:t>+ 7,3 %</a:t>
          </a:r>
        </a:p>
      </cdr:txBody>
    </cdr:sp>
  </cdr:relSizeAnchor>
  <cdr:relSizeAnchor xmlns:cdr="http://schemas.openxmlformats.org/drawingml/2006/chartDrawing">
    <cdr:from>
      <cdr:x>0.58538</cdr:x>
      <cdr:y>0.31684</cdr:y>
    </cdr:from>
    <cdr:to>
      <cdr:x>0.70498</cdr:x>
      <cdr:y>0.44057</cdr:y>
    </cdr:to>
    <cdr:sp macro="" textlink="">
      <cdr:nvSpPr>
        <cdr:cNvPr id="4" name="Прямоугольник 3"/>
        <cdr:cNvSpPr/>
      </cdr:nvSpPr>
      <cdr:spPr>
        <a:xfrm xmlns:a="http://schemas.openxmlformats.org/drawingml/2006/main">
          <a:off x="4870672" y="1106409"/>
          <a:ext cx="995126" cy="43204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0" tIns="0" rIns="0" bIns="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400" b="1" dirty="0" smtClean="0">
              <a:solidFill>
                <a:schemeClr val="tx1"/>
              </a:solidFill>
            </a:rPr>
            <a:t>+20,5 %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" y="1"/>
            <a:ext cx="2946065" cy="4959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ru-RU"/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101" y="1"/>
            <a:ext cx="2946065" cy="4959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ru-RU"/>
          </a:p>
        </p:txBody>
      </p:sp>
      <p:sp>
        <p:nvSpPr>
          <p:cNvPr id="952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5" y="9428913"/>
            <a:ext cx="2946065" cy="4959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9" tIns="45714" rIns="91429" bIns="45714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ru-RU"/>
          </a:p>
        </p:txBody>
      </p:sp>
      <p:sp>
        <p:nvSpPr>
          <p:cNvPr id="952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101" y="9428913"/>
            <a:ext cx="2946065" cy="4959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9" tIns="45714" rIns="91429" bIns="4571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83B9D3C-BA8D-4BE0-86C9-DD829BB15AAC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83200209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5" y="1"/>
            <a:ext cx="2946065" cy="495982"/>
          </a:xfrm>
          <a:prstGeom prst="rect">
            <a:avLst/>
          </a:prstGeom>
        </p:spPr>
        <p:txBody>
          <a:bodyPr vert="horz" lIns="91429" tIns="45714" rIns="91429" bIns="45714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101" y="1"/>
            <a:ext cx="2946065" cy="495982"/>
          </a:xfrm>
          <a:prstGeom prst="rect">
            <a:avLst/>
          </a:prstGeom>
        </p:spPr>
        <p:txBody>
          <a:bodyPr vert="horz" lIns="91429" tIns="45714" rIns="91429" bIns="45714" rtlCol="0"/>
          <a:lstStyle>
            <a:lvl1pPr algn="r">
              <a:defRPr sz="1200"/>
            </a:lvl1pPr>
          </a:lstStyle>
          <a:p>
            <a:fld id="{37570ADA-04DF-42A5-892B-E7AA91F75EFE}" type="datetimeFigureOut">
              <a:rPr lang="ru-RU" smtClean="0"/>
              <a:pPr/>
              <a:t>28.11.2024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6125"/>
            <a:ext cx="661670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9" tIns="45714" rIns="91429" bIns="45714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161" y="4714459"/>
            <a:ext cx="5439355" cy="4467339"/>
          </a:xfrm>
          <a:prstGeom prst="rect">
            <a:avLst/>
          </a:prstGeom>
        </p:spPr>
        <p:txBody>
          <a:bodyPr vert="horz" lIns="91429" tIns="45714" rIns="91429" bIns="45714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5" y="9428913"/>
            <a:ext cx="2946065" cy="495982"/>
          </a:xfrm>
          <a:prstGeom prst="rect">
            <a:avLst/>
          </a:prstGeom>
        </p:spPr>
        <p:txBody>
          <a:bodyPr vert="horz" lIns="91429" tIns="45714" rIns="91429" bIns="45714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101" y="9428913"/>
            <a:ext cx="2946065" cy="495982"/>
          </a:xfrm>
          <a:prstGeom prst="rect">
            <a:avLst/>
          </a:prstGeom>
        </p:spPr>
        <p:txBody>
          <a:bodyPr vert="horz" lIns="91429" tIns="45714" rIns="91429" bIns="45714" rtlCol="0" anchor="b"/>
          <a:lstStyle>
            <a:lvl1pPr algn="r">
              <a:defRPr sz="1200"/>
            </a:lvl1pPr>
          </a:lstStyle>
          <a:p>
            <a:fld id="{E903178C-4964-44B0-BAB6-057517D1777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734887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0488" y="746125"/>
            <a:ext cx="6616700" cy="3721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03178C-4964-44B0-BAB6-057517D1777A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35741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0488" y="746125"/>
            <a:ext cx="6616700" cy="3721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03178C-4964-44B0-BAB6-057517D1777A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000282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0488" y="746125"/>
            <a:ext cx="6616700" cy="3721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03178C-4964-44B0-BAB6-057517D1777A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3574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0488" y="746125"/>
            <a:ext cx="6616700" cy="3721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03178C-4964-44B0-BAB6-057517D1777A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00028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0488" y="746125"/>
            <a:ext cx="6616700" cy="3721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03178C-4964-44B0-BAB6-057517D1777A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41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0488" y="746125"/>
            <a:ext cx="6616700" cy="3721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03178C-4964-44B0-BAB6-057517D1777A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00028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0488" y="746125"/>
            <a:ext cx="6616700" cy="3721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03178C-4964-44B0-BAB6-057517D1777A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00028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0488" y="746125"/>
            <a:ext cx="6616700" cy="3721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03178C-4964-44B0-BAB6-057517D1777A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41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0488" y="746125"/>
            <a:ext cx="6616700" cy="3721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03178C-4964-44B0-BAB6-057517D1777A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41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0488" y="746125"/>
            <a:ext cx="6616700" cy="3721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03178C-4964-44B0-BAB6-057517D1777A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41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0488" y="746125"/>
            <a:ext cx="6616700" cy="3721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03178C-4964-44B0-BAB6-057517D1777A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00028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9" name="Rectangle 17"/>
          <p:cNvSpPr>
            <a:spLocks noChangeArrowheads="1"/>
          </p:cNvSpPr>
          <p:nvPr/>
        </p:nvSpPr>
        <p:spPr bwMode="gray">
          <a:xfrm>
            <a:off x="0" y="2228850"/>
            <a:ext cx="9144000" cy="685800"/>
          </a:xfrm>
          <a:prstGeom prst="rect">
            <a:avLst/>
          </a:prstGeom>
          <a:gradFill rotWithShape="1">
            <a:gsLst>
              <a:gs pos="0">
                <a:schemeClr val="accent1">
                  <a:gamma/>
                  <a:tint val="12549"/>
                  <a:invGamma/>
                  <a:alpha val="0"/>
                </a:schemeClr>
              </a:gs>
              <a:gs pos="100000">
                <a:schemeClr val="accent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black">
          <a:xfrm>
            <a:off x="1905000" y="4057650"/>
            <a:ext cx="5181600" cy="40005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200"/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  <a:endParaRPr lang="en-US" altLang="ru-RU" noProof="0" smtClean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3810000" y="4857751"/>
            <a:ext cx="2133600" cy="183356"/>
          </a:xfr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Arial" charset="0"/>
              </a:defRPr>
            </a:lvl1pPr>
          </a:lstStyle>
          <a:p>
            <a:endParaRPr lang="en-US" altLang="ru-RU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228600" y="4857751"/>
            <a:ext cx="2895600" cy="183356"/>
          </a:xfrm>
        </p:spPr>
        <p:txBody>
          <a:bodyPr/>
          <a:lstStyle>
            <a:lvl1pPr algn="ctr">
              <a:defRPr sz="900">
                <a:latin typeface="Arial" charset="0"/>
              </a:defRPr>
            </a:lvl1pPr>
          </a:lstStyle>
          <a:p>
            <a:endParaRPr lang="en-US" altLang="ru-RU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4857751"/>
            <a:ext cx="2133600" cy="183356"/>
          </a:xfrm>
        </p:spPr>
        <p:txBody>
          <a:bodyPr/>
          <a:lstStyle>
            <a:lvl1pPr>
              <a:defRPr sz="900" b="0">
                <a:solidFill>
                  <a:schemeClr val="bg1"/>
                </a:solidFill>
                <a:latin typeface="Arial" charset="0"/>
              </a:defRPr>
            </a:lvl1pPr>
          </a:lstStyle>
          <a:p>
            <a:fld id="{5E559831-3B06-480D-B0E2-68A4389F41F6}" type="slidenum">
              <a:rPr lang="en-US" altLang="ru-RU"/>
              <a:pPr/>
              <a:t>‹#›</a:t>
            </a:fld>
            <a:endParaRPr lang="en-US" altLang="ru-RU"/>
          </a:p>
        </p:txBody>
      </p:sp>
      <p:sp>
        <p:nvSpPr>
          <p:cNvPr id="3086" name="Text Box 14"/>
          <p:cNvSpPr txBox="1">
            <a:spLocks noChangeArrowheads="1"/>
          </p:cNvSpPr>
          <p:nvPr/>
        </p:nvSpPr>
        <p:spPr bwMode="auto">
          <a:xfrm>
            <a:off x="381000" y="239316"/>
            <a:ext cx="1371600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ru-RU" sz="2100" b="1">
                <a:latin typeface="Verdana" pitchFamily="34" charset="0"/>
              </a:rPr>
              <a:t>LOGO</a:t>
            </a:r>
          </a:p>
        </p:txBody>
      </p:sp>
      <p:sp>
        <p:nvSpPr>
          <p:cNvPr id="3090" name="Rectangle 18"/>
          <p:cNvSpPr>
            <a:spLocks noChangeArrowheads="1"/>
          </p:cNvSpPr>
          <p:nvPr/>
        </p:nvSpPr>
        <p:spPr bwMode="gray">
          <a:xfrm>
            <a:off x="0" y="2171700"/>
            <a:ext cx="8229600" cy="685800"/>
          </a:xfrm>
          <a:prstGeom prst="rect">
            <a:avLst/>
          </a:prstGeom>
          <a:gradFill rotWithShape="1">
            <a:gsLst>
              <a:gs pos="0">
                <a:schemeClr val="tx2"/>
              </a:gs>
              <a:gs pos="100000">
                <a:schemeClr val="tx2">
                  <a:gamma/>
                  <a:shade val="46275"/>
                  <a:invGamma/>
                  <a:alpha val="0"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924800" cy="51435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altLang="ru-RU" noProof="0" smtClean="0"/>
              <a:t>Образец заголовка</a:t>
            </a:r>
            <a:endParaRPr lang="en-US" altLang="ru-RU" noProof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986F2D-B603-4355-8CB9-452F7A6A92B9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4183243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410767"/>
            <a:ext cx="2057400" cy="4412456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410767"/>
            <a:ext cx="6019800" cy="4412456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9B6983-25C2-4E16-A3E1-4DA1039E4E75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7716464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410767"/>
            <a:ext cx="7391400" cy="42267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003697"/>
            <a:ext cx="8229600" cy="3819525"/>
          </a:xfrm>
        </p:spPr>
        <p:txBody>
          <a:bodyPr/>
          <a:lstStyle/>
          <a:p>
            <a:r>
              <a:rPr lang="ru-RU" smtClean="0"/>
              <a:t>Вставка таблицы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781800" y="202409"/>
            <a:ext cx="2133600" cy="184547"/>
          </a:xfrm>
        </p:spPr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791200" y="4898234"/>
            <a:ext cx="2895600" cy="207169"/>
          </a:xfrm>
        </p:spPr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3505200" y="4914900"/>
            <a:ext cx="2133600" cy="190500"/>
          </a:xfrm>
        </p:spPr>
        <p:txBody>
          <a:bodyPr/>
          <a:lstStyle>
            <a:lvl1pPr>
              <a:defRPr/>
            </a:lvl1pPr>
          </a:lstStyle>
          <a:p>
            <a:fld id="{7BEA02CA-E44F-4470-85D2-E08BCB88EF50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193116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25CB1A-7FDF-46B5-8584-44C95FD213C3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062858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8E116F-09C9-4A0F-BD55-488FBC20C0EF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784271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003697"/>
            <a:ext cx="4038600" cy="3819525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003697"/>
            <a:ext cx="4038600" cy="3819525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5964C9-ED8C-4329-939C-0ED3D0913085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614735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8DBB13-A701-493D-B784-C76CDBE1EA35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035348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8E9575-4208-4ADF-88F9-B3440741A629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821448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EB6CD2-0C92-4E07-8436-91C16B5F9D04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622386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076328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2B1F99-6443-43D4-ABDD-1A4742334C5E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306866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0B0695-3B89-40DC-AAB4-C729CA23901A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048992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9" name="Rectangle 15"/>
          <p:cNvSpPr>
            <a:spLocks noChangeArrowheads="1"/>
          </p:cNvSpPr>
          <p:nvPr/>
        </p:nvSpPr>
        <p:spPr bwMode="gray">
          <a:xfrm>
            <a:off x="0" y="400050"/>
            <a:ext cx="9144000" cy="514350"/>
          </a:xfrm>
          <a:prstGeom prst="rect">
            <a:avLst/>
          </a:prstGeom>
          <a:gradFill rotWithShape="1">
            <a:gsLst>
              <a:gs pos="0">
                <a:schemeClr val="accent1">
                  <a:gamma/>
                  <a:tint val="12549"/>
                  <a:invGamma/>
                  <a:alpha val="0"/>
                </a:schemeClr>
              </a:gs>
              <a:gs pos="100000">
                <a:schemeClr val="accent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gray">
          <a:xfrm>
            <a:off x="0" y="342900"/>
            <a:ext cx="8229600" cy="514350"/>
          </a:xfrm>
          <a:prstGeom prst="rect">
            <a:avLst/>
          </a:prstGeom>
          <a:gradFill rotWithShape="1">
            <a:gsLst>
              <a:gs pos="0">
                <a:schemeClr val="tx2"/>
              </a:gs>
              <a:gs pos="100000">
                <a:schemeClr val="tx2">
                  <a:gamma/>
                  <a:shade val="46275"/>
                  <a:invGamma/>
                  <a:alpha val="0"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03697"/>
            <a:ext cx="8229600" cy="3819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781800" y="202409"/>
            <a:ext cx="2133600" cy="1845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750">
                <a:latin typeface="+mn-lt"/>
              </a:defRPr>
            </a:lvl1pPr>
          </a:lstStyle>
          <a:p>
            <a:endParaRPr lang="en-US" alt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4898234"/>
            <a:ext cx="2895600" cy="2071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750">
                <a:latin typeface="+mn-lt"/>
              </a:defRPr>
            </a:lvl1pPr>
          </a:lstStyle>
          <a:p>
            <a:endParaRPr lang="en-US" alt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505200" y="4914900"/>
            <a:ext cx="2133600" cy="190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750" b="1">
                <a:latin typeface="+mn-lt"/>
              </a:defRPr>
            </a:lvl1pPr>
          </a:lstStyle>
          <a:p>
            <a:fld id="{338F6C3A-9D9C-4674-A536-D293ADD0FB04}" type="slidenum">
              <a:rPr lang="en-US" altLang="ru-RU"/>
              <a:pPr/>
              <a:t>‹#›</a:t>
            </a:fld>
            <a:endParaRPr lang="en-US" altLang="ru-RU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white">
          <a:xfrm>
            <a:off x="838200" y="410767"/>
            <a:ext cx="7391400" cy="4226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Verdana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Verdana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Verdana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Verdana" pitchFamily="34" charset="0"/>
        </a:defRPr>
      </a:lvl5pPr>
      <a:lvl6pPr marL="3429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Verdana" pitchFamily="34" charset="0"/>
        </a:defRPr>
      </a:lvl6pPr>
      <a:lvl7pPr marL="685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Verdana" pitchFamily="34" charset="0"/>
        </a:defRPr>
      </a:lvl7pPr>
      <a:lvl8pPr marL="10287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Verdana" pitchFamily="34" charset="0"/>
        </a:defRPr>
      </a:lvl8pPr>
      <a:lvl9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Verdana" pitchFamily="34" charset="0"/>
        </a:defRPr>
      </a:lvl9pPr>
    </p:titleStyle>
    <p:bodyStyle>
      <a:lvl1pPr marL="257175" indent="-257175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v"/>
        <a:defRPr sz="2100" b="1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100">
          <a:solidFill>
            <a:schemeClr val="tx1"/>
          </a:solidFill>
          <a:latin typeface="Arial" charset="0"/>
        </a:defRPr>
      </a:lvl2pPr>
      <a:lvl3pPr marL="857250" indent="-1714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1800">
          <a:solidFill>
            <a:schemeClr val="tx1"/>
          </a:solidFill>
          <a:latin typeface="Arial" charset="0"/>
        </a:defRPr>
      </a:lvl3pPr>
      <a:lvl4pPr marL="1200150" indent="-171450" algn="l" rtl="0" eaLnBrk="1" fontAlgn="base" hangingPunct="1">
        <a:spcBef>
          <a:spcPct val="20000"/>
        </a:spcBef>
        <a:spcAft>
          <a:spcPct val="0"/>
        </a:spcAft>
        <a:buChar char="–"/>
        <a:defRPr sz="1500">
          <a:solidFill>
            <a:schemeClr val="tx1"/>
          </a:solidFill>
          <a:latin typeface="Arial" charset="0"/>
        </a:defRPr>
      </a:lvl4pPr>
      <a:lvl5pPr marL="1543050" indent="-171450" algn="l" rtl="0" eaLnBrk="1" fontAlgn="base" hangingPunct="1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Arial" charset="0"/>
        </a:defRPr>
      </a:lvl5pPr>
      <a:lvl6pPr marL="1885950" indent="-171450" algn="l" rtl="0" eaLnBrk="1" fontAlgn="base" hangingPunct="1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Arial" charset="0"/>
        </a:defRPr>
      </a:lvl6pPr>
      <a:lvl7pPr marL="2228850" indent="-171450" algn="l" rtl="0" eaLnBrk="1" fontAlgn="base" hangingPunct="1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Arial" charset="0"/>
        </a:defRPr>
      </a:lvl7pPr>
      <a:lvl8pPr marL="2571750" indent="-171450" algn="l" rtl="0" eaLnBrk="1" fontAlgn="base" hangingPunct="1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Arial" charset="0"/>
        </a:defRPr>
      </a:lvl8pPr>
      <a:lvl9pPr marL="2914650" indent="-171450" algn="l" rtl="0" eaLnBrk="1" fontAlgn="base" hangingPunct="1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Arial" charset="0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Relationship Id="rId9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00917" y="3795886"/>
            <a:ext cx="4320482" cy="343958"/>
          </a:xfrm>
        </p:spPr>
        <p:txBody>
          <a:bodyPr/>
          <a:lstStyle/>
          <a:p>
            <a:pPr algn="l">
              <a:spcBef>
                <a:spcPts val="0"/>
              </a:spcBef>
            </a:pPr>
            <a:r>
              <a:rPr lang="ru-RU" sz="1400" dirty="0" smtClean="0">
                <a:cs typeface="Arial" panose="020B0604020202020204" pitchFamily="34" charset="0"/>
              </a:rPr>
              <a:t>Горюнова Екатерина Александровна, </a:t>
            </a:r>
          </a:p>
          <a:p>
            <a:pPr algn="l">
              <a:spcBef>
                <a:spcPts val="0"/>
              </a:spcBef>
            </a:pPr>
            <a:r>
              <a:rPr lang="ru-RU" sz="1400" b="0" dirty="0" smtClean="0">
                <a:cs typeface="Arial" panose="020B0604020202020204" pitchFamily="34" charset="0"/>
              </a:rPr>
              <a:t>Начальник планово-экономического отдела</a:t>
            </a:r>
          </a:p>
        </p:txBody>
      </p:sp>
      <p:sp>
        <p:nvSpPr>
          <p:cNvPr id="11" name="Rectangle 4"/>
          <p:cNvSpPr>
            <a:spLocks noGrp="1" noChangeArrowheads="1"/>
          </p:cNvSpPr>
          <p:nvPr>
            <p:ph type="ctrTitle"/>
          </p:nvPr>
        </p:nvSpPr>
        <p:spPr bwMode="black">
          <a:xfrm>
            <a:off x="539552" y="2108621"/>
            <a:ext cx="8208912" cy="1327225"/>
          </a:xfrm>
          <a:ln>
            <a:noFill/>
          </a:ln>
        </p:spPr>
        <p:txBody>
          <a:bodyPr vert="horz" wrap="square" lIns="91440" tIns="27000" rIns="91440" bIns="27000" numCol="1" anchor="ctr" anchorCtr="0" compatLnSpc="1">
            <a:prstTxWarp prst="textNoShape">
              <a:avLst/>
            </a:prstTxWarp>
          </a:bodyPr>
          <a:lstStyle/>
          <a:p>
            <a:r>
              <a:rPr lang="ru-RU" sz="2000" dirty="0" smtClean="0">
                <a:solidFill>
                  <a:schemeClr val="tx1"/>
                </a:solidFill>
              </a:rPr>
              <a:t>«</a:t>
            </a:r>
            <a:r>
              <a:rPr lang="ru-RU" sz="1800" dirty="0" smtClean="0">
                <a:solidFill>
                  <a:schemeClr val="tx1"/>
                </a:solidFill>
              </a:rPr>
              <a:t>Особенности </a:t>
            </a:r>
            <a:r>
              <a:rPr lang="ru-RU" sz="1800" dirty="0">
                <a:solidFill>
                  <a:schemeClr val="tx1"/>
                </a:solidFill>
              </a:rPr>
              <a:t>заполнения и типичные ошибки при составлении отчетности по формам 1МФУ, 14-Ф (ОМС), отчетности по приказу ФОМС № 65, а также при предоставлении заявок на авансирование оплаты медицинской </a:t>
            </a:r>
            <a:r>
              <a:rPr lang="ru-RU" sz="1800" dirty="0" smtClean="0">
                <a:solidFill>
                  <a:schemeClr val="tx1"/>
                </a:solidFill>
              </a:rPr>
              <a:t>помощи»</a:t>
            </a:r>
            <a:endParaRPr lang="ru-RU" sz="2000" b="0" dirty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 Black" pitchFamily="34" charset="0"/>
              <a:cs typeface="Aharoni" panose="02010803020104030203" pitchFamily="2" charset="-79"/>
            </a:endParaRPr>
          </a:p>
        </p:txBody>
      </p:sp>
      <p:sp>
        <p:nvSpPr>
          <p:cNvPr id="15" name="Rectangle 3"/>
          <p:cNvSpPr txBox="1">
            <a:spLocks noChangeArrowheads="1"/>
          </p:cNvSpPr>
          <p:nvPr/>
        </p:nvSpPr>
        <p:spPr bwMode="black">
          <a:xfrm>
            <a:off x="3599892" y="4443958"/>
            <a:ext cx="2124236" cy="171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None/>
              <a:defRPr sz="12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7213" indent="-2143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100">
                <a:solidFill>
                  <a:schemeClr val="tx1"/>
                </a:solidFill>
                <a:latin typeface="Arial" charset="0"/>
              </a:defRPr>
            </a:lvl2pPr>
            <a:lvl3pPr marL="8572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1800">
                <a:solidFill>
                  <a:schemeClr val="tx1"/>
                </a:solidFill>
                <a:latin typeface="Arial" charset="0"/>
              </a:defRPr>
            </a:lvl3pPr>
            <a:lvl4pPr marL="12001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500">
                <a:solidFill>
                  <a:schemeClr val="tx1"/>
                </a:solidFill>
                <a:latin typeface="Arial" charset="0"/>
              </a:defRPr>
            </a:lvl4pPr>
            <a:lvl5pPr marL="15430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charset="0"/>
              </a:defRPr>
            </a:lvl5pPr>
            <a:lvl6pPr marL="18859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charset="0"/>
              </a:defRPr>
            </a:lvl6pPr>
            <a:lvl7pPr marL="22288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charset="0"/>
              </a:defRPr>
            </a:lvl7pPr>
            <a:lvl8pPr marL="25717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charset="0"/>
              </a:defRPr>
            </a:lvl8pPr>
            <a:lvl9pPr marL="29146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spcBef>
                <a:spcPts val="0"/>
              </a:spcBef>
            </a:pPr>
            <a:r>
              <a:rPr lang="ru-RU" sz="1400" b="0" kern="0" dirty="0" smtClean="0">
                <a:cs typeface="Arial" panose="020B0604020202020204" pitchFamily="34" charset="0"/>
              </a:rPr>
              <a:t>ноябрь, 2024 год                          </a:t>
            </a:r>
          </a:p>
          <a:p>
            <a:pPr algn="l">
              <a:spcBef>
                <a:spcPts val="0"/>
              </a:spcBef>
            </a:pPr>
            <a:endParaRPr lang="ru-RU" sz="1350" b="0" kern="0" dirty="0">
              <a:cs typeface="Arial" panose="020B0604020202020204" pitchFamily="34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9535" y="281587"/>
            <a:ext cx="1284207" cy="93030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3742" y="1180298"/>
            <a:ext cx="1145347" cy="806771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7407" y="1135274"/>
            <a:ext cx="1152128" cy="833612"/>
          </a:xfrm>
          <a:prstGeom prst="rect">
            <a:avLst/>
          </a:prstGeom>
        </p:spPr>
      </p:pic>
      <p:pic>
        <p:nvPicPr>
          <p:cNvPr id="10" name="Рисунок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0394" y="261568"/>
            <a:ext cx="1213371" cy="8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Рисунок 6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2711" y="1173998"/>
            <a:ext cx="1284207" cy="7857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2942" y="261567"/>
            <a:ext cx="1129536" cy="826484"/>
          </a:xfrm>
          <a:prstGeom prst="rect">
            <a:avLst/>
          </a:prstGeom>
        </p:spPr>
      </p:pic>
      <p:grpSp>
        <p:nvGrpSpPr>
          <p:cNvPr id="16" name="Группа 15"/>
          <p:cNvGrpSpPr/>
          <p:nvPr/>
        </p:nvGrpSpPr>
        <p:grpSpPr>
          <a:xfrm>
            <a:off x="254805" y="1859959"/>
            <a:ext cx="8637673" cy="135727"/>
            <a:chOff x="254806" y="681540"/>
            <a:chExt cx="8637673" cy="135727"/>
          </a:xfrm>
          <a:solidFill>
            <a:srgbClr val="1D4575"/>
          </a:solidFill>
        </p:grpSpPr>
        <p:sp>
          <p:nvSpPr>
            <p:cNvPr id="17" name="Прямоугольник 16"/>
            <p:cNvSpPr/>
            <p:nvPr/>
          </p:nvSpPr>
          <p:spPr>
            <a:xfrm rot="10800000">
              <a:off x="254806" y="788467"/>
              <a:ext cx="8637673" cy="288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255763" y="681540"/>
              <a:ext cx="1572508" cy="13133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000" dirty="0" smtClean="0"/>
                <a:t>www.yartfoms.ru</a:t>
              </a:r>
              <a:endParaRPr lang="ru-RU" sz="1000" dirty="0"/>
            </a:p>
          </p:txBody>
        </p:sp>
      </p:grpSp>
      <p:pic>
        <p:nvPicPr>
          <p:cNvPr id="19" name="Picture 2"/>
          <p:cNvPicPr preferRelativeResize="0">
            <a:picLocks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917" y="195486"/>
            <a:ext cx="378000" cy="3780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96538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2917" y="955176"/>
            <a:ext cx="8366821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1600" dirty="0" smtClean="0">
                <a:solidFill>
                  <a:srgbClr val="008E40"/>
                </a:solidFill>
                <a:latin typeface="Arial Black" pitchFamily="34" charset="0"/>
              </a:rPr>
              <a:t>I </a:t>
            </a:r>
            <a:r>
              <a:rPr lang="ru-RU" sz="1600" dirty="0" smtClean="0">
                <a:solidFill>
                  <a:srgbClr val="008E40"/>
                </a:solidFill>
                <a:latin typeface="Arial Black" pitchFamily="34" charset="0"/>
              </a:rPr>
              <a:t>этап</a:t>
            </a:r>
          </a:p>
          <a:p>
            <a:pPr marL="285750" indent="-285750" algn="just">
              <a:spcAft>
                <a:spcPts val="0"/>
              </a:spcAft>
              <a:buFont typeface="Wingdings" pitchFamily="2" charset="2"/>
              <a:buChar char="Ø"/>
            </a:pPr>
            <a:r>
              <a:rPr lang="ru-RU" sz="1600" b="1" dirty="0" smtClean="0">
                <a:solidFill>
                  <a:schemeClr val="accent4"/>
                </a:solidFill>
                <a:latin typeface="Calibri" panose="020F0502020204030204" pitchFamily="34" charset="0"/>
              </a:rPr>
              <a:t>Заявка на аванс направляется в СМО (с дублированием информации в Фонд) не позднее 2 рабочего дня текущего месяца (п.144 Правил ОМС);</a:t>
            </a:r>
          </a:p>
          <a:p>
            <a:pPr marL="285750" indent="-285750" algn="just">
              <a:spcAft>
                <a:spcPts val="0"/>
              </a:spcAft>
              <a:buFont typeface="Wingdings" pitchFamily="2" charset="2"/>
              <a:buChar char="Ø"/>
            </a:pPr>
            <a:r>
              <a:rPr lang="ru-RU" sz="1600" b="1" dirty="0" smtClean="0">
                <a:solidFill>
                  <a:schemeClr val="accent4"/>
                </a:solidFill>
                <a:latin typeface="Calibri" panose="020F0502020204030204" pitchFamily="34" charset="0"/>
              </a:rPr>
              <a:t>Размер авансового платежа не может превышать :</a:t>
            </a:r>
          </a:p>
          <a:p>
            <a:pPr marL="609750" indent="-285750" algn="just">
              <a:spcAft>
                <a:spcPts val="0"/>
              </a:spcAft>
              <a:buFontTx/>
              <a:buChar char="-"/>
            </a:pPr>
            <a:r>
              <a:rPr lang="ru-RU" sz="1600" b="1" dirty="0">
                <a:solidFill>
                  <a:schemeClr val="accent4"/>
                </a:solidFill>
                <a:latin typeface="Calibri" panose="020F0502020204030204" pitchFamily="34" charset="0"/>
              </a:rPr>
              <a:t>95  % </a:t>
            </a:r>
            <a:r>
              <a:rPr lang="ru-RU" sz="1600" b="1" dirty="0">
                <a:solidFill>
                  <a:schemeClr val="accent4"/>
                </a:solidFill>
                <a:latin typeface="Calibri" panose="020F0502020204030204" pitchFamily="34" charset="0"/>
              </a:rPr>
              <a:t> </a:t>
            </a:r>
            <a:r>
              <a:rPr lang="ru-RU" sz="1600" b="1" dirty="0">
                <a:solidFill>
                  <a:schemeClr val="accent4"/>
                </a:solidFill>
                <a:latin typeface="Calibri" panose="020F0502020204030204" pitchFamily="34" charset="0"/>
              </a:rPr>
              <a:t>от среднемесячного объема средств, направляемых на оплату медицинской помощи страховой медицинской организацией в медицинскую организацию за последние три </a:t>
            </a:r>
            <a:r>
              <a:rPr lang="ru-RU" sz="1600" b="1" dirty="0" smtClean="0">
                <a:solidFill>
                  <a:schemeClr val="accent4"/>
                </a:solidFill>
                <a:latin typeface="Calibri" panose="020F0502020204030204" pitchFamily="34" charset="0"/>
              </a:rPr>
              <a:t>месяца (п. 145 Правил ОМС);</a:t>
            </a:r>
            <a:endParaRPr lang="ru-RU" sz="1600" b="1" dirty="0">
              <a:solidFill>
                <a:schemeClr val="accent4"/>
              </a:solidFill>
              <a:latin typeface="Calibri" panose="020F0502020204030204" pitchFamily="34" charset="0"/>
            </a:endParaRPr>
          </a:p>
          <a:p>
            <a:pPr marL="609750" indent="-285750" algn="just">
              <a:spcAft>
                <a:spcPts val="0"/>
              </a:spcAft>
              <a:buFontTx/>
              <a:buChar char="-"/>
            </a:pPr>
            <a:r>
              <a:rPr lang="ru-RU" sz="1600" b="1" dirty="0" smtClean="0">
                <a:solidFill>
                  <a:schemeClr val="accent4"/>
                </a:solidFill>
                <a:latin typeface="Calibri" panose="020F0502020204030204" pitchFamily="34" charset="0"/>
              </a:rPr>
              <a:t>1/12 от годового финансового обеспечения МО </a:t>
            </a:r>
            <a:r>
              <a:rPr lang="ru-RU" sz="1600" b="1" dirty="0">
                <a:solidFill>
                  <a:schemeClr val="accent4"/>
                </a:solidFill>
                <a:latin typeface="Calibri" panose="020F0502020204030204" pitchFamily="34" charset="0"/>
              </a:rPr>
              <a:t>(п.4 Постановления Правительства РФ от 28.12.2023 N 2353</a:t>
            </a:r>
            <a:r>
              <a:rPr lang="ru-RU" sz="1600" b="1" dirty="0" smtClean="0">
                <a:solidFill>
                  <a:schemeClr val="accent4"/>
                </a:solidFill>
                <a:latin typeface="Calibri" panose="020F0502020204030204" pitchFamily="34" charset="0"/>
              </a:rPr>
              <a:t>);</a:t>
            </a:r>
          </a:p>
          <a:p>
            <a:pPr marL="285750" indent="-285750" algn="just">
              <a:spcAft>
                <a:spcPts val="0"/>
              </a:spcAft>
              <a:buFont typeface="Wingdings" pitchFamily="2" charset="2"/>
              <a:buChar char="Ø"/>
            </a:pPr>
            <a:r>
              <a:rPr lang="ru-RU" sz="1600" b="1" dirty="0">
                <a:solidFill>
                  <a:schemeClr val="accent4"/>
                </a:solidFill>
                <a:latin typeface="Calibri" panose="020F0502020204030204" pitchFamily="34" charset="0"/>
              </a:rPr>
              <a:t>Авансирование осуществляется </a:t>
            </a:r>
            <a:r>
              <a:rPr lang="ru-RU" sz="1600" b="1" dirty="0">
                <a:solidFill>
                  <a:schemeClr val="accent4"/>
                </a:solidFill>
                <a:latin typeface="Calibri" panose="020F0502020204030204" pitchFamily="34" charset="0"/>
              </a:rPr>
              <a:t>в пределах годового объема финансового </a:t>
            </a:r>
            <a:r>
              <a:rPr lang="ru-RU" sz="1600" b="1" dirty="0" smtClean="0">
                <a:solidFill>
                  <a:schemeClr val="accent4"/>
                </a:solidFill>
                <a:latin typeface="Calibri" panose="020F0502020204030204" pitchFamily="34" charset="0"/>
              </a:rPr>
              <a:t>обеспечения </a:t>
            </a:r>
            <a:r>
              <a:rPr lang="ru-RU" sz="1600" b="1" dirty="0">
                <a:solidFill>
                  <a:schemeClr val="accent4"/>
                </a:solidFill>
                <a:latin typeface="Calibri" panose="020F0502020204030204" pitchFamily="34" charset="0"/>
              </a:rPr>
              <a:t>МО (п.4 Постановления </a:t>
            </a:r>
            <a:r>
              <a:rPr lang="ru-RU" sz="1600" b="1" dirty="0">
                <a:solidFill>
                  <a:schemeClr val="accent4"/>
                </a:solidFill>
                <a:latin typeface="Calibri" panose="020F0502020204030204" pitchFamily="34" charset="0"/>
              </a:rPr>
              <a:t>Правительства РФ от 28.12.2023 N </a:t>
            </a:r>
            <a:r>
              <a:rPr lang="ru-RU" sz="1600" b="1" dirty="0" smtClean="0">
                <a:solidFill>
                  <a:schemeClr val="accent4"/>
                </a:solidFill>
                <a:latin typeface="Calibri" panose="020F0502020204030204" pitchFamily="34" charset="0"/>
              </a:rPr>
              <a:t>2353)</a:t>
            </a:r>
            <a:endParaRPr lang="ru-RU" sz="1600" b="1" dirty="0">
              <a:solidFill>
                <a:schemeClr val="accent4"/>
              </a:solidFill>
              <a:latin typeface="Calibri" panose="020F0502020204030204" pitchFamily="34" charset="0"/>
            </a:endParaRPr>
          </a:p>
          <a:p>
            <a:pPr marL="324000" algn="just">
              <a:spcAft>
                <a:spcPts val="0"/>
              </a:spcAft>
            </a:pPr>
            <a:endParaRPr lang="ru-RU" sz="1600" dirty="0" smtClean="0">
              <a:solidFill>
                <a:srgbClr val="008E40"/>
              </a:solidFill>
              <a:latin typeface="Arial Black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n-US" sz="1600" dirty="0" smtClean="0">
                <a:solidFill>
                  <a:srgbClr val="008E40"/>
                </a:solidFill>
                <a:latin typeface="Arial Black" pitchFamily="34" charset="0"/>
              </a:rPr>
              <a:t>II </a:t>
            </a:r>
            <a:r>
              <a:rPr lang="ru-RU" sz="1600" dirty="0">
                <a:solidFill>
                  <a:srgbClr val="008E40"/>
                </a:solidFill>
                <a:latin typeface="Arial Black" pitchFamily="34" charset="0"/>
              </a:rPr>
              <a:t>этап</a:t>
            </a:r>
          </a:p>
          <a:p>
            <a:pPr marL="285750" indent="-285750" algn="just">
              <a:spcAft>
                <a:spcPts val="0"/>
              </a:spcAft>
              <a:buFont typeface="Wingdings" pitchFamily="2" charset="2"/>
              <a:buChar char="Ø"/>
            </a:pPr>
            <a:r>
              <a:rPr lang="ru-RU" sz="1600" b="1" dirty="0">
                <a:solidFill>
                  <a:schemeClr val="accent4"/>
                </a:solidFill>
                <a:latin typeface="Calibri" panose="020F0502020204030204" pitchFamily="34" charset="0"/>
              </a:rPr>
              <a:t>Заявка на  </a:t>
            </a:r>
            <a:r>
              <a:rPr lang="ru-RU" sz="1600" b="1" dirty="0" smtClean="0">
                <a:solidFill>
                  <a:schemeClr val="accent4"/>
                </a:solidFill>
                <a:latin typeface="Calibri" panose="020F0502020204030204" pitchFamily="34" charset="0"/>
              </a:rPr>
              <a:t>получение средств за </a:t>
            </a:r>
            <a:r>
              <a:rPr lang="ru-RU" sz="1600" b="1" dirty="0">
                <a:solidFill>
                  <a:schemeClr val="accent4"/>
                </a:solidFill>
                <a:latin typeface="Calibri" panose="020F0502020204030204" pitchFamily="34" charset="0"/>
              </a:rPr>
              <a:t>достижение показателей результативности деятельности </a:t>
            </a:r>
            <a:r>
              <a:rPr lang="ru-RU" sz="1600" b="1" dirty="0" smtClean="0">
                <a:solidFill>
                  <a:schemeClr val="accent4"/>
                </a:solidFill>
                <a:latin typeface="Calibri" panose="020F0502020204030204" pitchFamily="34" charset="0"/>
              </a:rPr>
              <a:t>медицинских организаций в </a:t>
            </a:r>
            <a:r>
              <a:rPr lang="ru-RU" sz="1600" b="1" dirty="0">
                <a:solidFill>
                  <a:schemeClr val="accent4"/>
                </a:solidFill>
                <a:latin typeface="Calibri" panose="020F0502020204030204" pitchFamily="34" charset="0"/>
              </a:rPr>
              <a:t>амбулаторных </a:t>
            </a:r>
            <a:r>
              <a:rPr lang="ru-RU" sz="1600" b="1" dirty="0" smtClean="0">
                <a:solidFill>
                  <a:schemeClr val="accent4"/>
                </a:solidFill>
                <a:latin typeface="Calibri" panose="020F0502020204030204" pitchFamily="34" charset="0"/>
              </a:rPr>
              <a:t>условиях.</a:t>
            </a:r>
            <a:endParaRPr lang="ru-RU" sz="1600" b="1" dirty="0">
              <a:solidFill>
                <a:schemeClr val="accent4"/>
              </a:solidFill>
              <a:latin typeface="Calibri" panose="020F0502020204030204" pitchFamily="34" charset="0"/>
            </a:endParaRPr>
          </a:p>
          <a:p>
            <a:pPr marL="609750" indent="-285750" algn="just">
              <a:spcAft>
                <a:spcPts val="0"/>
              </a:spcAft>
              <a:buFontTx/>
              <a:buChar char="-"/>
            </a:pPr>
            <a:endParaRPr lang="ru-RU" sz="1600" b="1" dirty="0">
              <a:solidFill>
                <a:schemeClr val="accent4"/>
              </a:solidFill>
              <a:latin typeface="Calibri" panose="020F0502020204030204" pitchFamily="34" charset="0"/>
            </a:endParaRPr>
          </a:p>
          <a:p>
            <a:pPr marL="285750" indent="-285750" algn="just">
              <a:spcAft>
                <a:spcPts val="0"/>
              </a:spcAft>
              <a:buFont typeface="Wingdings" pitchFamily="2" charset="2"/>
              <a:buChar char="Ø"/>
            </a:pPr>
            <a:endParaRPr lang="ru-RU" sz="1600" b="1" dirty="0" smtClean="0">
              <a:solidFill>
                <a:schemeClr val="accent4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Номер слайда 1"/>
          <p:cNvSpPr txBox="1">
            <a:spLocks/>
          </p:cNvSpPr>
          <p:nvPr/>
        </p:nvSpPr>
        <p:spPr bwMode="auto">
          <a:xfrm>
            <a:off x="8244408" y="4757514"/>
            <a:ext cx="371014" cy="190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9925CB1A-7FDF-46B5-8584-44C95FD213C3}" type="slidenum">
              <a:rPr lang="en-US" altLang="ru-RU" sz="1200"/>
              <a:pPr/>
              <a:t>10</a:t>
            </a:fld>
            <a:endParaRPr lang="en-US" altLang="ru-RU" sz="1200" dirty="0"/>
          </a:p>
        </p:txBody>
      </p:sp>
      <p:sp>
        <p:nvSpPr>
          <p:cNvPr id="19" name="Rectangle 4"/>
          <p:cNvSpPr>
            <a:spLocks noGrp="1" noChangeArrowheads="1"/>
          </p:cNvSpPr>
          <p:nvPr>
            <p:ph type="title"/>
          </p:nvPr>
        </p:nvSpPr>
        <p:spPr bwMode="black">
          <a:xfrm>
            <a:off x="1043608" y="123478"/>
            <a:ext cx="7864158" cy="703855"/>
          </a:xfr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54000" algn="l"/>
            <a:r>
              <a:rPr lang="ru-RU" sz="2000" dirty="0" smtClean="0">
                <a:solidFill>
                  <a:srgbClr val="1D4575"/>
                </a:solidFill>
                <a:latin typeface="Arial Black" pitchFamily="34" charset="0"/>
              </a:rPr>
              <a:t>Предоставление авансового платежа в декабре 	2024 года</a:t>
            </a:r>
            <a:endParaRPr lang="ru-RU" sz="2000" dirty="0">
              <a:solidFill>
                <a:srgbClr val="1D4575"/>
              </a:solidFill>
              <a:latin typeface="Arial Black" pitchFamily="34" charset="0"/>
            </a:endParaRPr>
          </a:p>
        </p:txBody>
      </p:sp>
      <p:pic>
        <p:nvPicPr>
          <p:cNvPr id="36" name="Picture 2"/>
          <p:cNvPicPr preferRelativeResize="0"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917" y="195486"/>
            <a:ext cx="378000" cy="3780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37" name="Группа 36"/>
          <p:cNvGrpSpPr/>
          <p:nvPr/>
        </p:nvGrpSpPr>
        <p:grpSpPr>
          <a:xfrm>
            <a:off x="395536" y="607510"/>
            <a:ext cx="8384120" cy="209758"/>
            <a:chOff x="254806" y="681540"/>
            <a:chExt cx="8637673" cy="135727"/>
          </a:xfrm>
          <a:solidFill>
            <a:srgbClr val="1D4575"/>
          </a:solidFill>
        </p:grpSpPr>
        <p:sp>
          <p:nvSpPr>
            <p:cNvPr id="38" name="Прямоугольник 37"/>
            <p:cNvSpPr/>
            <p:nvPr/>
          </p:nvSpPr>
          <p:spPr>
            <a:xfrm rot="10800000">
              <a:off x="254806" y="788467"/>
              <a:ext cx="8637673" cy="288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9" name="Прямоугольник 38"/>
            <p:cNvSpPr/>
            <p:nvPr/>
          </p:nvSpPr>
          <p:spPr>
            <a:xfrm>
              <a:off x="255762" y="681540"/>
              <a:ext cx="1378168" cy="12132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000" dirty="0" smtClean="0"/>
                <a:t>www.yartfoms.ru</a:t>
              </a:r>
              <a:endParaRPr lang="ru-RU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1654512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4"/>
          <p:cNvSpPr>
            <a:spLocks noGrp="1" noChangeArrowheads="1"/>
          </p:cNvSpPr>
          <p:nvPr>
            <p:ph type="ctrTitle"/>
          </p:nvPr>
        </p:nvSpPr>
        <p:spPr bwMode="black">
          <a:xfrm>
            <a:off x="361173" y="2211710"/>
            <a:ext cx="8424936" cy="792088"/>
          </a:xfrm>
          <a:ln>
            <a:noFill/>
          </a:ln>
        </p:spPr>
        <p:txBody>
          <a:bodyPr vert="horz" wrap="square" lIns="91440" tIns="27000" rIns="91440" bIns="27000" numCol="1" anchor="ctr" anchorCtr="0" compatLnSpc="1">
            <a:prstTxWarp prst="textNoShape">
              <a:avLst/>
            </a:prstTxWarp>
          </a:bodyPr>
          <a:lstStyle/>
          <a:p>
            <a:r>
              <a:rPr lang="ru-RU" sz="2000" b="0" dirty="0" smtClean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СПАСИБО ЗА ВНИМАНИЕ</a:t>
            </a:r>
            <a:endParaRPr lang="ru-RU" sz="2000" b="0" dirty="0">
              <a:ln w="1905"/>
              <a:solidFill>
                <a:schemeClr val="accent1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 Black" pitchFamily="34" charset="0"/>
              <a:cs typeface="Aharoni" panose="02010803020104030203" pitchFamily="2" charset="-79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9535" y="434220"/>
            <a:ext cx="1284207" cy="93030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3742" y="1332931"/>
            <a:ext cx="1145347" cy="806771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7407" y="1287907"/>
            <a:ext cx="1152128" cy="833612"/>
          </a:xfrm>
          <a:prstGeom prst="rect">
            <a:avLst/>
          </a:prstGeom>
        </p:spPr>
      </p:pic>
      <p:pic>
        <p:nvPicPr>
          <p:cNvPr id="7" name="Рисунок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0394" y="414201"/>
            <a:ext cx="1213371" cy="8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Рисунок 6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2711" y="1326631"/>
            <a:ext cx="1284207" cy="7857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2942" y="414200"/>
            <a:ext cx="1129536" cy="826484"/>
          </a:xfrm>
          <a:prstGeom prst="rect">
            <a:avLst/>
          </a:prstGeom>
        </p:spPr>
      </p:pic>
      <p:grpSp>
        <p:nvGrpSpPr>
          <p:cNvPr id="10" name="Группа 9"/>
          <p:cNvGrpSpPr/>
          <p:nvPr/>
        </p:nvGrpSpPr>
        <p:grpSpPr>
          <a:xfrm>
            <a:off x="179512" y="1995686"/>
            <a:ext cx="8637673" cy="135727"/>
            <a:chOff x="254806" y="681540"/>
            <a:chExt cx="8637673" cy="135727"/>
          </a:xfrm>
          <a:solidFill>
            <a:srgbClr val="1D4575"/>
          </a:solidFill>
        </p:grpSpPr>
        <p:sp>
          <p:nvSpPr>
            <p:cNvPr id="12" name="Прямоугольник 11"/>
            <p:cNvSpPr/>
            <p:nvPr/>
          </p:nvSpPr>
          <p:spPr>
            <a:xfrm rot="10800000">
              <a:off x="254806" y="788467"/>
              <a:ext cx="8637673" cy="288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255763" y="681540"/>
              <a:ext cx="1572508" cy="13133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000" dirty="0" smtClean="0"/>
                <a:t>www.yartfoms.ru</a:t>
              </a:r>
              <a:endParaRPr lang="ru-RU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1634337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2917" y="955176"/>
            <a:ext cx="8366821" cy="3616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algn="just">
              <a:spcAft>
                <a:spcPts val="600"/>
              </a:spcAft>
              <a:buNone/>
            </a:pPr>
            <a:r>
              <a:rPr lang="ru-RU" sz="2000" b="1" dirty="0" smtClean="0">
                <a:solidFill>
                  <a:srgbClr val="008E40"/>
                </a:solidFill>
                <a:latin typeface="Calibri" panose="020F0502020204030204" pitchFamily="34" charset="0"/>
              </a:rPr>
              <a:t>Утвержден</a:t>
            </a:r>
            <a:r>
              <a:rPr lang="ru-RU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ru-RU" b="1" dirty="0">
                <a:solidFill>
                  <a:srgbClr val="002060"/>
                </a:solidFill>
                <a:latin typeface="Calibri" panose="020F0502020204030204" pitchFamily="34" charset="0"/>
              </a:rPr>
              <a:t>совместным приказом </a:t>
            </a:r>
            <a:r>
              <a:rPr lang="ru-RU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министерства здравоохранения Ярославской области и ТФОМС Ярославской области </a:t>
            </a:r>
            <a:r>
              <a:rPr lang="ru-RU" b="1" dirty="0" smtClean="0">
                <a:solidFill>
                  <a:srgbClr val="008E40"/>
                </a:solidFill>
                <a:latin typeface="Calibri" panose="020F0502020204030204" pitchFamily="34" charset="0"/>
              </a:rPr>
              <a:t>от 30.06.2020 № 612/276</a:t>
            </a:r>
            <a:r>
              <a:rPr lang="ru-RU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.</a:t>
            </a:r>
          </a:p>
          <a:p>
            <a:pPr marL="0" algn="just">
              <a:spcAft>
                <a:spcPts val="600"/>
              </a:spcAft>
              <a:buNone/>
            </a:pPr>
            <a:r>
              <a:rPr lang="ru-RU" sz="2000" b="1" dirty="0" smtClean="0">
                <a:solidFill>
                  <a:srgbClr val="008E40"/>
                </a:solidFill>
                <a:latin typeface="Calibri" panose="020F0502020204030204" pitchFamily="34" charset="0"/>
              </a:rPr>
              <a:t>Цель</a:t>
            </a:r>
            <a:r>
              <a:rPr lang="ru-RU" sz="20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: </a:t>
            </a:r>
            <a:r>
              <a:rPr lang="ru-RU" sz="2000" b="1" dirty="0">
                <a:solidFill>
                  <a:schemeClr val="accent4"/>
                </a:solidFill>
                <a:latin typeface="Calibri" panose="020F0502020204030204" pitchFamily="34" charset="0"/>
              </a:rPr>
              <a:t>анализ финансового состояния медицинских </a:t>
            </a:r>
            <a:r>
              <a:rPr lang="ru-RU" sz="2000" b="1" dirty="0" smtClean="0">
                <a:solidFill>
                  <a:schemeClr val="accent4"/>
                </a:solidFill>
                <a:latin typeface="Calibri" panose="020F0502020204030204" pitchFamily="34" charset="0"/>
              </a:rPr>
              <a:t>организаций.</a:t>
            </a:r>
            <a:endParaRPr lang="ru-RU" sz="2000" b="1" dirty="0" smtClean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 marL="0" algn="just">
              <a:spcAft>
                <a:spcPts val="600"/>
              </a:spcAft>
              <a:buNone/>
            </a:pPr>
            <a:r>
              <a:rPr lang="ru-RU" sz="2000" b="1" dirty="0" smtClean="0">
                <a:solidFill>
                  <a:srgbClr val="008E40"/>
                </a:solidFill>
                <a:latin typeface="Calibri" panose="020F0502020204030204" pitchFamily="34" charset="0"/>
              </a:rPr>
              <a:t>Задачи проведения мониторинга</a:t>
            </a:r>
            <a:r>
              <a:rPr lang="ru-RU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: </a:t>
            </a:r>
          </a:p>
          <a:p>
            <a:pPr marL="285750" indent="-285750" algn="just">
              <a:spcAft>
                <a:spcPts val="600"/>
              </a:spcAft>
              <a:buFont typeface="Wingdings" pitchFamily="2" charset="2"/>
              <a:buChar char="Ø"/>
            </a:pPr>
            <a:r>
              <a:rPr lang="ru-RU" b="1" dirty="0" smtClean="0">
                <a:solidFill>
                  <a:schemeClr val="accent4"/>
                </a:solidFill>
                <a:latin typeface="Calibri" panose="020F0502020204030204" pitchFamily="34" charset="0"/>
              </a:rPr>
              <a:t>своевременное выявление финансовых рисков (риск не выплаты заработной платы, возникновения/роста просроченной кредиторской задолженности, снижения размера остатка средств ОМС на счете и др.);</a:t>
            </a:r>
          </a:p>
          <a:p>
            <a:pPr marL="285750" indent="-285750" algn="just">
              <a:spcAft>
                <a:spcPts val="600"/>
              </a:spcAft>
              <a:buFont typeface="Wingdings" pitchFamily="2" charset="2"/>
              <a:buChar char="Ø"/>
            </a:pPr>
            <a:r>
              <a:rPr lang="ru-RU" b="1" dirty="0" smtClean="0">
                <a:solidFill>
                  <a:schemeClr val="accent4"/>
                </a:solidFill>
                <a:latin typeface="Calibri" panose="020F0502020204030204" pitchFamily="34" charset="0"/>
              </a:rPr>
              <a:t>повышение финансовой устойчивости медицинских организаций </a:t>
            </a:r>
            <a:r>
              <a:rPr lang="ru-RU" b="1" dirty="0">
                <a:solidFill>
                  <a:schemeClr val="accent4"/>
                </a:solidFill>
                <a:latin typeface="Calibri" panose="020F0502020204030204" pitchFamily="34" charset="0"/>
              </a:rPr>
              <a:t>в условиях ограниченности средств </a:t>
            </a:r>
            <a:r>
              <a:rPr lang="ru-RU" b="1" dirty="0" smtClean="0">
                <a:solidFill>
                  <a:schemeClr val="accent4"/>
                </a:solidFill>
                <a:latin typeface="Calibri" panose="020F0502020204030204" pitchFamily="34" charset="0"/>
              </a:rPr>
              <a:t>ОМС;</a:t>
            </a:r>
            <a:endParaRPr lang="ru-RU" b="1" dirty="0">
              <a:solidFill>
                <a:schemeClr val="accent4"/>
              </a:solidFill>
              <a:latin typeface="Calibri" panose="020F0502020204030204" pitchFamily="34" charset="0"/>
            </a:endParaRPr>
          </a:p>
          <a:p>
            <a:pPr marL="285750" indent="-285750" algn="just">
              <a:spcAft>
                <a:spcPts val="600"/>
              </a:spcAft>
              <a:buFont typeface="Wingdings" pitchFamily="2" charset="2"/>
              <a:buChar char="Ø"/>
            </a:pPr>
            <a:r>
              <a:rPr lang="ru-RU" b="1" dirty="0">
                <a:solidFill>
                  <a:schemeClr val="accent4"/>
                </a:solidFill>
                <a:latin typeface="Calibri" panose="020F0502020204030204" pitchFamily="34" charset="0"/>
              </a:rPr>
              <a:t>моделирование возможных вариантов развития системы ОМС в ближайшей перспективе</a:t>
            </a:r>
          </a:p>
        </p:txBody>
      </p:sp>
      <p:sp>
        <p:nvSpPr>
          <p:cNvPr id="12" name="Номер слайда 1"/>
          <p:cNvSpPr txBox="1">
            <a:spLocks/>
          </p:cNvSpPr>
          <p:nvPr/>
        </p:nvSpPr>
        <p:spPr bwMode="auto">
          <a:xfrm>
            <a:off x="8244408" y="4757514"/>
            <a:ext cx="371014" cy="190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9925CB1A-7FDF-46B5-8584-44C95FD213C3}" type="slidenum">
              <a:rPr lang="en-US" altLang="ru-RU" sz="1200"/>
              <a:pPr/>
              <a:t>2</a:t>
            </a:fld>
            <a:endParaRPr lang="en-US" altLang="ru-RU" sz="1200" dirty="0"/>
          </a:p>
        </p:txBody>
      </p:sp>
      <p:sp>
        <p:nvSpPr>
          <p:cNvPr id="19" name="Rectangle 4"/>
          <p:cNvSpPr>
            <a:spLocks noGrp="1" noChangeArrowheads="1"/>
          </p:cNvSpPr>
          <p:nvPr>
            <p:ph type="title"/>
          </p:nvPr>
        </p:nvSpPr>
        <p:spPr bwMode="black">
          <a:xfrm>
            <a:off x="1115616" y="123478"/>
            <a:ext cx="7792150" cy="703855"/>
          </a:xfrm>
          <a:noFill/>
          <a:ln>
            <a:noFill/>
          </a:ln>
        </p:spPr>
        <p:txBody>
          <a:bodyPr/>
          <a:lstStyle/>
          <a:p>
            <a:pPr marL="54000">
              <a:lnSpc>
                <a:spcPct val="90000"/>
              </a:lnSpc>
            </a:pPr>
            <a:r>
              <a:rPr lang="ru-RU" sz="2000" dirty="0" smtClean="0">
                <a:solidFill>
                  <a:srgbClr val="1D4575"/>
                </a:solidFill>
                <a:latin typeface="Arial Black" pitchFamily="34" charset="0"/>
              </a:rPr>
              <a:t>Мониторинг финансовой устойчивости 1МФУ</a:t>
            </a:r>
            <a:endParaRPr lang="ru-RU" sz="1900" dirty="0">
              <a:solidFill>
                <a:srgbClr val="1D4575"/>
              </a:solidFill>
              <a:latin typeface="Arial Black" pitchFamily="34" charset="0"/>
            </a:endParaRPr>
          </a:p>
        </p:txBody>
      </p:sp>
      <p:pic>
        <p:nvPicPr>
          <p:cNvPr id="36" name="Picture 2"/>
          <p:cNvPicPr preferRelativeResize="0"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917" y="195486"/>
            <a:ext cx="378000" cy="3780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37" name="Группа 36"/>
          <p:cNvGrpSpPr/>
          <p:nvPr/>
        </p:nvGrpSpPr>
        <p:grpSpPr>
          <a:xfrm>
            <a:off x="395536" y="607510"/>
            <a:ext cx="8384120" cy="209758"/>
            <a:chOff x="254806" y="681540"/>
            <a:chExt cx="8637673" cy="135727"/>
          </a:xfrm>
          <a:solidFill>
            <a:srgbClr val="1D4575"/>
          </a:solidFill>
        </p:grpSpPr>
        <p:sp>
          <p:nvSpPr>
            <p:cNvPr id="38" name="Прямоугольник 37"/>
            <p:cNvSpPr/>
            <p:nvPr/>
          </p:nvSpPr>
          <p:spPr>
            <a:xfrm rot="10800000">
              <a:off x="254806" y="788467"/>
              <a:ext cx="8637673" cy="288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9" name="Прямоугольник 38"/>
            <p:cNvSpPr/>
            <p:nvPr/>
          </p:nvSpPr>
          <p:spPr>
            <a:xfrm>
              <a:off x="255762" y="681540"/>
              <a:ext cx="1378168" cy="12132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000" dirty="0" smtClean="0"/>
                <a:t>www.yartfoms.ru</a:t>
              </a:r>
              <a:endParaRPr lang="ru-RU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10026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Номер слайда 1"/>
          <p:cNvSpPr txBox="1">
            <a:spLocks/>
          </p:cNvSpPr>
          <p:nvPr/>
        </p:nvSpPr>
        <p:spPr bwMode="auto">
          <a:xfrm>
            <a:off x="8244408" y="4757514"/>
            <a:ext cx="371014" cy="190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9925CB1A-7FDF-46B5-8584-44C95FD213C3}" type="slidenum">
              <a:rPr lang="en-US" altLang="ru-RU" sz="1200"/>
              <a:pPr/>
              <a:t>3</a:t>
            </a:fld>
            <a:endParaRPr lang="en-US" altLang="ru-RU" sz="1200" dirty="0"/>
          </a:p>
        </p:txBody>
      </p:sp>
      <p:sp>
        <p:nvSpPr>
          <p:cNvPr id="19" name="Rectangle 4"/>
          <p:cNvSpPr>
            <a:spLocks noGrp="1" noChangeArrowheads="1"/>
          </p:cNvSpPr>
          <p:nvPr>
            <p:ph type="title"/>
          </p:nvPr>
        </p:nvSpPr>
        <p:spPr bwMode="black">
          <a:xfrm>
            <a:off x="987507" y="195486"/>
            <a:ext cx="7754354" cy="632532"/>
          </a:xfrm>
          <a:noFill/>
          <a:ln>
            <a:noFill/>
          </a:ln>
        </p:spPr>
        <p:txBody>
          <a:bodyPr/>
          <a:lstStyle/>
          <a:p>
            <a:r>
              <a:rPr lang="ru-RU" sz="2000" dirty="0">
                <a:solidFill>
                  <a:srgbClr val="1D4575"/>
                </a:solidFill>
                <a:latin typeface="Arial Black" pitchFamily="34" charset="0"/>
              </a:rPr>
              <a:t>Мониторинг финансовой устойчивости 1МФУ</a:t>
            </a:r>
            <a:endParaRPr lang="ru-RU" sz="2000" dirty="0" smtClean="0">
              <a:solidFill>
                <a:srgbClr val="1D4575"/>
              </a:solidFill>
              <a:latin typeface="Arial Black" pitchFamily="34" charset="0"/>
            </a:endParaRPr>
          </a:p>
        </p:txBody>
      </p:sp>
      <p:grpSp>
        <p:nvGrpSpPr>
          <p:cNvPr id="17" name="Группа 16"/>
          <p:cNvGrpSpPr/>
          <p:nvPr/>
        </p:nvGrpSpPr>
        <p:grpSpPr>
          <a:xfrm>
            <a:off x="323528" y="607510"/>
            <a:ext cx="8456128" cy="209758"/>
            <a:chOff x="254806" y="681540"/>
            <a:chExt cx="8637673" cy="135727"/>
          </a:xfrm>
          <a:solidFill>
            <a:srgbClr val="1D4575"/>
          </a:solidFill>
        </p:grpSpPr>
        <p:sp>
          <p:nvSpPr>
            <p:cNvPr id="32" name="Прямоугольник 31"/>
            <p:cNvSpPr/>
            <p:nvPr/>
          </p:nvSpPr>
          <p:spPr>
            <a:xfrm rot="10800000">
              <a:off x="254806" y="788467"/>
              <a:ext cx="8637673" cy="288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Прямоугольник 32"/>
            <p:cNvSpPr/>
            <p:nvPr/>
          </p:nvSpPr>
          <p:spPr>
            <a:xfrm>
              <a:off x="255762" y="681540"/>
              <a:ext cx="1378168" cy="12132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000" dirty="0" smtClean="0"/>
                <a:t>www.yartfoms.ru</a:t>
              </a:r>
              <a:endParaRPr lang="ru-RU" sz="1000" dirty="0"/>
            </a:p>
          </p:txBody>
        </p:sp>
      </p:grpSp>
      <p:pic>
        <p:nvPicPr>
          <p:cNvPr id="22" name="Picture 2"/>
          <p:cNvPicPr preferRelativeResize="0"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917" y="195486"/>
            <a:ext cx="378000" cy="3780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" name="TextBox 1"/>
          <p:cNvSpPr txBox="1"/>
          <p:nvPr/>
        </p:nvSpPr>
        <p:spPr>
          <a:xfrm>
            <a:off x="827584" y="2835467"/>
            <a:ext cx="714739" cy="28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400" b="1" dirty="0" smtClean="0">
                <a:solidFill>
                  <a:schemeClr val="tx1">
                    <a:lumMod val="75000"/>
                  </a:schemeClr>
                </a:solidFill>
              </a:rPr>
              <a:t>…….</a:t>
            </a:r>
            <a:endParaRPr lang="ru-RU" sz="1400" b="1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445783" y="1851670"/>
            <a:ext cx="1440160" cy="43204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288000"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МО2</a:t>
            </a:r>
          </a:p>
          <a:p>
            <a:pPr algn="ctr"/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445783" y="1296456"/>
            <a:ext cx="1440160" cy="43204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288000"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</a:rPr>
              <a:t>МО1</a:t>
            </a:r>
            <a:endParaRPr lang="ru-RU" sz="1600" dirty="0">
              <a:solidFill>
                <a:schemeClr val="tx1"/>
              </a:solidFill>
            </a:endParaRPr>
          </a:p>
          <a:p>
            <a:pPr algn="ctr"/>
            <a:endParaRPr lang="ru-RU" dirty="0"/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466515" y="2403419"/>
            <a:ext cx="1440160" cy="43204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288000"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МО3</a:t>
            </a:r>
          </a:p>
          <a:p>
            <a:pPr algn="ctr"/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477888" y="3363838"/>
            <a:ext cx="1440160" cy="43204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28800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МО38</a:t>
            </a:r>
          </a:p>
          <a:p>
            <a:pPr algn="ctr"/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466515" y="3950094"/>
            <a:ext cx="1440160" cy="43204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28800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МО39</a:t>
            </a:r>
          </a:p>
          <a:p>
            <a:pPr algn="ctr"/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2843808" y="1296456"/>
            <a:ext cx="3802652" cy="3003486"/>
          </a:xfrm>
          <a:prstGeom prst="roundRect">
            <a:avLst/>
          </a:prstGeom>
          <a:solidFill>
            <a:srgbClr val="FFE7E7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u="sng" dirty="0" smtClean="0">
                <a:solidFill>
                  <a:schemeClr val="tx1"/>
                </a:solidFill>
              </a:rPr>
              <a:t>Рейтинг медицинских организаций: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ru-RU" sz="1400" dirty="0" smtClean="0">
                <a:solidFill>
                  <a:schemeClr val="tx1"/>
                </a:solidFill>
              </a:rPr>
              <a:t>Наличие </a:t>
            </a:r>
            <a:r>
              <a:rPr lang="ru-RU" sz="1400" dirty="0">
                <a:solidFill>
                  <a:schemeClr val="tx1"/>
                </a:solidFill>
              </a:rPr>
              <a:t>остатков средств ОМС для выплаты ЗП за 2ую половину </a:t>
            </a:r>
            <a:r>
              <a:rPr lang="ru-RU" sz="1400" dirty="0" smtClean="0">
                <a:solidFill>
                  <a:schemeClr val="tx1"/>
                </a:solidFill>
              </a:rPr>
              <a:t>месяца;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ru-RU" sz="1400" dirty="0">
                <a:solidFill>
                  <a:schemeClr val="tx1"/>
                </a:solidFill>
              </a:rPr>
              <a:t>Отсутствие просроченной </a:t>
            </a:r>
            <a:r>
              <a:rPr lang="ru-RU" sz="1400" dirty="0" smtClean="0">
                <a:solidFill>
                  <a:schemeClr val="tx1"/>
                </a:solidFill>
              </a:rPr>
              <a:t>КЗ </a:t>
            </a:r>
            <a:r>
              <a:rPr lang="ru-RU" sz="1400" dirty="0">
                <a:solidFill>
                  <a:schemeClr val="tx1"/>
                </a:solidFill>
              </a:rPr>
              <a:t>на конец </a:t>
            </a:r>
            <a:r>
              <a:rPr lang="ru-RU" sz="1400" dirty="0" smtClean="0">
                <a:solidFill>
                  <a:schemeClr val="tx1"/>
                </a:solidFill>
              </a:rPr>
              <a:t>периода;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ru-RU" sz="1400" dirty="0">
                <a:solidFill>
                  <a:schemeClr val="tx1"/>
                </a:solidFill>
              </a:rPr>
              <a:t>Снижение просроченной КЗ на конец </a:t>
            </a:r>
            <a:r>
              <a:rPr lang="ru-RU" sz="1400" dirty="0" smtClean="0">
                <a:solidFill>
                  <a:schemeClr val="tx1"/>
                </a:solidFill>
              </a:rPr>
              <a:t>периода;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ru-RU" sz="1400" dirty="0">
                <a:solidFill>
                  <a:schemeClr val="tx1"/>
                </a:solidFill>
              </a:rPr>
              <a:t>Уровень просроченной КЗ </a:t>
            </a:r>
            <a:r>
              <a:rPr lang="ru-RU" sz="1400" dirty="0" smtClean="0">
                <a:solidFill>
                  <a:schemeClr val="tx1"/>
                </a:solidFill>
              </a:rPr>
              <a:t>относительно среднемесячного расхода</a:t>
            </a:r>
          </a:p>
          <a:p>
            <a:pPr algn="ctr"/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44" name="Скругленный прямоугольник 43"/>
          <p:cNvSpPr/>
          <p:nvPr/>
        </p:nvSpPr>
        <p:spPr>
          <a:xfrm>
            <a:off x="7509533" y="3587937"/>
            <a:ext cx="1368152" cy="794205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72000" rIns="0" bIns="0" rtlCol="0" anchor="ctr"/>
          <a:lstStyle/>
          <a:p>
            <a:pPr algn="ctr"/>
            <a:r>
              <a:rPr lang="ru-RU" sz="1400" dirty="0" smtClean="0">
                <a:solidFill>
                  <a:schemeClr val="accent3">
                    <a:lumMod val="50000"/>
                  </a:schemeClr>
                </a:solidFill>
              </a:rPr>
              <a:t>ФАС</a:t>
            </a:r>
          </a:p>
          <a:p>
            <a:pPr algn="ctr"/>
            <a:r>
              <a:rPr lang="ru-RU" sz="1400" dirty="0" smtClean="0">
                <a:solidFill>
                  <a:schemeClr val="accent3">
                    <a:lumMod val="50000"/>
                  </a:schemeClr>
                </a:solidFill>
              </a:rPr>
              <a:t>КРИ</a:t>
            </a:r>
          </a:p>
          <a:p>
            <a:pPr algn="ctr"/>
            <a:r>
              <a:rPr lang="ru-RU" sz="1400" dirty="0" smtClean="0">
                <a:solidFill>
                  <a:schemeClr val="accent3">
                    <a:lumMod val="50000"/>
                  </a:schemeClr>
                </a:solidFill>
              </a:rPr>
              <a:t>Прокуратура</a:t>
            </a:r>
          </a:p>
          <a:p>
            <a:pPr algn="ctr"/>
            <a:endParaRPr lang="ru-RU" sz="14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48" name="Стрелка вправо 47"/>
          <p:cNvSpPr/>
          <p:nvPr/>
        </p:nvSpPr>
        <p:spPr>
          <a:xfrm>
            <a:off x="6646460" y="1608085"/>
            <a:ext cx="805860" cy="119701"/>
          </a:xfrm>
          <a:prstGeom prst="rightArrow">
            <a:avLst/>
          </a:prstGeom>
          <a:solidFill>
            <a:srgbClr val="18B018"/>
          </a:solidFill>
          <a:ln w="3175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2" name="Соединительная линия уступом 51"/>
          <p:cNvCxnSpPr/>
          <p:nvPr/>
        </p:nvCxnSpPr>
        <p:spPr>
          <a:xfrm flipV="1">
            <a:off x="1906675" y="3363838"/>
            <a:ext cx="937133" cy="802280"/>
          </a:xfrm>
          <a:prstGeom prst="bentConnector3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  <a:tailEnd type="arrow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Соединительная линия уступом 58"/>
          <p:cNvCxnSpPr/>
          <p:nvPr/>
        </p:nvCxnSpPr>
        <p:spPr>
          <a:xfrm>
            <a:off x="1915760" y="1519304"/>
            <a:ext cx="914400" cy="914400"/>
          </a:xfrm>
          <a:prstGeom prst="bentConnector3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tailEnd type="arrow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/>
          <p:cNvCxnSpPr/>
          <p:nvPr/>
        </p:nvCxnSpPr>
        <p:spPr>
          <a:xfrm>
            <a:off x="1918048" y="3579862"/>
            <a:ext cx="445827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>
            <a:off x="1885943" y="2067694"/>
            <a:ext cx="477932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>
            <a:off x="2375241" y="2426880"/>
            <a:ext cx="0" cy="985473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/>
          <p:cNvCxnSpPr>
            <a:stCxn id="40" idx="3"/>
          </p:cNvCxnSpPr>
          <p:nvPr/>
        </p:nvCxnSpPr>
        <p:spPr>
          <a:xfrm>
            <a:off x="1906675" y="2619443"/>
            <a:ext cx="468566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Скругленный прямоугольник 70"/>
          <p:cNvSpPr/>
          <p:nvPr/>
        </p:nvSpPr>
        <p:spPr>
          <a:xfrm>
            <a:off x="7460481" y="1131590"/>
            <a:ext cx="1417204" cy="1152128"/>
          </a:xfrm>
          <a:prstGeom prst="roundRect">
            <a:avLst/>
          </a:prstGeom>
          <a:solidFill>
            <a:srgbClr val="18B018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ru-RU" sz="1600" dirty="0" smtClean="0">
                <a:solidFill>
                  <a:srgbClr val="008E40"/>
                </a:solidFill>
              </a:rPr>
              <a:t>Минздрав</a:t>
            </a:r>
          </a:p>
          <a:p>
            <a:pPr algn="ctr"/>
            <a:r>
              <a:rPr lang="ru-RU" sz="1600" dirty="0" smtClean="0">
                <a:solidFill>
                  <a:srgbClr val="008E40"/>
                </a:solidFill>
              </a:rPr>
              <a:t>ЯО</a:t>
            </a:r>
            <a:endParaRPr lang="ru-RU" sz="1600" dirty="0">
              <a:solidFill>
                <a:srgbClr val="008E40"/>
              </a:solidFill>
            </a:endParaRPr>
          </a:p>
        </p:txBody>
      </p:sp>
      <p:sp>
        <p:nvSpPr>
          <p:cNvPr id="72" name="Стрелка вправо 71"/>
          <p:cNvSpPr/>
          <p:nvPr/>
        </p:nvSpPr>
        <p:spPr>
          <a:xfrm>
            <a:off x="6680415" y="3939902"/>
            <a:ext cx="805860" cy="119701"/>
          </a:xfrm>
          <a:prstGeom prst="rightArrow">
            <a:avLst/>
          </a:prstGeom>
          <a:solidFill>
            <a:srgbClr val="E7F3FF"/>
          </a:solidFill>
          <a:ln w="3175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трелка вправо 25"/>
          <p:cNvSpPr/>
          <p:nvPr/>
        </p:nvSpPr>
        <p:spPr>
          <a:xfrm>
            <a:off x="6672254" y="2789778"/>
            <a:ext cx="805860" cy="119701"/>
          </a:xfrm>
          <a:prstGeom prst="rightArrow">
            <a:avLst/>
          </a:prstGeom>
          <a:solidFill>
            <a:srgbClr val="18B018"/>
          </a:solidFill>
          <a:ln w="3175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7486275" y="2355726"/>
            <a:ext cx="1391410" cy="1176443"/>
          </a:xfrm>
          <a:prstGeom prst="roundRect">
            <a:avLst/>
          </a:prstGeom>
          <a:solidFill>
            <a:srgbClr val="18B018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ru-RU" sz="1600" dirty="0" smtClean="0">
                <a:solidFill>
                  <a:srgbClr val="008E40"/>
                </a:solidFill>
              </a:rPr>
              <a:t>ФОМС</a:t>
            </a:r>
          </a:p>
          <a:p>
            <a:pPr algn="ctr"/>
            <a:r>
              <a:rPr lang="ru-RU" sz="1200" dirty="0" smtClean="0">
                <a:solidFill>
                  <a:srgbClr val="008E40"/>
                </a:solidFill>
              </a:rPr>
              <a:t>Инцидент № 8</a:t>
            </a:r>
          </a:p>
          <a:p>
            <a:pPr algn="ctr"/>
            <a:r>
              <a:rPr lang="ru-RU" sz="1200" dirty="0" smtClean="0">
                <a:solidFill>
                  <a:srgbClr val="008E40"/>
                </a:solidFill>
              </a:rPr>
              <a:t>Протокол </a:t>
            </a:r>
            <a:r>
              <a:rPr lang="ru-RU" sz="1200" dirty="0" err="1" smtClean="0">
                <a:solidFill>
                  <a:srgbClr val="008E40"/>
                </a:solidFill>
              </a:rPr>
              <a:t>Оперштаба</a:t>
            </a:r>
            <a:r>
              <a:rPr lang="ru-RU" sz="1200" dirty="0" smtClean="0">
                <a:solidFill>
                  <a:srgbClr val="008E40"/>
                </a:solidFill>
              </a:rPr>
              <a:t> Минздрава России</a:t>
            </a:r>
            <a:endParaRPr lang="ru-RU" sz="1200" dirty="0">
              <a:solidFill>
                <a:srgbClr val="008E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3677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2917" y="955176"/>
            <a:ext cx="8366821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algn="just">
              <a:spcAft>
                <a:spcPts val="0"/>
              </a:spcAft>
              <a:buNone/>
            </a:pPr>
            <a:r>
              <a:rPr lang="ru-RU" b="1" dirty="0" smtClean="0">
                <a:solidFill>
                  <a:srgbClr val="008E40"/>
                </a:solidFill>
                <a:latin typeface="Calibri" panose="020F0502020204030204" pitchFamily="34" charset="0"/>
              </a:rPr>
              <a:t>1) Полнота доходов</a:t>
            </a:r>
            <a:r>
              <a:rPr lang="ru-RU" sz="1600" b="1" dirty="0" smtClean="0">
                <a:solidFill>
                  <a:srgbClr val="008E40"/>
                </a:solidFill>
                <a:latin typeface="Calibri" panose="020F0502020204030204" pitchFamily="34" charset="0"/>
              </a:rPr>
              <a:t>: </a:t>
            </a:r>
          </a:p>
          <a:p>
            <a:pPr marL="285750" indent="-285750" algn="just">
              <a:spcAft>
                <a:spcPts val="0"/>
              </a:spcAft>
              <a:buFont typeface="Wingdings" pitchFamily="2" charset="2"/>
              <a:buChar char="Ø"/>
            </a:pPr>
            <a:r>
              <a:rPr lang="ru-RU" sz="1600" b="1" dirty="0" smtClean="0">
                <a:solidFill>
                  <a:schemeClr val="accent4"/>
                </a:solidFill>
                <a:latin typeface="Calibri" panose="020F0502020204030204" pitchFamily="34" charset="0"/>
              </a:rPr>
              <a:t>Ежемесячный прогноз доходов (аванс + окончательный расчет за отчетный месяц) не превышает 1/12 финансового плана и размера предъявленных счетов с учетом удержаний по результатам экспертиз и </a:t>
            </a:r>
            <a:r>
              <a:rPr lang="ru-RU" sz="1600" b="1" dirty="0" err="1" smtClean="0">
                <a:solidFill>
                  <a:schemeClr val="accent4"/>
                </a:solidFill>
                <a:latin typeface="Calibri" panose="020F0502020204030204" pitchFamily="34" charset="0"/>
              </a:rPr>
              <a:t>переавансирования</a:t>
            </a:r>
            <a:r>
              <a:rPr lang="ru-RU" sz="1600" b="1" dirty="0" smtClean="0">
                <a:solidFill>
                  <a:schemeClr val="accent4"/>
                </a:solidFill>
                <a:latin typeface="Calibri" panose="020F0502020204030204" pitchFamily="34" charset="0"/>
              </a:rPr>
              <a:t> МО ;</a:t>
            </a:r>
          </a:p>
          <a:p>
            <a:pPr marL="285750" indent="-285750" algn="just">
              <a:spcAft>
                <a:spcPts val="0"/>
              </a:spcAft>
              <a:buFont typeface="Wingdings" pitchFamily="2" charset="2"/>
              <a:buChar char="Ø"/>
            </a:pPr>
            <a:r>
              <a:rPr lang="ru-RU" sz="1600" b="1" dirty="0" smtClean="0">
                <a:solidFill>
                  <a:schemeClr val="accent4"/>
                </a:solidFill>
                <a:latin typeface="Calibri" panose="020F0502020204030204" pitchFamily="34" charset="0"/>
              </a:rPr>
              <a:t>Планирование поступлений по МТР, по </a:t>
            </a:r>
            <a:r>
              <a:rPr lang="ru-RU" sz="1600" b="1" dirty="0" err="1" smtClean="0">
                <a:solidFill>
                  <a:schemeClr val="accent4"/>
                </a:solidFill>
                <a:latin typeface="Calibri" panose="020F0502020204030204" pitchFamily="34" charset="0"/>
              </a:rPr>
              <a:t>софинансированию</a:t>
            </a:r>
            <a:r>
              <a:rPr lang="ru-RU" sz="1600" b="1" dirty="0" smtClean="0">
                <a:solidFill>
                  <a:schemeClr val="accent4"/>
                </a:solidFill>
                <a:latin typeface="Calibri" panose="020F0502020204030204" pitchFamily="34" charset="0"/>
              </a:rPr>
              <a:t>, </a:t>
            </a:r>
            <a:r>
              <a:rPr lang="ru-RU" sz="1600" b="1" dirty="0" err="1" smtClean="0">
                <a:solidFill>
                  <a:schemeClr val="accent4"/>
                </a:solidFill>
                <a:latin typeface="Calibri" panose="020F0502020204030204" pitchFamily="34" charset="0"/>
              </a:rPr>
              <a:t>онко</a:t>
            </a:r>
            <a:r>
              <a:rPr lang="ru-RU" sz="1600" b="1" dirty="0" smtClean="0">
                <a:solidFill>
                  <a:schemeClr val="accent4"/>
                </a:solidFill>
                <a:latin typeface="Calibri" panose="020F0502020204030204" pitchFamily="34" charset="0"/>
              </a:rPr>
              <a:t> выплатам и финансовому обеспечению мероприятий по приобретению и ремонту оборудования;</a:t>
            </a:r>
          </a:p>
          <a:p>
            <a:pPr algn="just">
              <a:spcAft>
                <a:spcPts val="0"/>
              </a:spcAft>
            </a:pPr>
            <a:r>
              <a:rPr lang="ru-RU" b="1" dirty="0">
                <a:solidFill>
                  <a:srgbClr val="008E40"/>
                </a:solidFill>
                <a:latin typeface="Calibri" panose="020F0502020204030204" pitchFamily="34" charset="0"/>
              </a:rPr>
              <a:t>2) </a:t>
            </a:r>
            <a:r>
              <a:rPr lang="ru-RU" b="1" dirty="0" smtClean="0">
                <a:solidFill>
                  <a:srgbClr val="008E40"/>
                </a:solidFill>
                <a:latin typeface="Calibri" panose="020F0502020204030204" pitchFamily="34" charset="0"/>
              </a:rPr>
              <a:t>Качественное планирование расходов:</a:t>
            </a:r>
            <a:endParaRPr lang="ru-RU" b="1" dirty="0">
              <a:solidFill>
                <a:srgbClr val="008E40"/>
              </a:solidFill>
              <a:latin typeface="Calibri" panose="020F0502020204030204" pitchFamily="34" charset="0"/>
            </a:endParaRPr>
          </a:p>
          <a:p>
            <a:pPr marL="285750" indent="-285750" algn="just">
              <a:spcAft>
                <a:spcPts val="0"/>
              </a:spcAft>
              <a:buFont typeface="Wingdings" pitchFamily="2" charset="2"/>
              <a:buChar char="Ø"/>
            </a:pPr>
            <a:r>
              <a:rPr lang="ru-RU" sz="1600" b="1" dirty="0" smtClean="0">
                <a:solidFill>
                  <a:schemeClr val="accent4"/>
                </a:solidFill>
                <a:latin typeface="Calibri" panose="020F0502020204030204" pitchFamily="34" charset="0"/>
              </a:rPr>
              <a:t>Отсутствие завышения/занижения расходов по ЗП и закупкам;</a:t>
            </a:r>
          </a:p>
          <a:p>
            <a:pPr marL="285750" indent="-285750" algn="just">
              <a:spcAft>
                <a:spcPts val="0"/>
              </a:spcAft>
              <a:buFont typeface="Wingdings" pitchFamily="2" charset="2"/>
              <a:buChar char="Ø"/>
            </a:pPr>
            <a:r>
              <a:rPr lang="ru-RU" sz="1600" b="1" dirty="0" smtClean="0">
                <a:solidFill>
                  <a:schemeClr val="accent4"/>
                </a:solidFill>
                <a:latin typeface="Calibri" panose="020F0502020204030204" pitchFamily="34" charset="0"/>
              </a:rPr>
              <a:t>Правильное отнесение по периодам фактического осуществления расходов по уплате НДФЛ и страховых взносов;</a:t>
            </a:r>
          </a:p>
          <a:p>
            <a:pPr marL="285750" indent="-285750" algn="just">
              <a:spcAft>
                <a:spcPts val="0"/>
              </a:spcAft>
              <a:buFont typeface="Wingdings" pitchFamily="2" charset="2"/>
              <a:buChar char="Ø"/>
            </a:pPr>
            <a:r>
              <a:rPr lang="ru-RU" sz="1600" b="1" dirty="0" smtClean="0">
                <a:solidFill>
                  <a:schemeClr val="accent4"/>
                </a:solidFill>
                <a:latin typeface="Calibri" panose="020F0502020204030204" pitchFamily="34" charset="0"/>
              </a:rPr>
              <a:t>Отнесение расходов по строкам формы в соответствии с рекомендациями Фонда.</a:t>
            </a:r>
          </a:p>
          <a:p>
            <a:pPr marL="285750" indent="-285750" algn="just">
              <a:spcAft>
                <a:spcPts val="0"/>
              </a:spcAft>
              <a:buFontTx/>
              <a:buChar char="-"/>
            </a:pPr>
            <a:r>
              <a:rPr lang="ru-RU" sz="1600" b="1" dirty="0" smtClean="0">
                <a:solidFill>
                  <a:schemeClr val="accent4"/>
                </a:solidFill>
                <a:latin typeface="Calibri" panose="020F0502020204030204" pitchFamily="34" charset="0"/>
              </a:rPr>
              <a:t>по строке 3.1.1.3 «прочие» указываются выплаты, которые не носят систематический  характер (не каждый месяц), например, выплата «отпускных», «больничных», разовые, квартальные (годовые) премии, выплаты, связанные с увольнением, и т.д.;</a:t>
            </a:r>
          </a:p>
          <a:p>
            <a:pPr marL="285750" indent="-285750" algn="just">
              <a:spcAft>
                <a:spcPts val="0"/>
              </a:spcAft>
              <a:buFontTx/>
              <a:buChar char="-"/>
            </a:pPr>
            <a:r>
              <a:rPr lang="ru-RU" sz="1600" b="1" dirty="0" smtClean="0">
                <a:solidFill>
                  <a:schemeClr val="accent4"/>
                </a:solidFill>
                <a:latin typeface="Calibri" panose="020F0502020204030204" pitchFamily="34" charset="0"/>
              </a:rPr>
              <a:t>по строке 3.1.3 «иные выплаты» указываются «суточные», «командировочные» «живыми» деньгами , выплаты «детям до </a:t>
            </a:r>
            <a:r>
              <a:rPr lang="ru-RU" sz="1600" b="1" dirty="0" smtClean="0">
                <a:solidFill>
                  <a:schemeClr val="accent4"/>
                </a:solidFill>
                <a:latin typeface="Calibri" panose="020F0502020204030204" pitchFamily="34" charset="0"/>
              </a:rPr>
              <a:t>3</a:t>
            </a:r>
            <a:r>
              <a:rPr lang="en-US" sz="1600" b="1" dirty="0" smtClean="0">
                <a:solidFill>
                  <a:schemeClr val="accent4"/>
                </a:solidFill>
                <a:latin typeface="Calibri" panose="020F0502020204030204" pitchFamily="34" charset="0"/>
              </a:rPr>
              <a:t>-</a:t>
            </a:r>
            <a:r>
              <a:rPr lang="ru-RU" sz="1600" b="1" dirty="0" err="1" smtClean="0">
                <a:solidFill>
                  <a:schemeClr val="accent4"/>
                </a:solidFill>
                <a:latin typeface="Calibri" panose="020F0502020204030204" pitchFamily="34" charset="0"/>
              </a:rPr>
              <a:t>ех</a:t>
            </a:r>
            <a:r>
              <a:rPr lang="ru-RU" sz="1600" b="1" dirty="0" smtClean="0">
                <a:solidFill>
                  <a:schemeClr val="accent4"/>
                </a:solidFill>
                <a:latin typeface="Calibri" panose="020F0502020204030204" pitchFamily="34" charset="0"/>
              </a:rPr>
              <a:t> </a:t>
            </a:r>
            <a:r>
              <a:rPr lang="ru-RU" sz="1600" b="1" dirty="0" smtClean="0">
                <a:solidFill>
                  <a:schemeClr val="accent4"/>
                </a:solidFill>
                <a:latin typeface="Calibri" panose="020F0502020204030204" pitchFamily="34" charset="0"/>
              </a:rPr>
              <a:t>лет» и т.д.</a:t>
            </a:r>
          </a:p>
          <a:p>
            <a:pPr algn="just">
              <a:spcAft>
                <a:spcPts val="0"/>
              </a:spcAft>
            </a:pPr>
            <a:endParaRPr lang="ru-RU" sz="1600" b="1" dirty="0">
              <a:solidFill>
                <a:schemeClr val="accent4"/>
              </a:solidFill>
              <a:latin typeface="Calibri" panose="020F0502020204030204" pitchFamily="34" charset="0"/>
            </a:endParaRPr>
          </a:p>
          <a:p>
            <a:pPr marL="285750" indent="-285750" algn="just">
              <a:spcAft>
                <a:spcPts val="0"/>
              </a:spcAft>
              <a:buFont typeface="Wingdings" pitchFamily="2" charset="2"/>
              <a:buChar char="Ø"/>
            </a:pPr>
            <a:endParaRPr lang="ru-RU" sz="1600" b="1" dirty="0" smtClean="0">
              <a:solidFill>
                <a:schemeClr val="accent4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Номер слайда 1"/>
          <p:cNvSpPr txBox="1">
            <a:spLocks/>
          </p:cNvSpPr>
          <p:nvPr/>
        </p:nvSpPr>
        <p:spPr bwMode="auto">
          <a:xfrm>
            <a:off x="8244408" y="4757514"/>
            <a:ext cx="371014" cy="190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9925CB1A-7FDF-46B5-8584-44C95FD213C3}" type="slidenum">
              <a:rPr lang="en-US" altLang="ru-RU" sz="1200"/>
              <a:pPr/>
              <a:t>4</a:t>
            </a:fld>
            <a:endParaRPr lang="en-US" altLang="ru-RU" sz="1200" dirty="0"/>
          </a:p>
        </p:txBody>
      </p:sp>
      <p:sp>
        <p:nvSpPr>
          <p:cNvPr id="19" name="Rectangle 4"/>
          <p:cNvSpPr>
            <a:spLocks noGrp="1" noChangeArrowheads="1"/>
          </p:cNvSpPr>
          <p:nvPr>
            <p:ph type="title"/>
          </p:nvPr>
        </p:nvSpPr>
        <p:spPr bwMode="black">
          <a:xfrm>
            <a:off x="1115616" y="123478"/>
            <a:ext cx="7792150" cy="703855"/>
          </a:xfrm>
          <a:noFill/>
          <a:ln>
            <a:noFill/>
          </a:ln>
        </p:spPr>
        <p:txBody>
          <a:bodyPr/>
          <a:lstStyle/>
          <a:p>
            <a:pPr marL="54000">
              <a:lnSpc>
                <a:spcPct val="90000"/>
              </a:lnSpc>
            </a:pPr>
            <a:r>
              <a:rPr lang="ru-RU" sz="2000" dirty="0" smtClean="0">
                <a:solidFill>
                  <a:srgbClr val="1D4575"/>
                </a:solidFill>
                <a:latin typeface="Arial Black" pitchFamily="34" charset="0"/>
              </a:rPr>
              <a:t>Качество планирования Мониторинга 1МФУ</a:t>
            </a:r>
            <a:endParaRPr lang="ru-RU" sz="1900" dirty="0">
              <a:solidFill>
                <a:srgbClr val="1D4575"/>
              </a:solidFill>
              <a:latin typeface="Arial Black" pitchFamily="34" charset="0"/>
            </a:endParaRPr>
          </a:p>
        </p:txBody>
      </p:sp>
      <p:pic>
        <p:nvPicPr>
          <p:cNvPr id="36" name="Picture 2"/>
          <p:cNvPicPr preferRelativeResize="0"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917" y="195486"/>
            <a:ext cx="378000" cy="3780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37" name="Группа 36"/>
          <p:cNvGrpSpPr/>
          <p:nvPr/>
        </p:nvGrpSpPr>
        <p:grpSpPr>
          <a:xfrm>
            <a:off x="395536" y="607510"/>
            <a:ext cx="8384120" cy="209758"/>
            <a:chOff x="254806" y="681540"/>
            <a:chExt cx="8637673" cy="135727"/>
          </a:xfrm>
          <a:solidFill>
            <a:srgbClr val="1D4575"/>
          </a:solidFill>
        </p:grpSpPr>
        <p:sp>
          <p:nvSpPr>
            <p:cNvPr id="38" name="Прямоугольник 37"/>
            <p:cNvSpPr/>
            <p:nvPr/>
          </p:nvSpPr>
          <p:spPr>
            <a:xfrm rot="10800000">
              <a:off x="254806" y="788467"/>
              <a:ext cx="8637673" cy="288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9" name="Прямоугольник 38"/>
            <p:cNvSpPr/>
            <p:nvPr/>
          </p:nvSpPr>
          <p:spPr>
            <a:xfrm>
              <a:off x="255762" y="681540"/>
              <a:ext cx="1378168" cy="12132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000" dirty="0" smtClean="0"/>
                <a:t>www.yartfoms.ru</a:t>
              </a:r>
              <a:endParaRPr lang="ru-RU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1967604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2917" y="955176"/>
            <a:ext cx="8366821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algn="just">
              <a:spcAft>
                <a:spcPts val="0"/>
              </a:spcAft>
              <a:buNone/>
            </a:pPr>
            <a:r>
              <a:rPr lang="ru-RU" b="1" dirty="0" smtClean="0">
                <a:solidFill>
                  <a:srgbClr val="008E40"/>
                </a:solidFill>
                <a:latin typeface="Calibri" panose="020F0502020204030204" pitchFamily="34" charset="0"/>
              </a:rPr>
              <a:t>3) Соответствие  </a:t>
            </a:r>
            <a:r>
              <a:rPr lang="en-US" b="1" dirty="0" smtClean="0">
                <a:solidFill>
                  <a:srgbClr val="008E40"/>
                </a:solidFill>
                <a:latin typeface="Calibri" panose="020F0502020204030204" pitchFamily="34" charset="0"/>
              </a:rPr>
              <a:t>I </a:t>
            </a:r>
            <a:r>
              <a:rPr lang="ru-RU" b="1" dirty="0" smtClean="0">
                <a:solidFill>
                  <a:srgbClr val="008E40"/>
                </a:solidFill>
                <a:latin typeface="Calibri" panose="020F0502020204030204" pitchFamily="34" charset="0"/>
              </a:rPr>
              <a:t>и</a:t>
            </a:r>
            <a:r>
              <a:rPr lang="en-US" b="1" dirty="0" smtClean="0">
                <a:solidFill>
                  <a:srgbClr val="008E40"/>
                </a:solidFill>
                <a:latin typeface="Calibri" panose="020F0502020204030204" pitchFamily="34" charset="0"/>
              </a:rPr>
              <a:t> II </a:t>
            </a:r>
            <a:r>
              <a:rPr lang="ru-RU" b="1" dirty="0" smtClean="0">
                <a:solidFill>
                  <a:srgbClr val="008E40"/>
                </a:solidFill>
                <a:latin typeface="Calibri" panose="020F0502020204030204" pitchFamily="34" charset="0"/>
              </a:rPr>
              <a:t>разделов </a:t>
            </a:r>
            <a:r>
              <a:rPr lang="ru-RU" b="1" dirty="0">
                <a:solidFill>
                  <a:srgbClr val="008E40"/>
                </a:solidFill>
                <a:latin typeface="Calibri" panose="020F0502020204030204" pitchFamily="34" charset="0"/>
              </a:rPr>
              <a:t>Мониторинга</a:t>
            </a:r>
          </a:p>
          <a:p>
            <a:pPr marL="285750" indent="-285750" algn="just">
              <a:spcAft>
                <a:spcPts val="0"/>
              </a:spcAft>
              <a:buFont typeface="Wingdings" pitchFamily="2" charset="2"/>
              <a:buChar char="Ø"/>
            </a:pPr>
            <a:r>
              <a:rPr lang="ru-RU" sz="1600" b="1" dirty="0" smtClean="0">
                <a:solidFill>
                  <a:schemeClr val="accent4"/>
                </a:solidFill>
                <a:latin typeface="Calibri" panose="020F0502020204030204" pitchFamily="34" charset="0"/>
              </a:rPr>
              <a:t>Размер средств, направленных на погашение </a:t>
            </a:r>
            <a:r>
              <a:rPr lang="en-US" sz="1600" b="1" dirty="0" smtClean="0">
                <a:solidFill>
                  <a:schemeClr val="accent4"/>
                </a:solidFill>
                <a:latin typeface="Calibri" panose="020F0502020204030204" pitchFamily="34" charset="0"/>
              </a:rPr>
              <a:t> </a:t>
            </a:r>
            <a:r>
              <a:rPr lang="ru-RU" sz="1600" b="1" dirty="0" smtClean="0">
                <a:solidFill>
                  <a:schemeClr val="accent4"/>
                </a:solidFill>
                <a:latin typeface="Calibri" panose="020F0502020204030204" pitchFamily="34" charset="0"/>
              </a:rPr>
              <a:t>просроченной КЗ, по строке 3.2.2 раздела </a:t>
            </a:r>
            <a:r>
              <a:rPr lang="en-US" sz="1600" b="1" dirty="0" smtClean="0">
                <a:solidFill>
                  <a:schemeClr val="accent4"/>
                </a:solidFill>
                <a:latin typeface="Calibri" panose="020F0502020204030204" pitchFamily="34" charset="0"/>
              </a:rPr>
              <a:t>I</a:t>
            </a:r>
            <a:r>
              <a:rPr lang="ru-RU" sz="1600" b="1" dirty="0" smtClean="0">
                <a:solidFill>
                  <a:schemeClr val="accent4"/>
                </a:solidFill>
                <a:latin typeface="Calibri" panose="020F0502020204030204" pitchFamily="34" charset="0"/>
              </a:rPr>
              <a:t> (</a:t>
            </a:r>
            <a:r>
              <a:rPr lang="ru-RU" sz="1600" b="1" dirty="0">
                <a:solidFill>
                  <a:schemeClr val="accent4"/>
                </a:solidFill>
                <a:latin typeface="Calibri" panose="020F0502020204030204" pitchFamily="34" charset="0"/>
              </a:rPr>
              <a:t>закупка товаров, работ, услуг)</a:t>
            </a:r>
            <a:r>
              <a:rPr lang="ru-RU" sz="1600" b="1" dirty="0" smtClean="0">
                <a:solidFill>
                  <a:schemeClr val="accent4"/>
                </a:solidFill>
                <a:latin typeface="Calibri" panose="020F0502020204030204" pitchFamily="34" charset="0"/>
              </a:rPr>
              <a:t> не может быть больше строки 3 раздела </a:t>
            </a:r>
            <a:r>
              <a:rPr lang="en-US" sz="1600" b="1" dirty="0" smtClean="0">
                <a:solidFill>
                  <a:schemeClr val="accent4"/>
                </a:solidFill>
                <a:latin typeface="Calibri" panose="020F0502020204030204" pitchFamily="34" charset="0"/>
              </a:rPr>
              <a:t>II</a:t>
            </a:r>
            <a:r>
              <a:rPr lang="ru-RU" sz="1600" b="1" dirty="0" smtClean="0">
                <a:solidFill>
                  <a:schemeClr val="accent4"/>
                </a:solidFill>
                <a:latin typeface="Calibri" panose="020F0502020204030204" pitchFamily="34" charset="0"/>
              </a:rPr>
              <a:t> (погашение всей ПКЗ);</a:t>
            </a:r>
          </a:p>
          <a:p>
            <a:pPr marL="285750" indent="-285750" algn="just">
              <a:spcAft>
                <a:spcPts val="1200"/>
              </a:spcAft>
              <a:buFont typeface="Wingdings" pitchFamily="2" charset="2"/>
              <a:buChar char="Ø"/>
            </a:pPr>
            <a:r>
              <a:rPr lang="ru-RU" sz="1600" b="1" dirty="0" smtClean="0">
                <a:solidFill>
                  <a:schemeClr val="accent4"/>
                </a:solidFill>
                <a:latin typeface="Calibri" panose="020F0502020204030204" pitchFamily="34" charset="0"/>
              </a:rPr>
              <a:t>При возникновении просроченной КЗ по взносам  на выплаты по оплате труда и налогам</a:t>
            </a:r>
            <a:r>
              <a:rPr lang="en-US" sz="1600" b="1" dirty="0" smtClean="0">
                <a:solidFill>
                  <a:schemeClr val="accent4"/>
                </a:solidFill>
                <a:latin typeface="Calibri" panose="020F0502020204030204" pitchFamily="34" charset="0"/>
              </a:rPr>
              <a:t> </a:t>
            </a:r>
            <a:r>
              <a:rPr lang="ru-RU" sz="1600" b="1" dirty="0" smtClean="0">
                <a:solidFill>
                  <a:schemeClr val="accent4"/>
                </a:solidFill>
                <a:latin typeface="Calibri" panose="020F0502020204030204" pitchFamily="34" charset="0"/>
              </a:rPr>
              <a:t>МО часто «забывают» отразить </a:t>
            </a:r>
            <a:r>
              <a:rPr lang="ru-RU" sz="1600" b="1" dirty="0">
                <a:solidFill>
                  <a:schemeClr val="accent4"/>
                </a:solidFill>
                <a:latin typeface="Calibri" panose="020F0502020204030204" pitchFamily="34" charset="0"/>
              </a:rPr>
              <a:t>П</a:t>
            </a:r>
            <a:r>
              <a:rPr lang="ru-RU" sz="1600" b="1" dirty="0" smtClean="0">
                <a:solidFill>
                  <a:schemeClr val="accent4"/>
                </a:solidFill>
                <a:latin typeface="Calibri" panose="020F0502020204030204" pitchFamily="34" charset="0"/>
              </a:rPr>
              <a:t>КЗ в разделе </a:t>
            </a:r>
            <a:r>
              <a:rPr lang="en-US" sz="1600" b="1" dirty="0" smtClean="0">
                <a:solidFill>
                  <a:schemeClr val="accent4"/>
                </a:solidFill>
                <a:latin typeface="Calibri" panose="020F0502020204030204" pitchFamily="34" charset="0"/>
              </a:rPr>
              <a:t>II</a:t>
            </a:r>
            <a:r>
              <a:rPr lang="ru-RU" sz="1600" b="1" dirty="0" smtClean="0">
                <a:solidFill>
                  <a:schemeClr val="accent4"/>
                </a:solidFill>
                <a:latin typeface="Calibri" panose="020F0502020204030204" pitchFamily="34" charset="0"/>
              </a:rPr>
              <a:t>.</a:t>
            </a:r>
          </a:p>
          <a:p>
            <a:pPr algn="just">
              <a:spcAft>
                <a:spcPts val="0"/>
              </a:spcAft>
            </a:pPr>
            <a:r>
              <a:rPr lang="ru-RU" b="1" dirty="0">
                <a:solidFill>
                  <a:srgbClr val="008E40"/>
                </a:solidFill>
                <a:latin typeface="Calibri" panose="020F0502020204030204" pitchFamily="34" charset="0"/>
              </a:rPr>
              <a:t>4) </a:t>
            </a:r>
            <a:r>
              <a:rPr lang="ru-RU" b="1" dirty="0" smtClean="0">
                <a:solidFill>
                  <a:srgbClr val="008E40"/>
                </a:solidFill>
                <a:latin typeface="Calibri" panose="020F0502020204030204" pitchFamily="34" charset="0"/>
              </a:rPr>
              <a:t>Сопоставимость  </a:t>
            </a:r>
            <a:r>
              <a:rPr lang="ru-RU" b="1" dirty="0" smtClean="0">
                <a:solidFill>
                  <a:srgbClr val="008E40"/>
                </a:solidFill>
                <a:latin typeface="Calibri" panose="020F0502020204030204" pitchFamily="34" charset="0"/>
              </a:rPr>
              <a:t>показателей </a:t>
            </a:r>
            <a:r>
              <a:rPr lang="ru-RU" b="1" dirty="0">
                <a:solidFill>
                  <a:srgbClr val="008E40"/>
                </a:solidFill>
                <a:latin typeface="Calibri" panose="020F0502020204030204" pitchFamily="34" charset="0"/>
              </a:rPr>
              <a:t>Мониторинга </a:t>
            </a:r>
            <a:r>
              <a:rPr lang="ru-RU" b="1" dirty="0" smtClean="0">
                <a:solidFill>
                  <a:srgbClr val="008E40"/>
                </a:solidFill>
                <a:latin typeface="Calibri" panose="020F0502020204030204" pitchFamily="34" charset="0"/>
              </a:rPr>
              <a:t> </a:t>
            </a:r>
            <a:r>
              <a:rPr lang="ru-RU" b="1" dirty="0" smtClean="0">
                <a:solidFill>
                  <a:srgbClr val="008E40"/>
                </a:solidFill>
                <a:latin typeface="Calibri" panose="020F0502020204030204" pitchFamily="34" charset="0"/>
              </a:rPr>
              <a:t>и данных </a:t>
            </a:r>
            <a:r>
              <a:rPr lang="ru-RU" b="1" dirty="0">
                <a:solidFill>
                  <a:srgbClr val="008E40"/>
                </a:solidFill>
                <a:latin typeface="Calibri" panose="020F0502020204030204" pitchFamily="34" charset="0"/>
              </a:rPr>
              <a:t>других форм отчетности</a:t>
            </a:r>
          </a:p>
          <a:p>
            <a:pPr marL="285750" indent="-285750" algn="just">
              <a:spcAft>
                <a:spcPts val="0"/>
              </a:spcAft>
              <a:buFont typeface="Wingdings" pitchFamily="2" charset="2"/>
              <a:buChar char="Ø"/>
            </a:pPr>
            <a:r>
              <a:rPr lang="ru-RU" sz="1600" b="1" dirty="0" smtClean="0">
                <a:solidFill>
                  <a:schemeClr val="accent4"/>
                </a:solidFill>
                <a:latin typeface="Calibri" panose="020F0502020204030204" pitchFamily="34" charset="0"/>
              </a:rPr>
              <a:t>Остаток средств ОМС, поступления и кассовый расход  в отчете по форме 14-Ф(ОМС</a:t>
            </a:r>
            <a:r>
              <a:rPr lang="ru-RU" sz="1600" b="1" dirty="0" smtClean="0">
                <a:solidFill>
                  <a:schemeClr val="accent4"/>
                </a:solidFill>
                <a:latin typeface="Calibri" panose="020F0502020204030204" pitchFamily="34" charset="0"/>
              </a:rPr>
              <a:t>)</a:t>
            </a:r>
            <a:r>
              <a:rPr lang="ru-RU" sz="1600" b="1" dirty="0">
                <a:solidFill>
                  <a:schemeClr val="accent4"/>
                </a:solidFill>
                <a:latin typeface="Calibri" panose="020F0502020204030204" pitchFamily="34" charset="0"/>
              </a:rPr>
              <a:t>;</a:t>
            </a:r>
            <a:endParaRPr lang="ru-RU" sz="1600" b="1" dirty="0" smtClean="0">
              <a:solidFill>
                <a:schemeClr val="accent4"/>
              </a:solidFill>
              <a:latin typeface="Calibri" panose="020F0502020204030204" pitchFamily="34" charset="0"/>
            </a:endParaRPr>
          </a:p>
          <a:p>
            <a:pPr marL="285750" indent="-285750" algn="just">
              <a:spcAft>
                <a:spcPts val="0"/>
              </a:spcAft>
              <a:buFont typeface="Wingdings" pitchFamily="2" charset="2"/>
              <a:buChar char="Ø"/>
            </a:pPr>
            <a:r>
              <a:rPr lang="ru-RU" sz="1600" b="1" dirty="0" smtClean="0">
                <a:solidFill>
                  <a:schemeClr val="accent4"/>
                </a:solidFill>
                <a:latin typeface="Calibri" panose="020F0502020204030204" pitchFamily="34" charset="0"/>
              </a:rPr>
              <a:t>Размер просроченной КЗ, а также ее структура в ежемесячном отчете, направляемом в ФОМС в </a:t>
            </a:r>
            <a:r>
              <a:rPr lang="ru-RU" sz="1600" b="1" dirty="0" smtClean="0">
                <a:solidFill>
                  <a:schemeClr val="accent4"/>
                </a:solidFill>
                <a:latin typeface="Calibri" panose="020F0502020204030204" pitchFamily="34" charset="0"/>
              </a:rPr>
              <a:t>соответствие </a:t>
            </a:r>
            <a:r>
              <a:rPr lang="ru-RU" sz="1600" b="1" dirty="0" smtClean="0">
                <a:solidFill>
                  <a:schemeClr val="accent4"/>
                </a:solidFill>
                <a:latin typeface="Calibri" panose="020F0502020204030204" pitchFamily="34" charset="0"/>
              </a:rPr>
              <a:t>с поручением Заместителя Председателя Правительства Российской Федерации Т.А. Голиковой от 04.07.2023</a:t>
            </a:r>
          </a:p>
          <a:p>
            <a:pPr marL="285750" indent="-285750" algn="just">
              <a:spcAft>
                <a:spcPts val="0"/>
              </a:spcAft>
              <a:buFont typeface="Wingdings" pitchFamily="2" charset="2"/>
              <a:buChar char="Ø"/>
            </a:pPr>
            <a:endParaRPr lang="ru-RU" sz="1600" b="1" dirty="0">
              <a:solidFill>
                <a:schemeClr val="accent4"/>
              </a:solidFill>
              <a:latin typeface="Calibri" panose="020F0502020204030204" pitchFamily="34" charset="0"/>
            </a:endParaRPr>
          </a:p>
          <a:p>
            <a:pPr marL="285750" indent="-285750" algn="just">
              <a:spcAft>
                <a:spcPts val="0"/>
              </a:spcAft>
              <a:buFont typeface="Wingdings" pitchFamily="2" charset="2"/>
              <a:buChar char="Ø"/>
            </a:pPr>
            <a:endParaRPr lang="ru-RU" sz="1600" b="1" dirty="0" smtClean="0">
              <a:solidFill>
                <a:schemeClr val="accent4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Номер слайда 1"/>
          <p:cNvSpPr txBox="1">
            <a:spLocks/>
          </p:cNvSpPr>
          <p:nvPr/>
        </p:nvSpPr>
        <p:spPr bwMode="auto">
          <a:xfrm>
            <a:off x="8244408" y="4757514"/>
            <a:ext cx="371014" cy="190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9925CB1A-7FDF-46B5-8584-44C95FD213C3}" type="slidenum">
              <a:rPr lang="en-US" altLang="ru-RU" sz="1200"/>
              <a:pPr/>
              <a:t>5</a:t>
            </a:fld>
            <a:endParaRPr lang="en-US" altLang="ru-RU" sz="1200" dirty="0"/>
          </a:p>
        </p:txBody>
      </p:sp>
      <p:sp>
        <p:nvSpPr>
          <p:cNvPr id="19" name="Rectangle 4"/>
          <p:cNvSpPr>
            <a:spLocks noGrp="1" noChangeArrowheads="1"/>
          </p:cNvSpPr>
          <p:nvPr>
            <p:ph type="title"/>
          </p:nvPr>
        </p:nvSpPr>
        <p:spPr bwMode="black">
          <a:xfrm>
            <a:off x="1115616" y="123478"/>
            <a:ext cx="7792150" cy="703855"/>
          </a:xfrm>
          <a:noFill/>
          <a:ln>
            <a:noFill/>
          </a:ln>
        </p:spPr>
        <p:txBody>
          <a:bodyPr/>
          <a:lstStyle/>
          <a:p>
            <a:pPr marL="54000">
              <a:lnSpc>
                <a:spcPct val="90000"/>
              </a:lnSpc>
            </a:pPr>
            <a:r>
              <a:rPr lang="ru-RU" sz="2000" dirty="0" smtClean="0">
                <a:solidFill>
                  <a:srgbClr val="1D4575"/>
                </a:solidFill>
                <a:latin typeface="Arial Black" pitchFamily="34" charset="0"/>
              </a:rPr>
              <a:t>Качество планирования Мониторинга 1МФУ</a:t>
            </a:r>
            <a:endParaRPr lang="ru-RU" sz="1900" dirty="0">
              <a:solidFill>
                <a:srgbClr val="1D4575"/>
              </a:solidFill>
              <a:latin typeface="Arial Black" pitchFamily="34" charset="0"/>
            </a:endParaRPr>
          </a:p>
        </p:txBody>
      </p:sp>
      <p:pic>
        <p:nvPicPr>
          <p:cNvPr id="36" name="Picture 2"/>
          <p:cNvPicPr preferRelativeResize="0"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917" y="195486"/>
            <a:ext cx="378000" cy="3780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37" name="Группа 36"/>
          <p:cNvGrpSpPr/>
          <p:nvPr/>
        </p:nvGrpSpPr>
        <p:grpSpPr>
          <a:xfrm>
            <a:off x="395536" y="607510"/>
            <a:ext cx="8384120" cy="209758"/>
            <a:chOff x="254806" y="681540"/>
            <a:chExt cx="8637673" cy="135727"/>
          </a:xfrm>
          <a:solidFill>
            <a:srgbClr val="1D4575"/>
          </a:solidFill>
        </p:grpSpPr>
        <p:sp>
          <p:nvSpPr>
            <p:cNvPr id="38" name="Прямоугольник 37"/>
            <p:cNvSpPr/>
            <p:nvPr/>
          </p:nvSpPr>
          <p:spPr>
            <a:xfrm rot="10800000">
              <a:off x="254806" y="788467"/>
              <a:ext cx="8637673" cy="288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9" name="Прямоугольник 38"/>
            <p:cNvSpPr/>
            <p:nvPr/>
          </p:nvSpPr>
          <p:spPr>
            <a:xfrm>
              <a:off x="255762" y="681540"/>
              <a:ext cx="1378168" cy="12132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000" dirty="0" smtClean="0"/>
                <a:t>www.yartfoms.ru</a:t>
              </a:r>
              <a:endParaRPr lang="ru-RU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921248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Номер слайда 1"/>
          <p:cNvSpPr txBox="1">
            <a:spLocks/>
          </p:cNvSpPr>
          <p:nvPr/>
        </p:nvSpPr>
        <p:spPr bwMode="auto">
          <a:xfrm>
            <a:off x="8244408" y="4757514"/>
            <a:ext cx="371014" cy="190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9925CB1A-7FDF-46B5-8584-44C95FD213C3}" type="slidenum">
              <a:rPr lang="en-US" altLang="ru-RU" sz="1200"/>
              <a:pPr/>
              <a:t>6</a:t>
            </a:fld>
            <a:endParaRPr lang="en-US" altLang="ru-RU" sz="1200" dirty="0"/>
          </a:p>
        </p:txBody>
      </p:sp>
      <p:sp>
        <p:nvSpPr>
          <p:cNvPr id="19" name="Rectangle 4"/>
          <p:cNvSpPr>
            <a:spLocks noGrp="1" noChangeArrowheads="1"/>
          </p:cNvSpPr>
          <p:nvPr>
            <p:ph type="title"/>
          </p:nvPr>
        </p:nvSpPr>
        <p:spPr bwMode="black">
          <a:xfrm>
            <a:off x="1131522" y="195486"/>
            <a:ext cx="7616942" cy="632532"/>
          </a:xfrm>
          <a:noFill/>
          <a:ln>
            <a:noFill/>
          </a:ln>
        </p:spPr>
        <p:txBody>
          <a:bodyPr/>
          <a:lstStyle/>
          <a:p>
            <a:r>
              <a:rPr lang="ru-RU" sz="2000" dirty="0" smtClean="0">
                <a:solidFill>
                  <a:srgbClr val="1D4575"/>
                </a:solidFill>
                <a:latin typeface="Arial Black" pitchFamily="34" charset="0"/>
              </a:rPr>
              <a:t>Планирование просроченной КЗ в 1МФУ</a:t>
            </a:r>
            <a:endParaRPr lang="ru-RU" sz="2000" b="0" dirty="0">
              <a:solidFill>
                <a:srgbClr val="1D4575"/>
              </a:solidFill>
              <a:latin typeface="Arial Black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23" name="Picture 2"/>
          <p:cNvPicPr preferRelativeResize="0"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917" y="195486"/>
            <a:ext cx="378000" cy="3780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4" name="Группа 23"/>
          <p:cNvGrpSpPr/>
          <p:nvPr/>
        </p:nvGrpSpPr>
        <p:grpSpPr>
          <a:xfrm>
            <a:off x="395536" y="607510"/>
            <a:ext cx="8384120" cy="209758"/>
            <a:chOff x="254806" y="681540"/>
            <a:chExt cx="8637673" cy="135727"/>
          </a:xfrm>
          <a:solidFill>
            <a:srgbClr val="1D4575"/>
          </a:solidFill>
        </p:grpSpPr>
        <p:sp>
          <p:nvSpPr>
            <p:cNvPr id="25" name="Прямоугольник 24"/>
            <p:cNvSpPr/>
            <p:nvPr/>
          </p:nvSpPr>
          <p:spPr>
            <a:xfrm rot="10800000">
              <a:off x="254806" y="788467"/>
              <a:ext cx="8637673" cy="288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6" name="Прямоугольник 25"/>
            <p:cNvSpPr/>
            <p:nvPr/>
          </p:nvSpPr>
          <p:spPr>
            <a:xfrm>
              <a:off x="255762" y="681540"/>
              <a:ext cx="1378168" cy="12132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000" dirty="0" smtClean="0"/>
                <a:t>www.yartfoms.ru</a:t>
              </a:r>
              <a:endParaRPr lang="ru-RU" sz="1000" dirty="0"/>
            </a:p>
          </p:txBody>
        </p:sp>
      </p:grpSp>
      <p:sp>
        <p:nvSpPr>
          <p:cNvPr id="11" name="TextBox 1"/>
          <p:cNvSpPr txBox="1"/>
          <p:nvPr/>
        </p:nvSpPr>
        <p:spPr>
          <a:xfrm>
            <a:off x="6884610" y="915566"/>
            <a:ext cx="1121611" cy="364266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b="1" dirty="0" smtClean="0">
                <a:cs typeface="Times New Roman" panose="02020603050405020304" pitchFamily="18" charset="0"/>
              </a:rPr>
              <a:t>млн </a:t>
            </a:r>
            <a:r>
              <a:rPr lang="ru-RU" sz="1400" b="1" dirty="0">
                <a:cs typeface="Times New Roman" panose="02020603050405020304" pitchFamily="18" charset="0"/>
              </a:rPr>
              <a:t>руб.</a:t>
            </a:r>
          </a:p>
        </p:txBody>
      </p:sp>
      <p:graphicFrame>
        <p:nvGraphicFramePr>
          <p:cNvPr id="15" name="Диаграмма 14"/>
          <p:cNvGraphicFramePr/>
          <p:nvPr>
            <p:extLst>
              <p:ext uri="{D42A27DB-BD31-4B8C-83A1-F6EECF244321}">
                <p14:modId xmlns:p14="http://schemas.microsoft.com/office/powerpoint/2010/main" val="1889242090"/>
              </p:ext>
            </p:extLst>
          </p:nvPr>
        </p:nvGraphicFramePr>
        <p:xfrm>
          <a:off x="571917" y="817269"/>
          <a:ext cx="8392571" cy="31226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1754648" y="2232182"/>
            <a:ext cx="461559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ru-RU" sz="1100" b="1" dirty="0" smtClean="0">
                <a:solidFill>
                  <a:schemeClr val="bg1"/>
                </a:solidFill>
              </a:rPr>
              <a:t>724,1</a:t>
            </a:r>
            <a:endParaRPr lang="ru-RU" sz="1100" b="1" dirty="0">
              <a:solidFill>
                <a:schemeClr val="bg1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3633680" y="2787774"/>
            <a:ext cx="461559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ru-RU" sz="1100" b="1" dirty="0" smtClean="0">
                <a:solidFill>
                  <a:schemeClr val="bg1"/>
                </a:solidFill>
              </a:rPr>
              <a:t>461,3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5512713" y="3082630"/>
            <a:ext cx="461559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ru-RU" sz="1100" b="1" dirty="0" smtClean="0">
                <a:solidFill>
                  <a:schemeClr val="bg1"/>
                </a:solidFill>
              </a:rPr>
              <a:t>322,3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2288216" y="2513390"/>
            <a:ext cx="461559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ru-RU" sz="1100" b="1" dirty="0" smtClean="0">
                <a:solidFill>
                  <a:schemeClr val="tx1"/>
                </a:solidFill>
              </a:rPr>
              <a:t>619,0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4167248" y="2743061"/>
            <a:ext cx="461559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ru-RU" sz="1100" b="1" dirty="0" smtClean="0">
                <a:solidFill>
                  <a:schemeClr val="tx1"/>
                </a:solidFill>
              </a:rPr>
              <a:t>495,2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6046279" y="2924966"/>
            <a:ext cx="461559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ru-RU" sz="1100" b="1" dirty="0" smtClean="0">
                <a:solidFill>
                  <a:schemeClr val="tx1"/>
                </a:solidFill>
              </a:rPr>
              <a:t>388,5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28578" y="3939902"/>
            <a:ext cx="814787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b="1" dirty="0" smtClean="0">
                <a:latin typeface="+mn-lt"/>
              </a:rPr>
              <a:t>Информация о сроках погашения ПКЗ ежемесячно направляется в ФОМС в рамках исполнения </a:t>
            </a:r>
            <a:r>
              <a:rPr lang="ru-RU" sz="1400" b="1" dirty="0" smtClean="0">
                <a:latin typeface="+mn-lt"/>
              </a:rPr>
              <a:t>поручений </a:t>
            </a:r>
            <a:r>
              <a:rPr lang="ru-RU" sz="1400" b="1" dirty="0">
                <a:latin typeface="+mn-lt"/>
              </a:rPr>
              <a:t>по протоколу заседания Оперативного штаба Минздрава России от 24.10.2024  № 73/13-7/562</a:t>
            </a:r>
            <a:r>
              <a:rPr lang="ru-RU" sz="1400" b="1" dirty="0">
                <a:latin typeface="+mn-lt"/>
              </a:rPr>
              <a:t> </a:t>
            </a:r>
            <a:endParaRPr lang="ru-RU" sz="14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81844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Номер слайда 1"/>
          <p:cNvSpPr txBox="1">
            <a:spLocks/>
          </p:cNvSpPr>
          <p:nvPr/>
        </p:nvSpPr>
        <p:spPr bwMode="auto">
          <a:xfrm>
            <a:off x="8244408" y="4757514"/>
            <a:ext cx="371014" cy="190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9925CB1A-7FDF-46B5-8584-44C95FD213C3}" type="slidenum">
              <a:rPr lang="en-US" altLang="ru-RU" sz="1200"/>
              <a:pPr/>
              <a:t>7</a:t>
            </a:fld>
            <a:endParaRPr lang="en-US" altLang="ru-RU" sz="1200" dirty="0"/>
          </a:p>
        </p:txBody>
      </p:sp>
      <p:sp>
        <p:nvSpPr>
          <p:cNvPr id="19" name="Rectangle 4"/>
          <p:cNvSpPr>
            <a:spLocks noGrp="1" noChangeArrowheads="1"/>
          </p:cNvSpPr>
          <p:nvPr>
            <p:ph type="title"/>
          </p:nvPr>
        </p:nvSpPr>
        <p:spPr bwMode="black">
          <a:xfrm>
            <a:off x="987508" y="195486"/>
            <a:ext cx="7754353" cy="632532"/>
          </a:xfrm>
          <a:noFill/>
          <a:ln>
            <a:noFill/>
          </a:ln>
        </p:spPr>
        <p:txBody>
          <a:bodyPr/>
          <a:lstStyle/>
          <a:p>
            <a:pPr marL="54000" algn="l"/>
            <a:r>
              <a:rPr lang="ru-RU" sz="2000" dirty="0" smtClean="0">
                <a:solidFill>
                  <a:srgbClr val="1D4575"/>
                </a:solidFill>
                <a:latin typeface="Arial Black" pitchFamily="34" charset="0"/>
              </a:rPr>
              <a:t>Сведения о поступлении и расходовании средств            	ОМС по форме 14-Ф (ОМС)</a:t>
            </a:r>
            <a:endParaRPr lang="ru-RU" sz="2000" dirty="0">
              <a:solidFill>
                <a:srgbClr val="1D4575"/>
              </a:solidFill>
              <a:latin typeface="Arial Black" pitchFamily="34" charset="0"/>
            </a:endParaRPr>
          </a:p>
        </p:txBody>
      </p:sp>
      <p:grpSp>
        <p:nvGrpSpPr>
          <p:cNvPr id="29" name="Группа 28"/>
          <p:cNvGrpSpPr/>
          <p:nvPr/>
        </p:nvGrpSpPr>
        <p:grpSpPr>
          <a:xfrm>
            <a:off x="323528" y="607510"/>
            <a:ext cx="8456128" cy="209758"/>
            <a:chOff x="254806" y="681540"/>
            <a:chExt cx="8637673" cy="135727"/>
          </a:xfrm>
          <a:solidFill>
            <a:srgbClr val="1D4575"/>
          </a:solidFill>
        </p:grpSpPr>
        <p:sp>
          <p:nvSpPr>
            <p:cNvPr id="30" name="Прямоугольник 29"/>
            <p:cNvSpPr/>
            <p:nvPr/>
          </p:nvSpPr>
          <p:spPr>
            <a:xfrm rot="10800000">
              <a:off x="254806" y="788467"/>
              <a:ext cx="8637673" cy="288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Прямоугольник 30"/>
            <p:cNvSpPr/>
            <p:nvPr/>
          </p:nvSpPr>
          <p:spPr>
            <a:xfrm>
              <a:off x="255762" y="681540"/>
              <a:ext cx="1378168" cy="12132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000" dirty="0" smtClean="0"/>
                <a:t>www.yartfoms.ru</a:t>
              </a:r>
              <a:endParaRPr lang="ru-RU" sz="1000" dirty="0"/>
            </a:p>
          </p:txBody>
        </p:sp>
      </p:grpSp>
      <p:pic>
        <p:nvPicPr>
          <p:cNvPr id="22" name="Picture 2"/>
          <p:cNvPicPr preferRelativeResize="0"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917" y="195486"/>
            <a:ext cx="378000" cy="3780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79512" y="915566"/>
            <a:ext cx="8784976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0"/>
              </a:spcAft>
              <a:buFont typeface="Wingdings" pitchFamily="2" charset="2"/>
              <a:buChar char="Ø"/>
            </a:pPr>
            <a:r>
              <a:rPr lang="ru-RU" sz="1600" b="1" dirty="0" smtClean="0">
                <a:solidFill>
                  <a:srgbClr val="008E40"/>
                </a:solidFill>
                <a:latin typeface="Calibri" panose="020F0502020204030204" pitchFamily="34" charset="0"/>
              </a:rPr>
              <a:t>Контроль за структурой расходов медицинских организаций</a:t>
            </a:r>
            <a:r>
              <a:rPr lang="ru-RU" sz="1600" b="1" dirty="0">
                <a:solidFill>
                  <a:srgbClr val="008E40"/>
                </a:solidFill>
                <a:latin typeface="Calibri" panose="020F0502020204030204" pitchFamily="34" charset="0"/>
              </a:rPr>
              <a:t> </a:t>
            </a:r>
          </a:p>
          <a:p>
            <a:pPr marL="288000" algn="just">
              <a:spcAft>
                <a:spcPts val="0"/>
              </a:spcAft>
            </a:pPr>
            <a:r>
              <a:rPr lang="ru-RU" sz="1600" b="1" dirty="0" smtClean="0">
                <a:solidFill>
                  <a:schemeClr val="accent4"/>
                </a:solidFill>
                <a:latin typeface="Calibri" panose="020F0502020204030204" pitchFamily="34" charset="0"/>
              </a:rPr>
              <a:t>С 2024 года ФОМС ежеквартально докладывает в Минздрав России о случаях снижения доли расходов на оплату труда медицинских работников при повышении доли в структуре затрат расходов на коммунальные услуги, транспортные услуги, оплату услуг связи, работы и услуги по содержанию имущества, прочие услуги и расходы по сравнению с аналогичным периодом предыдущего года.</a:t>
            </a:r>
            <a:endParaRPr lang="ru-RU" sz="1600" b="1" dirty="0">
              <a:solidFill>
                <a:schemeClr val="accent4"/>
              </a:solidFill>
              <a:latin typeface="Calibri" panose="020F0502020204030204" pitchFamily="34" charset="0"/>
            </a:endParaRPr>
          </a:p>
          <a:p>
            <a:pPr marL="285750" indent="-285750" algn="just">
              <a:spcAft>
                <a:spcPts val="0"/>
              </a:spcAft>
              <a:buFont typeface="Wingdings" pitchFamily="2" charset="2"/>
              <a:buChar char="Ø"/>
            </a:pPr>
            <a:r>
              <a:rPr lang="ru-RU" sz="1600" b="1" dirty="0">
                <a:solidFill>
                  <a:srgbClr val="008E40"/>
                </a:solidFill>
                <a:latin typeface="Calibri" panose="020F0502020204030204" pitchFamily="34" charset="0"/>
              </a:rPr>
              <a:t>Распределение затрат по условиям оказания медицинской помощи в аналитическом </a:t>
            </a:r>
            <a:r>
              <a:rPr lang="ru-RU" sz="1600" b="1" dirty="0" smtClean="0">
                <a:solidFill>
                  <a:srgbClr val="008E40"/>
                </a:solidFill>
                <a:latin typeface="Calibri" panose="020F0502020204030204" pitchFamily="34" charset="0"/>
              </a:rPr>
              <a:t>учете </a:t>
            </a:r>
            <a:r>
              <a:rPr lang="ru-RU" sz="1600" b="1" dirty="0">
                <a:solidFill>
                  <a:srgbClr val="008E40"/>
                </a:solidFill>
                <a:latin typeface="Calibri" panose="020F0502020204030204" pitchFamily="34" charset="0"/>
              </a:rPr>
              <a:t>медицинских организаций</a:t>
            </a:r>
            <a:endParaRPr lang="ru-RU" sz="1600" b="1" dirty="0">
              <a:solidFill>
                <a:srgbClr val="008E40"/>
              </a:solidFill>
              <a:latin typeface="Calibri" panose="020F0502020204030204" pitchFamily="34" charset="0"/>
            </a:endParaRPr>
          </a:p>
          <a:p>
            <a:pPr marL="285750" indent="-285750" algn="just">
              <a:spcAft>
                <a:spcPts val="0"/>
              </a:spcAft>
              <a:buFont typeface="Wingdings" pitchFamily="2" charset="2"/>
              <a:buChar char="Ø"/>
            </a:pPr>
            <a:r>
              <a:rPr lang="ru-RU" sz="1600" b="1" dirty="0" smtClean="0">
                <a:solidFill>
                  <a:srgbClr val="008E40"/>
                </a:solidFill>
                <a:latin typeface="Calibri" panose="020F0502020204030204" pitchFamily="34" charset="0"/>
              </a:rPr>
              <a:t>Технический контроль при заполнении формы</a:t>
            </a:r>
          </a:p>
          <a:p>
            <a:pPr marL="324000" algn="just">
              <a:spcAft>
                <a:spcPts val="0"/>
              </a:spcAft>
            </a:pPr>
            <a:r>
              <a:rPr lang="ru-RU" sz="1600" b="1" dirty="0" smtClean="0">
                <a:solidFill>
                  <a:schemeClr val="accent4"/>
                </a:solidFill>
                <a:latin typeface="Calibri" panose="020F0502020204030204" pitchFamily="34" charset="0"/>
              </a:rPr>
              <a:t>При округлени</a:t>
            </a:r>
            <a:r>
              <a:rPr lang="ru-RU" sz="1600" b="1" dirty="0">
                <a:solidFill>
                  <a:schemeClr val="accent4"/>
                </a:solidFill>
                <a:latin typeface="Calibri" panose="020F0502020204030204" pitchFamily="34" charset="0"/>
              </a:rPr>
              <a:t>и</a:t>
            </a:r>
            <a:r>
              <a:rPr lang="ru-RU" sz="1600" b="1" dirty="0" smtClean="0">
                <a:solidFill>
                  <a:schemeClr val="accent4"/>
                </a:solidFill>
                <a:latin typeface="Calibri" panose="020F0502020204030204" pitchFamily="34" charset="0"/>
              </a:rPr>
              <a:t> показателей до тыс. рублей корректировка осуществляется за счет строки 02 раздела </a:t>
            </a:r>
            <a:r>
              <a:rPr lang="en-US" sz="1600" b="1" dirty="0">
                <a:solidFill>
                  <a:schemeClr val="accent4"/>
                </a:solidFill>
                <a:latin typeface="Calibri" panose="020F0502020204030204" pitchFamily="34" charset="0"/>
              </a:rPr>
              <a:t>II</a:t>
            </a:r>
            <a:r>
              <a:rPr lang="ru-RU" sz="1600" b="1" dirty="0" smtClean="0">
                <a:solidFill>
                  <a:schemeClr val="accent4"/>
                </a:solidFill>
                <a:latin typeface="Calibri" panose="020F0502020204030204" pitchFamily="34" charset="0"/>
              </a:rPr>
              <a:t> «Поступило средств за отчетный период». Строка 01 «Израсходовано средств за отчетный период» раздела </a:t>
            </a:r>
            <a:r>
              <a:rPr lang="en-US" sz="1600" b="1" dirty="0" smtClean="0">
                <a:solidFill>
                  <a:schemeClr val="accent4"/>
                </a:solidFill>
                <a:latin typeface="Calibri" panose="020F0502020204030204" pitchFamily="34" charset="0"/>
              </a:rPr>
              <a:t>III</a:t>
            </a:r>
            <a:r>
              <a:rPr lang="ru-RU" sz="1600" b="1" dirty="0" smtClean="0">
                <a:solidFill>
                  <a:schemeClr val="accent4"/>
                </a:solidFill>
                <a:latin typeface="Calibri" panose="020F0502020204030204" pitchFamily="34" charset="0"/>
              </a:rPr>
              <a:t> в годовом отчете с учетом округлений  должна быть равна соответствующему показателю 62 формы.</a:t>
            </a:r>
          </a:p>
          <a:p>
            <a:pPr marL="285750" indent="-285750" algn="just">
              <a:spcAft>
                <a:spcPts val="0"/>
              </a:spcAft>
              <a:buFont typeface="Wingdings" pitchFamily="2" charset="2"/>
              <a:buChar char="Ø"/>
            </a:pPr>
            <a:r>
              <a:rPr lang="ru-RU" sz="1600" b="1" dirty="0" smtClean="0">
                <a:solidFill>
                  <a:srgbClr val="008E40"/>
                </a:solidFill>
                <a:latin typeface="Calibri" panose="020F0502020204030204" pitchFamily="34" charset="0"/>
              </a:rPr>
              <a:t>Сопоставимость  </a:t>
            </a:r>
            <a:r>
              <a:rPr lang="ru-RU" sz="1600" b="1" dirty="0">
                <a:solidFill>
                  <a:srgbClr val="008E40"/>
                </a:solidFill>
                <a:latin typeface="Calibri" panose="020F0502020204030204" pitchFamily="34" charset="0"/>
              </a:rPr>
              <a:t>показателей </a:t>
            </a:r>
            <a:r>
              <a:rPr lang="ru-RU" sz="1600" b="1" dirty="0" smtClean="0">
                <a:solidFill>
                  <a:srgbClr val="008E40"/>
                </a:solidFill>
                <a:latin typeface="Calibri" panose="020F0502020204030204" pitchFamily="34" charset="0"/>
              </a:rPr>
              <a:t>14-Ф (ОМС) по строке 03 раздела </a:t>
            </a:r>
            <a:r>
              <a:rPr lang="en-US" sz="1600" b="1" dirty="0" smtClean="0">
                <a:solidFill>
                  <a:srgbClr val="008E40"/>
                </a:solidFill>
                <a:latin typeface="Calibri" panose="020F0502020204030204" pitchFamily="34" charset="0"/>
              </a:rPr>
              <a:t>III</a:t>
            </a:r>
            <a:r>
              <a:rPr lang="ru-RU" sz="1600" b="1" dirty="0" smtClean="0">
                <a:solidFill>
                  <a:srgbClr val="008E40"/>
                </a:solidFill>
                <a:latin typeface="Calibri" panose="020F0502020204030204" pitchFamily="34" charset="0"/>
              </a:rPr>
              <a:t>  с  данными отчетности о заработной плате , утвержденной приказом ФОМС от 26.03.2013 № 65</a:t>
            </a:r>
            <a:endParaRPr lang="ru-RU" sz="1600" b="1" dirty="0">
              <a:solidFill>
                <a:srgbClr val="008E40"/>
              </a:solidFill>
              <a:latin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endParaRPr lang="ru-RU" sz="1600" b="1" dirty="0">
              <a:solidFill>
                <a:srgbClr val="008E4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2400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Номер слайда 1"/>
          <p:cNvSpPr txBox="1">
            <a:spLocks/>
          </p:cNvSpPr>
          <p:nvPr/>
        </p:nvSpPr>
        <p:spPr bwMode="auto">
          <a:xfrm>
            <a:off x="8255857" y="4750828"/>
            <a:ext cx="371014" cy="190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9925CB1A-7FDF-46B5-8584-44C95FD213C3}" type="slidenum">
              <a:rPr lang="en-US" altLang="ru-RU" sz="1200"/>
              <a:pPr/>
              <a:t>8</a:t>
            </a:fld>
            <a:endParaRPr lang="en-US" altLang="ru-RU" sz="1200" dirty="0"/>
          </a:p>
        </p:txBody>
      </p:sp>
      <p:sp>
        <p:nvSpPr>
          <p:cNvPr id="19" name="Rectangle 4"/>
          <p:cNvSpPr>
            <a:spLocks noGrp="1" noChangeArrowheads="1"/>
          </p:cNvSpPr>
          <p:nvPr>
            <p:ph type="title"/>
          </p:nvPr>
        </p:nvSpPr>
        <p:spPr bwMode="black">
          <a:xfrm>
            <a:off x="987506" y="141480"/>
            <a:ext cx="7798605" cy="632532"/>
          </a:xfr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54000" algn="l"/>
            <a:r>
              <a:rPr lang="ru-RU" sz="2000" dirty="0">
                <a:solidFill>
                  <a:srgbClr val="1D4575"/>
                </a:solidFill>
                <a:latin typeface="Arial Black" pitchFamily="34" charset="0"/>
              </a:rPr>
              <a:t>Сопоставимость  показателей 14-Ф (ОМС) с  </a:t>
            </a:r>
            <a:r>
              <a:rPr lang="ru-RU" sz="2000" dirty="0" smtClean="0">
                <a:solidFill>
                  <a:srgbClr val="1D4575"/>
                </a:solidFill>
                <a:latin typeface="Arial Black" pitchFamily="34" charset="0"/>
              </a:rPr>
              <a:t>	данными </a:t>
            </a:r>
            <a:r>
              <a:rPr lang="ru-RU" sz="2000" dirty="0">
                <a:solidFill>
                  <a:srgbClr val="1D4575"/>
                </a:solidFill>
                <a:latin typeface="Arial Black" pitchFamily="34" charset="0"/>
              </a:rPr>
              <a:t>отчетности о заработной плате</a:t>
            </a:r>
            <a:endParaRPr lang="ru-RU" sz="2000" dirty="0">
              <a:solidFill>
                <a:srgbClr val="1D4575"/>
              </a:solidFill>
              <a:latin typeface="Arial Black" pitchFamily="34" charset="0"/>
            </a:endParaRPr>
          </a:p>
        </p:txBody>
      </p:sp>
      <p:sp>
        <p:nvSpPr>
          <p:cNvPr id="13" name="Rectangle 6"/>
          <p:cNvSpPr txBox="1">
            <a:spLocks noChangeArrowheads="1"/>
          </p:cNvSpPr>
          <p:nvPr/>
        </p:nvSpPr>
        <p:spPr bwMode="auto">
          <a:xfrm>
            <a:off x="361175" y="3872393"/>
            <a:ext cx="8424936" cy="7155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eaLnBrk="1" fontAlgn="base" hangingPunct="1">
              <a:spcBef>
                <a:spcPct val="0"/>
              </a:spcBef>
              <a:spcAft>
                <a:spcPct val="40000"/>
              </a:spcAft>
              <a:buClr>
                <a:srgbClr val="F39220"/>
              </a:buClr>
              <a:buFont typeface="Wingdings" pitchFamily="2" charset="2"/>
              <a:buChar char="¨"/>
              <a:defRPr sz="2400">
                <a:solidFill>
                  <a:srgbClr val="000066"/>
                </a:solidFill>
                <a:latin typeface="+mn-lt"/>
                <a:ea typeface="+mn-ea"/>
                <a:cs typeface="+mn-cs"/>
              </a:defRPr>
            </a:lvl1pPr>
            <a:lvl2pPr marL="708025" indent="-363538" algn="l" rtl="0" eaLnBrk="1" fontAlgn="base" hangingPunct="1">
              <a:spcBef>
                <a:spcPct val="0"/>
              </a:spcBef>
              <a:spcAft>
                <a:spcPct val="40000"/>
              </a:spcAft>
              <a:buClr>
                <a:srgbClr val="0985D2"/>
              </a:buClr>
              <a:buFont typeface="Wingdings" pitchFamily="2" charset="2"/>
              <a:buChar char="¨"/>
              <a:defRPr sz="2400">
                <a:solidFill>
                  <a:srgbClr val="000066"/>
                </a:solidFill>
                <a:latin typeface="+mn-lt"/>
              </a:defRPr>
            </a:lvl2pPr>
            <a:lvl3pPr marL="1065213" indent="-346075" algn="l" rtl="0" eaLnBrk="1" fontAlgn="base" hangingPunct="1">
              <a:spcBef>
                <a:spcPct val="0"/>
              </a:spcBef>
              <a:spcAft>
                <a:spcPct val="40000"/>
              </a:spcAft>
              <a:buClr>
                <a:srgbClr val="EA4037"/>
              </a:buClr>
              <a:buFont typeface="Wingdings" pitchFamily="2" charset="2"/>
              <a:buChar char="¨"/>
              <a:defRPr sz="2000">
                <a:solidFill>
                  <a:srgbClr val="000066"/>
                </a:solidFill>
                <a:latin typeface="+mn-lt"/>
              </a:defRPr>
            </a:lvl3pPr>
            <a:lvl4pPr marL="163195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2400">
                <a:solidFill>
                  <a:srgbClr val="000066"/>
                </a:solidFill>
                <a:latin typeface="Arial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rgbClr val="000066"/>
                </a:solidFill>
                <a:latin typeface="Arial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rgbClr val="000066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rgbClr val="000066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rgbClr val="000066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rgbClr val="000066"/>
                </a:solidFill>
                <a:latin typeface="Arial" charset="0"/>
              </a:defRPr>
            </a:lvl9pPr>
          </a:lstStyle>
          <a:p>
            <a:pPr marL="0" indent="324000" algn="just">
              <a:spcAft>
                <a:spcPts val="1050"/>
              </a:spcAft>
              <a:buNone/>
            </a:pPr>
            <a:r>
              <a:rPr lang="ru-RU" sz="1400" b="1" dirty="0" smtClean="0">
                <a:solidFill>
                  <a:srgbClr val="002060"/>
                </a:solidFill>
              </a:rPr>
              <a:t>При сдаче годовой отчетности по форме 14-Ф (ОМС) для проверки данных отчетности о заработной плате справочный раздел необходимо заполнить до 28.01.2024 с предоставлением пояснительной записки о причинах отклонений </a:t>
            </a:r>
            <a:endParaRPr lang="ru-RU" sz="1400" b="1" dirty="0">
              <a:solidFill>
                <a:srgbClr val="002060"/>
              </a:solidFill>
            </a:endParaRPr>
          </a:p>
        </p:txBody>
      </p:sp>
      <p:grpSp>
        <p:nvGrpSpPr>
          <p:cNvPr id="17" name="Группа 16"/>
          <p:cNvGrpSpPr/>
          <p:nvPr/>
        </p:nvGrpSpPr>
        <p:grpSpPr>
          <a:xfrm>
            <a:off x="323528" y="607510"/>
            <a:ext cx="8456128" cy="209758"/>
            <a:chOff x="254806" y="681540"/>
            <a:chExt cx="8637673" cy="135727"/>
          </a:xfrm>
          <a:solidFill>
            <a:srgbClr val="1D4575"/>
          </a:solidFill>
        </p:grpSpPr>
        <p:sp>
          <p:nvSpPr>
            <p:cNvPr id="18" name="Прямоугольник 17"/>
            <p:cNvSpPr/>
            <p:nvPr/>
          </p:nvSpPr>
          <p:spPr>
            <a:xfrm rot="10800000">
              <a:off x="254806" y="788467"/>
              <a:ext cx="8637673" cy="288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255762" y="681540"/>
              <a:ext cx="1378168" cy="12132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000" dirty="0" smtClean="0"/>
                <a:t>www.yartfoms.ru</a:t>
              </a:r>
              <a:endParaRPr lang="ru-RU" sz="1000" dirty="0"/>
            </a:p>
          </p:txBody>
        </p:sp>
      </p:grpSp>
      <p:pic>
        <p:nvPicPr>
          <p:cNvPr id="10" name="Picture 2"/>
          <p:cNvPicPr preferRelativeResize="0"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917" y="195486"/>
            <a:ext cx="378000" cy="3780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4129522"/>
              </p:ext>
            </p:extLst>
          </p:nvPr>
        </p:nvGraphicFramePr>
        <p:xfrm>
          <a:off x="339068" y="1115676"/>
          <a:ext cx="8553411" cy="265417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72463"/>
                <a:gridCol w="837233"/>
                <a:gridCol w="886231"/>
                <a:gridCol w="658283"/>
                <a:gridCol w="1099267"/>
                <a:gridCol w="851663"/>
                <a:gridCol w="675808"/>
                <a:gridCol w="1772463"/>
              </a:tblGrid>
              <a:tr h="54768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Наименование МО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154" marR="6154" marT="615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Отчет о ЗП (Приказ № 65),        </a:t>
                      </a:r>
                      <a:r>
                        <a:rPr lang="ru-RU" sz="800" u="none" strike="noStrike" dirty="0" err="1">
                          <a:effectLst/>
                        </a:rPr>
                        <a:t>тыс.руб</a:t>
                      </a:r>
                      <a:r>
                        <a:rPr lang="ru-RU" sz="800" u="none" strike="noStrike" dirty="0">
                          <a:effectLst/>
                        </a:rPr>
                        <a:t>.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154" marR="6154" marT="6154" marB="0" anchor="ctr"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Форма 14-Ф (ОМС)  ЗП </a:t>
                      </a:r>
                      <a:r>
                        <a:rPr lang="ru-RU" sz="800" u="none" strike="noStrike" dirty="0" smtClean="0">
                          <a:effectLst/>
                        </a:rPr>
                        <a:t>начислено (справочный</a:t>
                      </a:r>
                      <a:r>
                        <a:rPr lang="ru-RU" sz="800" u="none" strike="noStrike" baseline="0" dirty="0" smtClean="0">
                          <a:effectLst/>
                        </a:rPr>
                        <a:t> раздел</a:t>
                      </a:r>
                      <a:r>
                        <a:rPr lang="ru-RU" sz="800" u="none" strike="noStrike" dirty="0" smtClean="0">
                          <a:effectLst/>
                        </a:rPr>
                        <a:t>), </a:t>
                      </a:r>
                      <a:r>
                        <a:rPr lang="ru-RU" sz="800" u="none" strike="noStrike" dirty="0" err="1">
                          <a:effectLst/>
                        </a:rPr>
                        <a:t>тыс.руб</a:t>
                      </a:r>
                      <a:r>
                        <a:rPr lang="ru-RU" sz="800" u="none" strike="noStrike" dirty="0">
                          <a:effectLst/>
                        </a:rPr>
                        <a:t>.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154" marR="6154" marT="6154" marB="0" anchor="ctr"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Отклонение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154" marR="6154" marT="615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Причина отклонения столбца 2 от столбца 3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154" marR="6154" marT="615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Форма 14-Ф (ОМС)  ЗП израсходовано, </a:t>
                      </a:r>
                      <a:r>
                        <a:rPr lang="ru-RU" sz="800" u="none" strike="noStrike" dirty="0" err="1">
                          <a:effectLst/>
                        </a:rPr>
                        <a:t>тыс.руб</a:t>
                      </a:r>
                      <a:r>
                        <a:rPr lang="ru-RU" sz="800" u="none" strike="noStrike" dirty="0">
                          <a:effectLst/>
                        </a:rPr>
                        <a:t>.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154" marR="6154" marT="6154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Отклонение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154" marR="6154" marT="615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Причина отклонения столбца 3 от столбца 6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154" marR="6154" marT="6154" marB="0" anchor="ctr"/>
                </a:tc>
              </a:tr>
              <a:tr h="12922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154" marR="6154" marT="615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2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154" marR="6154" marT="6154" marB="0" anchor="ctr"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3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154" marR="6154" marT="6154" marB="0" anchor="ctr"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4=3-2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154" marR="6154" marT="615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5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154" marR="6154" marT="615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6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154" marR="6154" marT="6154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7=3-6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154" marR="6154" marT="615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8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154" marR="6154" marT="6154" marB="0" anchor="ctr"/>
                </a:tc>
              </a:tr>
              <a:tr h="12922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ИТОГО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154" marR="6154" marT="615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 dirty="0">
                          <a:effectLst/>
                        </a:rPr>
                        <a:t>8 334 372,21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154" marR="6154" marT="6154" marB="0" anchor="b"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 dirty="0">
                          <a:effectLst/>
                        </a:rPr>
                        <a:t>8 549 715,90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154" marR="6154" marT="6154" marB="0" anchor="b"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>
                          <a:effectLst/>
                        </a:rPr>
                        <a:t>215 343,69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154" marR="6154" marT="61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154" marR="6154" marT="61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 dirty="0">
                          <a:effectLst/>
                        </a:rPr>
                        <a:t>8 443 324,20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154" marR="6154" marT="6154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>
                          <a:effectLst/>
                        </a:rPr>
                        <a:t>106 391,70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154" marR="6154" marT="61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154" marR="6154" marT="6154" marB="0" anchor="b"/>
                </a:tc>
              </a:tr>
              <a:tr h="258457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</a:rPr>
                        <a:t>Медицинская организация 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154" marR="6154" marT="615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 dirty="0">
                          <a:effectLst/>
                        </a:rPr>
                        <a:t>225 449,30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154" marR="6154" marT="6154" marB="0" anchor="b"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 dirty="0">
                          <a:effectLst/>
                        </a:rPr>
                        <a:t>229 839,80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154" marR="6154" marT="6154" marB="0" anchor="b"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>
                          <a:effectLst/>
                        </a:rPr>
                        <a:t>4 390,5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154" marR="6154" marT="61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 smtClean="0">
                          <a:effectLst/>
                        </a:rPr>
                        <a:t>ЗП внешних</a:t>
                      </a:r>
                      <a:r>
                        <a:rPr lang="ru-RU" sz="800" u="none" strike="noStrike" baseline="0" dirty="0" smtClean="0">
                          <a:effectLst/>
                        </a:rPr>
                        <a:t> </a:t>
                      </a:r>
                      <a:r>
                        <a:rPr lang="ru-RU" sz="800" u="none" strike="noStrike" dirty="0" smtClean="0">
                          <a:effectLst/>
                        </a:rPr>
                        <a:t>совместителей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154" marR="6154" marT="61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 dirty="0">
                          <a:effectLst/>
                        </a:rPr>
                        <a:t>230 513,60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154" marR="6154" marT="6154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>
                          <a:effectLst/>
                        </a:rPr>
                        <a:t>-673,80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154" marR="6154" marT="61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2ая часть ЗП за декабрь 2023 выплачена в январе 2024 года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154" marR="6154" marT="6154" marB="0" anchor="b"/>
                </a:tc>
              </a:tr>
              <a:tr h="258457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</a:rPr>
                        <a:t>Медицинская организация 2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154" marR="6154" marT="615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 dirty="0">
                          <a:effectLst/>
                        </a:rPr>
                        <a:t>685 967,40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154" marR="6154" marT="6154" marB="0" anchor="b"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 dirty="0">
                          <a:effectLst/>
                        </a:rPr>
                        <a:t>703 007,60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154" marR="6154" marT="6154" marB="0" anchor="b"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>
                          <a:effectLst/>
                        </a:rPr>
                        <a:t>17 040,2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154" marR="6154" marT="6154" marB="0" anchor="b"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u="none" strike="noStrike" dirty="0" smtClean="0">
                          <a:effectLst/>
                        </a:rPr>
                        <a:t>ЗП внешних</a:t>
                      </a:r>
                      <a:r>
                        <a:rPr lang="ru-RU" sz="800" u="none" strike="noStrike" baseline="0" dirty="0" smtClean="0">
                          <a:effectLst/>
                        </a:rPr>
                        <a:t> </a:t>
                      </a:r>
                      <a:r>
                        <a:rPr lang="ru-RU" sz="800" u="none" strike="noStrike" dirty="0" smtClean="0">
                          <a:effectLst/>
                        </a:rPr>
                        <a:t>совместителей</a:t>
                      </a:r>
                      <a:r>
                        <a:rPr lang="ru-RU" sz="800" u="none" strike="noStrike" dirty="0" smtClean="0">
                          <a:effectLst/>
                        </a:rPr>
                        <a:t>, консультантов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154" marR="6154" marT="61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 dirty="0">
                          <a:effectLst/>
                        </a:rPr>
                        <a:t>698 584,20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154" marR="6154" marT="6154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>
                          <a:effectLst/>
                        </a:rPr>
                        <a:t>4 423,40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154" marR="6154" marT="61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2ая часть ЗП за сентябрь выплачена в октябре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154" marR="6154" marT="6154" marB="0" anchor="b"/>
                </a:tc>
              </a:tr>
              <a:tr h="258457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</a:rPr>
                        <a:t>Медицинская организация 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154" marR="6154" marT="615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 dirty="0">
                          <a:effectLst/>
                        </a:rPr>
                        <a:t>319 050,80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154" marR="6154" marT="6154" marB="0" anchor="b"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 dirty="0">
                          <a:effectLst/>
                        </a:rPr>
                        <a:t>322 479,20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154" marR="6154" marT="6154" marB="0" anchor="b"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>
                          <a:effectLst/>
                        </a:rPr>
                        <a:t>3 428,4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154" marR="6154" marT="61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 smtClean="0">
                          <a:effectLst/>
                        </a:rPr>
                        <a:t>ЗП внешних</a:t>
                      </a:r>
                      <a:r>
                        <a:rPr lang="ru-RU" sz="800" u="none" strike="noStrike" baseline="0" dirty="0" smtClean="0">
                          <a:effectLst/>
                        </a:rPr>
                        <a:t> </a:t>
                      </a:r>
                      <a:r>
                        <a:rPr lang="ru-RU" sz="800" u="none" strike="noStrike" dirty="0" smtClean="0">
                          <a:effectLst/>
                        </a:rPr>
                        <a:t>совместителей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154" marR="6154" marT="61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 dirty="0">
                          <a:effectLst/>
                        </a:rPr>
                        <a:t>302 764,40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154" marR="6154" marT="6154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>
                          <a:effectLst/>
                        </a:rPr>
                        <a:t>19 714,80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154" marR="6154" marT="61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2ая часть ЗП за сентябрь выплачена в октябре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154" marR="6154" marT="6154" marB="0" anchor="b"/>
                </a:tc>
              </a:tr>
              <a:tr h="258457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</a:rPr>
                        <a:t>Медицинская организация 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154" marR="6154" marT="615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 dirty="0">
                          <a:effectLst/>
                        </a:rPr>
                        <a:t>25 580,60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154" marR="6154" marT="6154" marB="0" anchor="b"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 dirty="0">
                          <a:effectLst/>
                        </a:rPr>
                        <a:t>26 742,50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154" marR="6154" marT="6154" marB="0" anchor="b"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>
                          <a:effectLst/>
                        </a:rPr>
                        <a:t>1 161,9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154" marR="6154" marT="61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 smtClean="0">
                          <a:effectLst/>
                        </a:rPr>
                        <a:t>ЗП внешних</a:t>
                      </a:r>
                      <a:r>
                        <a:rPr lang="ru-RU" sz="800" u="none" strike="noStrike" baseline="0" dirty="0" smtClean="0">
                          <a:effectLst/>
                        </a:rPr>
                        <a:t> </a:t>
                      </a:r>
                      <a:r>
                        <a:rPr lang="ru-RU" sz="800" u="none" strike="noStrike" dirty="0" smtClean="0">
                          <a:effectLst/>
                        </a:rPr>
                        <a:t>совместителей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154" marR="6154" marT="61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 dirty="0">
                          <a:effectLst/>
                        </a:rPr>
                        <a:t>27 848,10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154" marR="6154" marT="6154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>
                          <a:effectLst/>
                        </a:rPr>
                        <a:t>-1 105,60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154" marR="6154" marT="61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>
                          <a:effectLst/>
                        </a:rPr>
                        <a:t>2ая часть ЗП за декабрь 2023 выплачена в январе 2024 года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154" marR="6154" marT="6154" marB="0" anchor="b"/>
                </a:tc>
              </a:tr>
              <a:tr h="258457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</a:rPr>
                        <a:t>Медицинская организация 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154" marR="6154" marT="615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 dirty="0">
                          <a:effectLst/>
                        </a:rPr>
                        <a:t>289 127,10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154" marR="6154" marT="6154" marB="0" anchor="b"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 dirty="0">
                          <a:effectLst/>
                        </a:rPr>
                        <a:t>295 688,80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154" marR="6154" marT="6154" marB="0" anchor="b"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>
                          <a:effectLst/>
                        </a:rPr>
                        <a:t>6 561,7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154" marR="6154" marT="61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 smtClean="0">
                          <a:effectLst/>
                        </a:rPr>
                        <a:t>ЗП внешних</a:t>
                      </a:r>
                      <a:r>
                        <a:rPr lang="ru-RU" sz="800" u="none" strike="noStrike" baseline="0" dirty="0" smtClean="0">
                          <a:effectLst/>
                        </a:rPr>
                        <a:t> </a:t>
                      </a:r>
                      <a:r>
                        <a:rPr lang="ru-RU" sz="800" u="none" strike="noStrike" dirty="0" smtClean="0">
                          <a:effectLst/>
                        </a:rPr>
                        <a:t>совместителей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154" marR="6154" marT="61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 dirty="0">
                          <a:effectLst/>
                        </a:rPr>
                        <a:t>292 333,10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154" marR="6154" marT="6154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>
                          <a:effectLst/>
                        </a:rPr>
                        <a:t>3 355,70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154" marR="6154" marT="61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>
                          <a:effectLst/>
                        </a:rPr>
                        <a:t>2ая часть ЗП за сентябрь выплачена в октябре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154" marR="6154" marT="6154" marB="0" anchor="b"/>
                </a:tc>
              </a:tr>
              <a:tr h="252303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</a:rPr>
                        <a:t>Медицинская организация 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154" marR="6154" marT="615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 dirty="0">
                          <a:effectLst/>
                        </a:rPr>
                        <a:t>64 636,20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154" marR="6154" marT="6154" marB="0" anchor="b"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 dirty="0">
                          <a:effectLst/>
                        </a:rPr>
                        <a:t>64 811,50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154" marR="6154" marT="6154" marB="0" anchor="b"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>
                          <a:effectLst/>
                        </a:rPr>
                        <a:t>175,3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154" marR="6154" marT="61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 smtClean="0">
                          <a:effectLst/>
                        </a:rPr>
                        <a:t>ЗП внешних</a:t>
                      </a:r>
                      <a:r>
                        <a:rPr lang="ru-RU" sz="800" u="none" strike="noStrike" baseline="0" dirty="0" smtClean="0">
                          <a:effectLst/>
                        </a:rPr>
                        <a:t> </a:t>
                      </a:r>
                      <a:r>
                        <a:rPr lang="ru-RU" sz="800" u="none" strike="noStrike" dirty="0" smtClean="0">
                          <a:effectLst/>
                        </a:rPr>
                        <a:t>совместителей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154" marR="6154" marT="61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 dirty="0">
                          <a:effectLst/>
                        </a:rPr>
                        <a:t>60 712,30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154" marR="6154" marT="6154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>
                          <a:effectLst/>
                        </a:rPr>
                        <a:t>4 099,20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154" marR="6154" marT="61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 smtClean="0">
                          <a:effectLst/>
                        </a:rPr>
                        <a:t>2ая часть ЗП за сентябрь выплачена в октябре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154" marR="6154" marT="6154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3519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2917" y="955176"/>
            <a:ext cx="8366821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1600" dirty="0" smtClean="0">
                <a:solidFill>
                  <a:srgbClr val="008E40"/>
                </a:solidFill>
                <a:latin typeface="Arial Black" pitchFamily="34" charset="0"/>
              </a:rPr>
              <a:t>14-Ф (ОМС)</a:t>
            </a:r>
          </a:p>
          <a:p>
            <a:pPr marL="285750" indent="-285750" algn="just">
              <a:spcAft>
                <a:spcPts val="0"/>
              </a:spcAft>
              <a:buFont typeface="Wingdings" pitchFamily="2" charset="2"/>
              <a:buChar char="Ø"/>
            </a:pPr>
            <a:r>
              <a:rPr lang="ru-RU" sz="1600" b="1" dirty="0" smtClean="0">
                <a:solidFill>
                  <a:schemeClr val="accent4"/>
                </a:solidFill>
                <a:latin typeface="Calibri" panose="020F0502020204030204" pitchFamily="34" charset="0"/>
              </a:rPr>
              <a:t>Бюджет ФОМС сформирован, исходя из доли расходов на фонд оплаты труда с начислениями от общих расходов в размере 70 %.</a:t>
            </a:r>
            <a:endParaRPr lang="ru-RU" sz="1600" b="1" dirty="0">
              <a:solidFill>
                <a:schemeClr val="accent4"/>
              </a:solidFill>
              <a:latin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ru-RU" sz="1600" dirty="0" smtClean="0">
                <a:solidFill>
                  <a:srgbClr val="008E40"/>
                </a:solidFill>
                <a:latin typeface="Arial Black" pitchFamily="34" charset="0"/>
              </a:rPr>
              <a:t>Отчетность </a:t>
            </a:r>
            <a:r>
              <a:rPr lang="ru-RU" sz="1600" dirty="0">
                <a:solidFill>
                  <a:srgbClr val="008E40"/>
                </a:solidFill>
                <a:latin typeface="Arial Black" pitchFamily="34" charset="0"/>
              </a:rPr>
              <a:t>о заработной </a:t>
            </a:r>
            <a:r>
              <a:rPr lang="ru-RU" sz="1600" dirty="0" smtClean="0">
                <a:solidFill>
                  <a:srgbClr val="008E40"/>
                </a:solidFill>
                <a:latin typeface="Arial Black" pitchFamily="34" charset="0"/>
              </a:rPr>
              <a:t>плате, утвержденная приказом ФОМС </a:t>
            </a:r>
            <a:r>
              <a:rPr lang="ru-RU" sz="1600" dirty="0">
                <a:solidFill>
                  <a:srgbClr val="008E40"/>
                </a:solidFill>
                <a:latin typeface="Arial Black" pitchFamily="34" charset="0"/>
              </a:rPr>
              <a:t>от 26.03.2013 № 65</a:t>
            </a:r>
          </a:p>
          <a:p>
            <a:pPr marL="285750" indent="-285750" algn="just">
              <a:spcAft>
                <a:spcPts val="0"/>
              </a:spcAft>
              <a:buFont typeface="Wingdings" pitchFamily="2" charset="2"/>
              <a:buChar char="Ø"/>
            </a:pPr>
            <a:r>
              <a:rPr lang="ru-RU" sz="1600" b="1" dirty="0" smtClean="0">
                <a:solidFill>
                  <a:schemeClr val="accent4"/>
                </a:solidFill>
                <a:latin typeface="Calibri" panose="020F0502020204030204" pitchFamily="34" charset="0"/>
              </a:rPr>
              <a:t>Своевременное предоставление отчетности в срок до 10 числа каждого месяца;</a:t>
            </a:r>
          </a:p>
          <a:p>
            <a:pPr marL="285750" indent="-285750" algn="just">
              <a:spcAft>
                <a:spcPts val="0"/>
              </a:spcAft>
              <a:buFont typeface="Wingdings" pitchFamily="2" charset="2"/>
              <a:buChar char="Ø"/>
            </a:pPr>
            <a:r>
              <a:rPr lang="ru-RU" sz="1600" b="1" dirty="0" smtClean="0">
                <a:solidFill>
                  <a:schemeClr val="accent4"/>
                </a:solidFill>
                <a:latin typeface="Calibri" panose="020F0502020204030204" pitchFamily="34" charset="0"/>
              </a:rPr>
              <a:t>Правильность расчета среднесписочной численности;</a:t>
            </a:r>
            <a:endParaRPr lang="ru-RU" sz="1600" b="1" dirty="0" smtClean="0">
              <a:solidFill>
                <a:schemeClr val="accent4"/>
              </a:solidFill>
              <a:latin typeface="Calibri" panose="020F0502020204030204" pitchFamily="34" charset="0"/>
            </a:endParaRPr>
          </a:p>
          <a:p>
            <a:pPr marL="285750" indent="-285750" algn="just">
              <a:spcAft>
                <a:spcPts val="0"/>
              </a:spcAft>
              <a:buFont typeface="Wingdings" pitchFamily="2" charset="2"/>
              <a:buChar char="Ø"/>
            </a:pPr>
            <a:r>
              <a:rPr lang="ru-RU" sz="1600" b="1" dirty="0" smtClean="0">
                <a:solidFill>
                  <a:schemeClr val="accent4"/>
                </a:solidFill>
                <a:latin typeface="Calibri" panose="020F0502020204030204" pitchFamily="34" charset="0"/>
              </a:rPr>
              <a:t>Распределение ФОТ за счет средств ОМС по условиям оказания медицинской помощи (по основному месту работы);</a:t>
            </a:r>
            <a:endParaRPr lang="ru-RU" sz="1600" b="1" dirty="0" smtClean="0">
              <a:solidFill>
                <a:schemeClr val="accent4"/>
              </a:solidFill>
              <a:latin typeface="Calibri" panose="020F0502020204030204" pitchFamily="34" charset="0"/>
            </a:endParaRPr>
          </a:p>
          <a:p>
            <a:pPr marL="285750" indent="-285750" algn="just">
              <a:spcAft>
                <a:spcPts val="0"/>
              </a:spcAft>
              <a:buFont typeface="Wingdings" pitchFamily="2" charset="2"/>
              <a:buChar char="Ø"/>
            </a:pPr>
            <a:r>
              <a:rPr lang="ru-RU" sz="1600" b="1" dirty="0" smtClean="0">
                <a:solidFill>
                  <a:schemeClr val="accent4"/>
                </a:solidFill>
                <a:latin typeface="Calibri" panose="020F0502020204030204" pitchFamily="34" charset="0"/>
              </a:rPr>
              <a:t>Анализ причин снижения среднемесячной заработной платы в сравнение с предыдущим периодом и предыдущим годом;</a:t>
            </a:r>
            <a:endParaRPr lang="ru-RU" sz="1600" b="1" dirty="0" smtClean="0">
              <a:solidFill>
                <a:schemeClr val="accent4"/>
              </a:solidFill>
              <a:latin typeface="Calibri" panose="020F0502020204030204" pitchFamily="34" charset="0"/>
            </a:endParaRPr>
          </a:p>
          <a:p>
            <a:pPr marL="285750" indent="-285750" algn="just">
              <a:spcAft>
                <a:spcPts val="0"/>
              </a:spcAft>
              <a:buFont typeface="Wingdings" pitchFamily="2" charset="2"/>
              <a:buChar char="Ø"/>
            </a:pPr>
            <a:r>
              <a:rPr lang="ru-RU" sz="1600" b="1" dirty="0" smtClean="0">
                <a:solidFill>
                  <a:schemeClr val="accent4"/>
                </a:solidFill>
                <a:latin typeface="Calibri" panose="020F0502020204030204" pitchFamily="34" charset="0"/>
              </a:rPr>
              <a:t>Контроль за достижением целевых показателей заработной платы, установленных Указом Президента Российской Федерации от 07.05.2012 № 597.</a:t>
            </a:r>
          </a:p>
          <a:p>
            <a:pPr algn="just">
              <a:spcAft>
                <a:spcPts val="0"/>
              </a:spcAft>
            </a:pPr>
            <a:r>
              <a:rPr lang="ru-RU" sz="1600" dirty="0" smtClean="0">
                <a:solidFill>
                  <a:srgbClr val="008E40"/>
                </a:solidFill>
                <a:latin typeface="Arial Black" pitchFamily="34" charset="0"/>
              </a:rPr>
              <a:t>Мониторинг доли окладной </a:t>
            </a:r>
            <a:r>
              <a:rPr lang="ru-RU" sz="1600" dirty="0">
                <a:solidFill>
                  <a:srgbClr val="008E40"/>
                </a:solidFill>
                <a:latin typeface="Arial Black" pitchFamily="34" charset="0"/>
              </a:rPr>
              <a:t>части заработной платы медицинских </a:t>
            </a:r>
            <a:r>
              <a:rPr lang="ru-RU" sz="1600" dirty="0" smtClean="0">
                <a:solidFill>
                  <a:srgbClr val="008E40"/>
                </a:solidFill>
                <a:latin typeface="Arial Black" pitchFamily="34" charset="0"/>
              </a:rPr>
              <a:t>работников</a:t>
            </a:r>
          </a:p>
          <a:p>
            <a:pPr marL="285750" indent="-285750" algn="just">
              <a:spcAft>
                <a:spcPts val="0"/>
              </a:spcAft>
              <a:buFont typeface="Wingdings" pitchFamily="2" charset="2"/>
              <a:buChar char="Ø"/>
            </a:pPr>
            <a:r>
              <a:rPr lang="ru-RU" sz="1600" b="1" dirty="0" smtClean="0">
                <a:solidFill>
                  <a:schemeClr val="accent4"/>
                </a:solidFill>
                <a:latin typeface="Calibri" panose="020F0502020204030204" pitchFamily="34" charset="0"/>
              </a:rPr>
              <a:t>Своевременная корректировка отчетности при поступлении дополнительных средств.</a:t>
            </a:r>
            <a:endParaRPr lang="ru-RU" sz="1600" b="1" dirty="0">
              <a:solidFill>
                <a:schemeClr val="accent4"/>
              </a:solidFill>
              <a:latin typeface="Calibri" panose="020F0502020204030204" pitchFamily="34" charset="0"/>
            </a:endParaRPr>
          </a:p>
          <a:p>
            <a:pPr marL="285750" indent="-285750" algn="just">
              <a:spcAft>
                <a:spcPts val="0"/>
              </a:spcAft>
              <a:buFont typeface="Wingdings" pitchFamily="2" charset="2"/>
              <a:buChar char="Ø"/>
            </a:pPr>
            <a:endParaRPr lang="ru-RU" sz="1600" b="1" dirty="0" smtClean="0">
              <a:solidFill>
                <a:schemeClr val="accent4"/>
              </a:solidFill>
              <a:latin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endParaRPr lang="ru-RU" sz="1600" b="1" dirty="0">
              <a:solidFill>
                <a:schemeClr val="accent4"/>
              </a:solidFill>
              <a:latin typeface="Calibri" panose="020F0502020204030204" pitchFamily="34" charset="0"/>
            </a:endParaRPr>
          </a:p>
          <a:p>
            <a:pPr marL="285750" indent="-285750" algn="just">
              <a:spcAft>
                <a:spcPts val="0"/>
              </a:spcAft>
              <a:buFont typeface="Wingdings" pitchFamily="2" charset="2"/>
              <a:buChar char="Ø"/>
            </a:pPr>
            <a:endParaRPr lang="ru-RU" sz="1600" b="1" dirty="0" smtClean="0">
              <a:solidFill>
                <a:schemeClr val="accent4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Номер слайда 1"/>
          <p:cNvSpPr txBox="1">
            <a:spLocks/>
          </p:cNvSpPr>
          <p:nvPr/>
        </p:nvSpPr>
        <p:spPr bwMode="auto">
          <a:xfrm>
            <a:off x="8244408" y="4757514"/>
            <a:ext cx="371014" cy="190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9925CB1A-7FDF-46B5-8584-44C95FD213C3}" type="slidenum">
              <a:rPr lang="en-US" altLang="ru-RU" sz="1200"/>
              <a:pPr/>
              <a:t>9</a:t>
            </a:fld>
            <a:endParaRPr lang="en-US" altLang="ru-RU" sz="1200" dirty="0"/>
          </a:p>
        </p:txBody>
      </p:sp>
      <p:sp>
        <p:nvSpPr>
          <p:cNvPr id="19" name="Rectangle 4"/>
          <p:cNvSpPr>
            <a:spLocks noGrp="1" noChangeArrowheads="1"/>
          </p:cNvSpPr>
          <p:nvPr>
            <p:ph type="title"/>
          </p:nvPr>
        </p:nvSpPr>
        <p:spPr bwMode="black">
          <a:xfrm>
            <a:off x="1043608" y="123478"/>
            <a:ext cx="7864158" cy="703855"/>
          </a:xfr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54000" algn="l"/>
            <a:r>
              <a:rPr lang="ru-RU" sz="2000" dirty="0" smtClean="0">
                <a:solidFill>
                  <a:srgbClr val="1D4575"/>
                </a:solidFill>
                <a:latin typeface="Arial Black" pitchFamily="34" charset="0"/>
              </a:rPr>
              <a:t>Показатели заработной платы в системе ОМС</a:t>
            </a:r>
            <a:endParaRPr lang="ru-RU" sz="2000" dirty="0">
              <a:solidFill>
                <a:srgbClr val="1D4575"/>
              </a:solidFill>
              <a:latin typeface="Arial Black" pitchFamily="34" charset="0"/>
            </a:endParaRPr>
          </a:p>
        </p:txBody>
      </p:sp>
      <p:pic>
        <p:nvPicPr>
          <p:cNvPr id="36" name="Picture 2"/>
          <p:cNvPicPr preferRelativeResize="0"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917" y="195486"/>
            <a:ext cx="378000" cy="3780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37" name="Группа 36"/>
          <p:cNvGrpSpPr/>
          <p:nvPr/>
        </p:nvGrpSpPr>
        <p:grpSpPr>
          <a:xfrm>
            <a:off x="395536" y="607510"/>
            <a:ext cx="8384120" cy="209758"/>
            <a:chOff x="254806" y="681540"/>
            <a:chExt cx="8637673" cy="135727"/>
          </a:xfrm>
          <a:solidFill>
            <a:srgbClr val="1D4575"/>
          </a:solidFill>
        </p:grpSpPr>
        <p:sp>
          <p:nvSpPr>
            <p:cNvPr id="38" name="Прямоугольник 37"/>
            <p:cNvSpPr/>
            <p:nvPr/>
          </p:nvSpPr>
          <p:spPr>
            <a:xfrm rot="10800000">
              <a:off x="254806" y="788467"/>
              <a:ext cx="8637673" cy="288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9" name="Прямоугольник 38"/>
            <p:cNvSpPr/>
            <p:nvPr/>
          </p:nvSpPr>
          <p:spPr>
            <a:xfrm>
              <a:off x="255762" y="681540"/>
              <a:ext cx="1378168" cy="12132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000" dirty="0" smtClean="0"/>
                <a:t>www.yartfoms.ru</a:t>
              </a:r>
              <a:endParaRPr lang="ru-RU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975929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db2004145gl">
  <a:themeElements>
    <a:clrScheme name="sample 3">
      <a:dk1>
        <a:srgbClr val="003366"/>
      </a:dk1>
      <a:lt1>
        <a:srgbClr val="FFFFFF"/>
      </a:lt1>
      <a:dk2>
        <a:srgbClr val="99190B"/>
      </a:dk2>
      <a:lt2>
        <a:srgbClr val="DDDDDD"/>
      </a:lt2>
      <a:accent1>
        <a:srgbClr val="1F63AD"/>
      </a:accent1>
      <a:accent2>
        <a:srgbClr val="D28302"/>
      </a:accent2>
      <a:accent3>
        <a:srgbClr val="FFFFFF"/>
      </a:accent3>
      <a:accent4>
        <a:srgbClr val="002A56"/>
      </a:accent4>
      <a:accent5>
        <a:srgbClr val="ABB7D3"/>
      </a:accent5>
      <a:accent6>
        <a:srgbClr val="BE7602"/>
      </a:accent6>
      <a:hlink>
        <a:srgbClr val="3CA051"/>
      </a:hlink>
      <a:folHlink>
        <a:srgbClr val="97ADB5"/>
      </a:folHlink>
    </a:clrScheme>
    <a:fontScheme name="samp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bg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sample 1">
        <a:dk1>
          <a:srgbClr val="000066"/>
        </a:dk1>
        <a:lt1>
          <a:srgbClr val="FFFFFF"/>
        </a:lt1>
        <a:dk2>
          <a:srgbClr val="40297B"/>
        </a:dk2>
        <a:lt2>
          <a:srgbClr val="DDDDDD"/>
        </a:lt2>
        <a:accent1>
          <a:srgbClr val="35978E"/>
        </a:accent1>
        <a:accent2>
          <a:srgbClr val="1E86E4"/>
        </a:accent2>
        <a:accent3>
          <a:srgbClr val="FFFFFF"/>
        </a:accent3>
        <a:accent4>
          <a:srgbClr val="000056"/>
        </a:accent4>
        <a:accent5>
          <a:srgbClr val="AEC9C6"/>
        </a:accent5>
        <a:accent6>
          <a:srgbClr val="1A79CF"/>
        </a:accent6>
        <a:hlink>
          <a:srgbClr val="9CAA32"/>
        </a:hlink>
        <a:folHlink>
          <a:srgbClr val="ACB3D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2">
        <a:dk1>
          <a:srgbClr val="000066"/>
        </a:dk1>
        <a:lt1>
          <a:srgbClr val="FFFFFF"/>
        </a:lt1>
        <a:dk2>
          <a:srgbClr val="0F5ABD"/>
        </a:dk2>
        <a:lt2>
          <a:srgbClr val="DDDDDD"/>
        </a:lt2>
        <a:accent1>
          <a:srgbClr val="7061C9"/>
        </a:accent1>
        <a:accent2>
          <a:srgbClr val="53BB9B"/>
        </a:accent2>
        <a:accent3>
          <a:srgbClr val="FFFFFF"/>
        </a:accent3>
        <a:accent4>
          <a:srgbClr val="000056"/>
        </a:accent4>
        <a:accent5>
          <a:srgbClr val="BBB7E1"/>
        </a:accent5>
        <a:accent6>
          <a:srgbClr val="4AA98C"/>
        </a:accent6>
        <a:hlink>
          <a:srgbClr val="57B2D7"/>
        </a:hlink>
        <a:folHlink>
          <a:srgbClr val="BCC8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3">
        <a:dk1>
          <a:srgbClr val="003366"/>
        </a:dk1>
        <a:lt1>
          <a:srgbClr val="FFFFFF"/>
        </a:lt1>
        <a:dk2>
          <a:srgbClr val="99190B"/>
        </a:dk2>
        <a:lt2>
          <a:srgbClr val="DDDDDD"/>
        </a:lt2>
        <a:accent1>
          <a:srgbClr val="1F63AD"/>
        </a:accent1>
        <a:accent2>
          <a:srgbClr val="D28302"/>
        </a:accent2>
        <a:accent3>
          <a:srgbClr val="FFFFFF"/>
        </a:accent3>
        <a:accent4>
          <a:srgbClr val="002A56"/>
        </a:accent4>
        <a:accent5>
          <a:srgbClr val="ABB7D3"/>
        </a:accent5>
        <a:accent6>
          <a:srgbClr val="BE7602"/>
        </a:accent6>
        <a:hlink>
          <a:srgbClr val="3CA051"/>
        </a:hlink>
        <a:folHlink>
          <a:srgbClr val="97ADB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cdb2004145gl</Template>
  <TotalTime>10432</TotalTime>
  <Words>1225</Words>
  <Application>Microsoft Office PowerPoint</Application>
  <PresentationFormat>Экран (16:9)</PresentationFormat>
  <Paragraphs>195</Paragraphs>
  <Slides>11</Slides>
  <Notes>11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cdb2004145gl</vt:lpstr>
      <vt:lpstr>«Особенности заполнения и типичные ошибки при составлении отчетности по формам 1МФУ, 14-Ф (ОМС), отчетности по приказу ФОМС № 65, а также при предоставлении заявок на авансирование оплаты медицинской помощи»</vt:lpstr>
      <vt:lpstr>Мониторинг финансовой устойчивости 1МФУ</vt:lpstr>
      <vt:lpstr>Мониторинг финансовой устойчивости 1МФУ</vt:lpstr>
      <vt:lpstr>Качество планирования Мониторинга 1МФУ</vt:lpstr>
      <vt:lpstr>Качество планирования Мониторинга 1МФУ</vt:lpstr>
      <vt:lpstr>Планирование просроченной КЗ в 1МФУ</vt:lpstr>
      <vt:lpstr>Сведения о поступлении и расходовании средств             ОМС по форме 14-Ф (ОМС)</vt:lpstr>
      <vt:lpstr>Сопоставимость  показателей 14-Ф (ОМС) с   данными отчетности о заработной плате</vt:lpstr>
      <vt:lpstr>Показатели заработной платы в системе ОМС</vt:lpstr>
      <vt:lpstr>Предоставление авансового платежа в декабре  2024 года</vt:lpstr>
      <vt:lpstr>СПАСИБО ЗА ВНИМАНИЕ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Template</dc:title>
  <dc:creator>ovsyannikova</dc:creator>
  <cp:lastModifiedBy>Екатерина А. Горюнова</cp:lastModifiedBy>
  <cp:revision>1361</cp:revision>
  <cp:lastPrinted>2024-11-28T14:03:54Z</cp:lastPrinted>
  <dcterms:created xsi:type="dcterms:W3CDTF">2014-09-18T12:04:10Z</dcterms:created>
  <dcterms:modified xsi:type="dcterms:W3CDTF">2024-11-28T14:11:03Z</dcterms:modified>
</cp:coreProperties>
</file>