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9" r:id="rId2"/>
    <p:sldId id="256" r:id="rId3"/>
    <p:sldId id="257" r:id="rId4"/>
    <p:sldId id="280" r:id="rId5"/>
    <p:sldId id="283" r:id="rId6"/>
    <p:sldId id="287" r:id="rId7"/>
    <p:sldId id="281" r:id="rId8"/>
    <p:sldId id="282" r:id="rId9"/>
    <p:sldId id="286" r:id="rId10"/>
    <p:sldId id="285" r:id="rId11"/>
    <p:sldId id="284" r:id="rId12"/>
    <p:sldId id="288" r:id="rId13"/>
    <p:sldId id="289" r:id="rId14"/>
    <p:sldId id="290" r:id="rId15"/>
    <p:sldId id="291" r:id="rId16"/>
    <p:sldId id="292" r:id="rId17"/>
    <p:sldId id="296" r:id="rId18"/>
    <p:sldId id="294" r:id="rId19"/>
    <p:sldId id="295" r:id="rId20"/>
    <p:sldId id="297" r:id="rId21"/>
    <p:sldId id="298" r:id="rId22"/>
    <p:sldId id="300" r:id="rId23"/>
    <p:sldId id="301" r:id="rId24"/>
    <p:sldId id="299" r:id="rId25"/>
    <p:sldId id="303" r:id="rId26"/>
    <p:sldId id="302" r:id="rId27"/>
    <p:sldId id="307" r:id="rId28"/>
    <p:sldId id="304" r:id="rId29"/>
    <p:sldId id="305" r:id="rId30"/>
    <p:sldId id="306" r:id="rId31"/>
    <p:sldId id="275" r:id="rId32"/>
    <p:sldId id="274" r:id="rId33"/>
    <p:sldId id="308" r:id="rId34"/>
    <p:sldId id="310" r:id="rId35"/>
    <p:sldId id="309" r:id="rId36"/>
    <p:sldId id="311" r:id="rId37"/>
  </p:sldIdLst>
  <p:sldSz cx="9144000" cy="6858000" type="screen4x3"/>
  <p:notesSz cx="6792913" cy="99250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CEE1D0F0-3FD0-4BBE-8E11-98289DCA6B59}">
          <p14:sldIdLst>
            <p14:sldId id="279"/>
            <p14:sldId id="256"/>
            <p14:sldId id="257"/>
            <p14:sldId id="280"/>
            <p14:sldId id="283"/>
            <p14:sldId id="287"/>
            <p14:sldId id="281"/>
            <p14:sldId id="282"/>
            <p14:sldId id="286"/>
            <p14:sldId id="285"/>
            <p14:sldId id="284"/>
            <p14:sldId id="288"/>
            <p14:sldId id="289"/>
            <p14:sldId id="290"/>
            <p14:sldId id="291"/>
            <p14:sldId id="292"/>
            <p14:sldId id="296"/>
            <p14:sldId id="294"/>
            <p14:sldId id="295"/>
            <p14:sldId id="297"/>
            <p14:sldId id="298"/>
            <p14:sldId id="300"/>
            <p14:sldId id="301"/>
            <p14:sldId id="299"/>
            <p14:sldId id="303"/>
            <p14:sldId id="302"/>
            <p14:sldId id="307"/>
          </p14:sldIdLst>
        </p14:section>
        <p14:section name="Раздел без заголовка" id="{20358C09-EF04-4715-9F1D-1F36BAF7C0DA}">
          <p14:sldIdLst>
            <p14:sldId id="304"/>
            <p14:sldId id="305"/>
            <p14:sldId id="306"/>
            <p14:sldId id="275"/>
            <p14:sldId id="274"/>
            <p14:sldId id="308"/>
            <p14:sldId id="310"/>
            <p14:sldId id="309"/>
            <p14:sldId id="31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6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4660"/>
  </p:normalViewPr>
  <p:slideViewPr>
    <p:cSldViewPr>
      <p:cViewPr>
        <p:scale>
          <a:sx n="114" d="100"/>
          <a:sy n="114" d="100"/>
        </p:scale>
        <p:origin x="-1014"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zhurin\Desktop\&#1053;&#1057;&#1047;%20&#1085;&#1072;%2024%20&#1075;&#1086;&#1076;\&#1057;&#1077;&#1084;&#1080;&#1085;&#1072;&#1088;%20&#1086;&#1073;&#1091;&#1095;&#1077;&#1085;&#1080;&#1077;\&#1050;&#1085;&#1080;&#1075;&#1072;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zhurin\Desktop\&#1053;&#1057;&#1047;%20&#1085;&#1072;%2024%20&#1075;&#1086;&#1076;\&#1057;&#1077;&#1084;&#1080;&#1085;&#1072;&#1088;%20&#1086;&#1073;&#1091;&#1095;&#1077;&#1085;&#1080;&#1077;\&#1050;&#1085;&#1080;&#1075;&#107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30"/>
      <c:rotY val="142"/>
      <c:rAngAx val="0"/>
      <c:perspective val="30"/>
    </c:view3D>
    <c:floor>
      <c:thickness val="0"/>
    </c:floor>
    <c:sideWall>
      <c:thickness val="0"/>
    </c:sideWall>
    <c:backWall>
      <c:thickness val="0"/>
    </c:backWall>
    <c:plotArea>
      <c:layout>
        <c:manualLayout>
          <c:layoutTarget val="inner"/>
          <c:xMode val="edge"/>
          <c:yMode val="edge"/>
          <c:x val="6.639346695944924E-2"/>
          <c:y val="0.16184975620135664"/>
          <c:w val="0.5705572103899087"/>
          <c:h val="0.81042298849495698"/>
        </c:manualLayout>
      </c:layout>
      <c:pie3DChart>
        <c:varyColors val="1"/>
        <c:ser>
          <c:idx val="0"/>
          <c:order val="0"/>
          <c:spPr>
            <a:ln>
              <a:solidFill>
                <a:sysClr val="windowText" lastClr="000000"/>
              </a:solidFill>
            </a:ln>
          </c:spPr>
          <c:explosion val="55"/>
          <c:dPt>
            <c:idx val="0"/>
            <c:bubble3D val="0"/>
            <c:spPr>
              <a:solidFill>
                <a:srgbClr val="0070C0"/>
              </a:solidFill>
              <a:ln>
                <a:solidFill>
                  <a:sysClr val="windowText" lastClr="000000"/>
                </a:solidFill>
              </a:ln>
            </c:spPr>
          </c:dPt>
          <c:dPt>
            <c:idx val="1"/>
            <c:bubble3D val="0"/>
            <c:spPr>
              <a:solidFill>
                <a:srgbClr val="FF0000"/>
              </a:solidFill>
              <a:ln>
                <a:solidFill>
                  <a:sysClr val="windowText" lastClr="000000"/>
                </a:solidFill>
              </a:ln>
              <a:scene3d>
                <a:camera prst="orthographicFront"/>
                <a:lightRig rig="threePt" dir="t">
                  <a:rot lat="0" lon="0" rev="1200000"/>
                </a:lightRig>
              </a:scene3d>
              <a:sp3d>
                <a:bevelT w="88900" h="25400"/>
                <a:contourClr>
                  <a:srgbClr val="000000"/>
                </a:contourClr>
              </a:sp3d>
            </c:spPr>
          </c:dPt>
          <c:dLbls>
            <c:dLbl>
              <c:idx val="0"/>
              <c:layout>
                <c:manualLayout>
                  <c:x val="-3.4814704731139269E-2"/>
                  <c:y val="-4.2611756899704152E-2"/>
                </c:manualLayout>
              </c:layout>
              <c:tx>
                <c:rich>
                  <a:bodyPr/>
                  <a:lstStyle/>
                  <a:p>
                    <a:r>
                      <a:rPr lang="en-US" sz="1400" b="1" dirty="0">
                        <a:solidFill>
                          <a:schemeClr val="bg1"/>
                        </a:solidFill>
                      </a:rPr>
                      <a:t>53 </a:t>
                    </a:r>
                    <a:r>
                      <a:rPr lang="en-US" sz="1400" b="1" dirty="0" smtClean="0">
                        <a:solidFill>
                          <a:schemeClr val="bg1"/>
                        </a:solidFill>
                      </a:rPr>
                      <a:t>477,70</a:t>
                    </a:r>
                    <a:endParaRPr lang="ru-RU" sz="1400" b="1" dirty="0" smtClean="0">
                      <a:solidFill>
                        <a:schemeClr val="bg1"/>
                      </a:solidFill>
                    </a:endParaRPr>
                  </a:p>
                  <a:p>
                    <a:r>
                      <a:rPr lang="ru-RU" sz="1400" b="1" dirty="0" smtClean="0">
                        <a:solidFill>
                          <a:schemeClr val="bg1"/>
                        </a:solidFill>
                      </a:rPr>
                      <a:t> тыс. руб.</a:t>
                    </a:r>
                    <a:endParaRPr lang="en-US" sz="1400" b="1" dirty="0">
                      <a:solidFill>
                        <a:schemeClr val="bg1"/>
                      </a:solidFill>
                    </a:endParaRPr>
                  </a:p>
                </c:rich>
              </c:tx>
              <c:showLegendKey val="0"/>
              <c:showVal val="1"/>
              <c:showCatName val="0"/>
              <c:showSerName val="0"/>
              <c:showPercent val="0"/>
              <c:showBubbleSize val="0"/>
            </c:dLbl>
            <c:dLbl>
              <c:idx val="1"/>
              <c:layout>
                <c:manualLayout>
                  <c:x val="-8.69361384681719E-2"/>
                  <c:y val="2.5717265604270945E-2"/>
                </c:manualLayout>
              </c:layout>
              <c:tx>
                <c:rich>
                  <a:bodyPr/>
                  <a:lstStyle/>
                  <a:p>
                    <a:pPr>
                      <a:defRPr sz="1400" b="1">
                        <a:solidFill>
                          <a:schemeClr val="bg1"/>
                        </a:solidFill>
                      </a:defRPr>
                    </a:pPr>
                    <a:r>
                      <a:rPr lang="en-US" sz="1400" b="1" dirty="0" smtClean="0">
                        <a:solidFill>
                          <a:schemeClr val="bg1"/>
                        </a:solidFill>
                      </a:rPr>
                      <a:t>480,62</a:t>
                    </a:r>
                    <a:r>
                      <a:rPr lang="ru-RU" sz="1400" b="1" dirty="0" smtClean="0">
                        <a:solidFill>
                          <a:schemeClr val="bg1"/>
                        </a:solidFill>
                      </a:rPr>
                      <a:t> </a:t>
                    </a:r>
                  </a:p>
                  <a:p>
                    <a:pPr>
                      <a:defRPr sz="1400" b="1">
                        <a:solidFill>
                          <a:schemeClr val="bg1"/>
                        </a:solidFill>
                      </a:defRPr>
                    </a:pPr>
                    <a:r>
                      <a:rPr lang="ru-RU" sz="1400" b="1" dirty="0" smtClean="0">
                        <a:solidFill>
                          <a:schemeClr val="bg1"/>
                        </a:solidFill>
                      </a:rPr>
                      <a:t>тыс. руб.</a:t>
                    </a:r>
                    <a:endParaRPr lang="en-US" sz="1400" dirty="0"/>
                  </a:p>
                </c:rich>
              </c:tx>
              <c:spPr/>
              <c:showLegendKey val="0"/>
              <c:showVal val="1"/>
              <c:showCatName val="0"/>
              <c:showSerName val="0"/>
              <c:showPercent val="0"/>
              <c:showBubbleSize val="0"/>
            </c:dLbl>
            <c:txPr>
              <a:bodyPr/>
              <a:lstStyle/>
              <a:p>
                <a:pPr>
                  <a:defRPr b="1">
                    <a:solidFill>
                      <a:schemeClr val="bg1"/>
                    </a:solidFill>
                  </a:defRPr>
                </a:pPr>
                <a:endParaRPr lang="ru-RU"/>
              </a:p>
            </c:txPr>
            <c:showLegendKey val="0"/>
            <c:showVal val="1"/>
            <c:showCatName val="0"/>
            <c:showSerName val="0"/>
            <c:showPercent val="0"/>
            <c:showBubbleSize val="0"/>
            <c:showLeaderLines val="1"/>
          </c:dLbls>
          <c:cat>
            <c:strRef>
              <c:f>Лист1!$A$1:$A$2</c:f>
              <c:strCache>
                <c:ptCount val="2"/>
                <c:pt idx="0">
                  <c:v>Объем средств на приобретение 15 ед. мед.оборудования</c:v>
                </c:pt>
                <c:pt idx="1">
                  <c:v>Объем средств на ремонт 2-х ед. мед.оборудования</c:v>
                </c:pt>
              </c:strCache>
            </c:strRef>
          </c:cat>
          <c:val>
            <c:numRef>
              <c:f>Лист1!$B$1:$B$2</c:f>
              <c:numCache>
                <c:formatCode>#,##0.00</c:formatCode>
                <c:ptCount val="2"/>
                <c:pt idx="0">
                  <c:v>53477.7</c:v>
                </c:pt>
                <c:pt idx="1">
                  <c:v>480.62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0218438240722363"/>
          <c:y val="0.20573773406552956"/>
          <c:w val="0.48182473252111135"/>
          <c:h val="0.42381828633103025"/>
        </c:manualLayout>
      </c:layout>
      <c:overlay val="0"/>
      <c:spPr>
        <a:noFill/>
      </c:spPr>
      <c:txPr>
        <a:bodyPr/>
        <a:lstStyle/>
        <a:p>
          <a:pPr>
            <a:defRPr sz="1400"/>
          </a:pPr>
          <a:endParaRPr lang="ru-RU"/>
        </a:p>
      </c:txPr>
    </c:legend>
    <c:plotVisOnly val="1"/>
    <c:dispBlanksAs val="gap"/>
    <c:showDLblsOverMax val="0"/>
  </c:chart>
  <c:spPr>
    <a:gradFill flip="none" rotWithShape="1">
      <a:gsLst>
        <a:gs pos="0">
          <a:srgbClr val="03D4A8"/>
        </a:gs>
        <a:gs pos="35000">
          <a:srgbClr val="21D6E0"/>
        </a:gs>
        <a:gs pos="75000">
          <a:srgbClr val="0087E6"/>
        </a:gs>
        <a:gs pos="100000">
          <a:srgbClr val="005CBF"/>
        </a:gs>
      </a:gsLst>
      <a:path path="circle">
        <a:fillToRect l="100000" t="100000"/>
      </a:path>
      <a:tileRect r="-100000" b="-100000"/>
    </a:grad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297"/>
      <c:rAngAx val="0"/>
      <c:perspective val="30"/>
    </c:view3D>
    <c:floor>
      <c:thickness val="0"/>
    </c:floor>
    <c:sideWall>
      <c:thickness val="0"/>
    </c:sideWall>
    <c:backWall>
      <c:thickness val="0"/>
    </c:backWall>
    <c:plotArea>
      <c:layout>
        <c:manualLayout>
          <c:layoutTarget val="inner"/>
          <c:xMode val="edge"/>
          <c:yMode val="edge"/>
          <c:x val="6.4296097506429603E-2"/>
          <c:y val="0.1816709008252223"/>
          <c:w val="0.51856157701063477"/>
          <c:h val="0.76101068215578571"/>
        </c:manualLayout>
      </c:layout>
      <c:pie3DChart>
        <c:varyColors val="1"/>
        <c:ser>
          <c:idx val="0"/>
          <c:order val="0"/>
          <c:explosion val="25"/>
          <c:dPt>
            <c:idx val="0"/>
            <c:bubble3D val="0"/>
            <c:explosion val="19"/>
            <c:spPr>
              <a:solidFill>
                <a:srgbClr val="7030A0"/>
              </a:solidFill>
            </c:spPr>
          </c:dPt>
          <c:dPt>
            <c:idx val="1"/>
            <c:bubble3D val="0"/>
            <c:spPr>
              <a:solidFill>
                <a:srgbClr val="FFFF00"/>
              </a:solidFill>
            </c:spPr>
          </c:dPt>
          <c:dLbls>
            <c:dLbl>
              <c:idx val="0"/>
              <c:layout>
                <c:manualLayout>
                  <c:x val="-7.6238910897089535E-2"/>
                  <c:y val="0.20467656371514276"/>
                </c:manualLayout>
              </c:layout>
              <c:tx>
                <c:rich>
                  <a:bodyPr/>
                  <a:lstStyle/>
                  <a:p>
                    <a:r>
                      <a:rPr lang="en-US" sz="1400" b="1" dirty="0"/>
                      <a:t>53 </a:t>
                    </a:r>
                    <a:r>
                      <a:rPr lang="en-US" sz="1400" b="1" dirty="0" smtClean="0"/>
                      <a:t>475,39</a:t>
                    </a:r>
                    <a:endParaRPr lang="ru-RU" sz="1400" b="1" dirty="0" smtClean="0"/>
                  </a:p>
                  <a:p>
                    <a:r>
                      <a:rPr lang="ru-RU" sz="1400" b="1" dirty="0" smtClean="0"/>
                      <a:t> тыс. руб</a:t>
                    </a:r>
                    <a:r>
                      <a:rPr lang="ru-RU" dirty="0" smtClean="0"/>
                      <a:t>.</a:t>
                    </a:r>
                    <a:endParaRPr lang="en-US" dirty="0"/>
                  </a:p>
                </c:rich>
              </c:tx>
              <c:showLegendKey val="0"/>
              <c:showVal val="1"/>
              <c:showCatName val="0"/>
              <c:showSerName val="0"/>
              <c:showPercent val="0"/>
              <c:showBubbleSize val="0"/>
            </c:dLbl>
            <c:dLbl>
              <c:idx val="1"/>
              <c:layout>
                <c:manualLayout>
                  <c:x val="2.6391744833478867E-2"/>
                  <c:y val="-0.12035225252749694"/>
                </c:manualLayout>
              </c:layout>
              <c:tx>
                <c:rich>
                  <a:bodyPr/>
                  <a:lstStyle/>
                  <a:p>
                    <a:r>
                      <a:rPr lang="en-US" sz="1400" b="1" dirty="0" smtClean="0"/>
                      <a:t>480,62</a:t>
                    </a:r>
                    <a:endParaRPr lang="ru-RU" sz="1400" b="1" dirty="0" smtClean="0"/>
                  </a:p>
                  <a:p>
                    <a:r>
                      <a:rPr lang="ru-RU" sz="1400" b="1" dirty="0" smtClean="0"/>
                      <a:t> тыс. руб.</a:t>
                    </a:r>
                    <a:endParaRPr lang="en-US" sz="1400" b="1" dirty="0"/>
                  </a:p>
                </c:rich>
              </c:tx>
              <c:showLegendKey val="0"/>
              <c:showVal val="1"/>
              <c:showCatName val="0"/>
              <c:showSerName val="0"/>
              <c:showPercent val="0"/>
              <c:showBubbleSize val="0"/>
            </c:dLbl>
            <c:showLegendKey val="0"/>
            <c:showVal val="0"/>
            <c:showCatName val="0"/>
            <c:showSerName val="0"/>
            <c:showPercent val="0"/>
            <c:showBubbleSize val="0"/>
          </c:dLbls>
          <c:cat>
            <c:strRef>
              <c:f>Лист1!$A$31:$A$32</c:f>
              <c:strCache>
                <c:ptCount val="2"/>
                <c:pt idx="0">
                  <c:v>Объем средств на приобретение 15 ед. мед.оборудования</c:v>
                </c:pt>
                <c:pt idx="1">
                  <c:v>Объем средств на ремонт 2-х ед. мед.оборудования</c:v>
                </c:pt>
              </c:strCache>
            </c:strRef>
          </c:cat>
          <c:val>
            <c:numRef>
              <c:f>Лист1!$B$31:$B$32</c:f>
              <c:numCache>
                <c:formatCode>#,##0.00</c:formatCode>
                <c:ptCount val="2"/>
                <c:pt idx="0">
                  <c:v>53475.39</c:v>
                </c:pt>
                <c:pt idx="1">
                  <c:v>480.62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0595988333235185"/>
          <c:y val="0.30085337740251084"/>
          <c:w val="0.39187201726285131"/>
          <c:h val="0.49970558826797024"/>
        </c:manualLayout>
      </c:layout>
      <c:overlay val="0"/>
      <c:txPr>
        <a:bodyPr/>
        <a:lstStyle/>
        <a:p>
          <a:pPr>
            <a:defRPr sz="1400"/>
          </a:pPr>
          <a:endParaRPr lang="ru-RU"/>
        </a:p>
      </c:txPr>
    </c:legend>
    <c:plotVisOnly val="1"/>
    <c:dispBlanksAs val="gap"/>
    <c:showDLblsOverMax val="0"/>
  </c:chart>
  <c:spPr>
    <a:gradFill>
      <a:gsLst>
        <a:gs pos="0">
          <a:srgbClr val="5E9EFF"/>
        </a:gs>
        <a:gs pos="39999">
          <a:srgbClr val="85C2FF"/>
        </a:gs>
        <a:gs pos="70000">
          <a:srgbClr val="C4D6EB"/>
        </a:gs>
        <a:gs pos="100000">
          <a:srgbClr val="FFEBFA"/>
        </a:gs>
      </a:gsLst>
      <a:lin ang="5400000" scaled="0"/>
    </a:gradFill>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61246-7125-476B-BE57-A642B7E3669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D94B6FA3-4713-41A2-AEA8-DD560470245E}">
      <dgm:prSet phldrT="[Текст]">
        <dgm:style>
          <a:lnRef idx="1">
            <a:schemeClr val="accent5"/>
          </a:lnRef>
          <a:fillRef idx="2">
            <a:schemeClr val="accent5"/>
          </a:fillRef>
          <a:effectRef idx="1">
            <a:schemeClr val="accent5"/>
          </a:effectRef>
          <a:fontRef idx="minor">
            <a:schemeClr val="dk1"/>
          </a:fontRef>
        </dgm:style>
      </dgm:prSet>
      <dgm:spPr/>
      <dgm:t>
        <a:bodyPr/>
        <a:lstStyle/>
        <a:p>
          <a:r>
            <a:rPr lang="ru-RU" b="1" dirty="0" smtClean="0">
              <a:solidFill>
                <a:schemeClr val="tx1"/>
              </a:solidFill>
              <a:effectLst>
                <a:outerShdw blurRad="38100" dist="38100" dir="2700000" algn="tl">
                  <a:srgbClr val="000000">
                    <a:alpha val="43137"/>
                  </a:srgbClr>
                </a:outerShdw>
              </a:effectLst>
            </a:rPr>
            <a:t>Договор на оказание и оплату медицинской помощи по ОМС</a:t>
          </a:r>
          <a:endParaRPr lang="ru-RU" b="1" dirty="0">
            <a:solidFill>
              <a:schemeClr val="tx1"/>
            </a:solidFill>
            <a:effectLst>
              <a:outerShdw blurRad="38100" dist="38100" dir="2700000" algn="tl">
                <a:srgbClr val="000000">
                  <a:alpha val="43137"/>
                </a:srgbClr>
              </a:outerShdw>
            </a:effectLst>
          </a:endParaRPr>
        </a:p>
      </dgm:t>
    </dgm:pt>
    <dgm:pt modelId="{CD36AD15-A458-461A-BEDB-72B58DA6AD9D}" type="parTrans" cxnId="{10843A22-030B-4ABA-9A6F-105CCCE5ABE3}">
      <dgm:prSet/>
      <dgm:spPr/>
      <dgm:t>
        <a:bodyPr/>
        <a:lstStyle/>
        <a:p>
          <a:endParaRPr lang="ru-RU"/>
        </a:p>
      </dgm:t>
    </dgm:pt>
    <dgm:pt modelId="{1FA4D0C6-C2A1-41EE-96DA-7CFA3539716C}" type="sibTrans" cxnId="{10843A22-030B-4ABA-9A6F-105CCCE5ABE3}">
      <dgm:prSet>
        <dgm:style>
          <a:lnRef idx="1">
            <a:schemeClr val="dk1"/>
          </a:lnRef>
          <a:fillRef idx="3">
            <a:schemeClr val="dk1"/>
          </a:fillRef>
          <a:effectRef idx="2">
            <a:schemeClr val="dk1"/>
          </a:effectRef>
          <a:fontRef idx="minor">
            <a:schemeClr val="lt1"/>
          </a:fontRef>
        </dgm:style>
      </dgm:prSet>
      <dgm:spPr/>
      <dgm:t>
        <a:bodyPr/>
        <a:lstStyle/>
        <a:p>
          <a:endParaRPr lang="ru-RU"/>
        </a:p>
      </dgm:t>
    </dgm:pt>
    <dgm:pt modelId="{28EB275E-6A7D-45F8-A806-0C2411FBE13B}">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ru-RU" b="1" dirty="0" smtClean="0">
              <a:effectLst>
                <a:outerShdw blurRad="38100" dist="38100" dir="2700000" algn="tl">
                  <a:srgbClr val="000000">
                    <a:alpha val="43137"/>
                  </a:srgbClr>
                </a:outerShdw>
              </a:effectLst>
            </a:rPr>
            <a:t>Включение мероприятия в ТПМ</a:t>
          </a:r>
          <a:endParaRPr lang="ru-RU" b="1" dirty="0">
            <a:effectLst>
              <a:outerShdw blurRad="38100" dist="38100" dir="2700000" algn="tl">
                <a:srgbClr val="000000">
                  <a:alpha val="43137"/>
                </a:srgbClr>
              </a:outerShdw>
            </a:effectLst>
          </a:endParaRPr>
        </a:p>
      </dgm:t>
    </dgm:pt>
    <dgm:pt modelId="{C4822472-7484-4736-922C-AE526BC60158}" type="parTrans" cxnId="{FA85E909-3802-4DCF-837B-54E0171109D9}">
      <dgm:prSet/>
      <dgm:spPr/>
      <dgm:t>
        <a:bodyPr/>
        <a:lstStyle/>
        <a:p>
          <a:endParaRPr lang="ru-RU"/>
        </a:p>
      </dgm:t>
    </dgm:pt>
    <dgm:pt modelId="{548BE3A1-5303-4EDE-AD46-BE6268993C5F}" type="sibTrans" cxnId="{FA85E909-3802-4DCF-837B-54E0171109D9}">
      <dgm:prSet/>
      <dgm:spPr/>
      <dgm:t>
        <a:bodyPr/>
        <a:lstStyle/>
        <a:p>
          <a:endParaRPr lang="ru-RU"/>
        </a:p>
      </dgm:t>
    </dgm:pt>
    <dgm:pt modelId="{A793B1DC-CD4E-4A99-95D9-FF286D10B425}">
      <dgm:prSet phldrT="[Текст]">
        <dgm:style>
          <a:lnRef idx="1">
            <a:schemeClr val="accent4"/>
          </a:lnRef>
          <a:fillRef idx="2">
            <a:schemeClr val="accent4"/>
          </a:fillRef>
          <a:effectRef idx="1">
            <a:schemeClr val="accent4"/>
          </a:effectRef>
          <a:fontRef idx="minor">
            <a:schemeClr val="dk1"/>
          </a:fontRef>
        </dgm:style>
      </dgm:prSet>
      <dgm:spPr/>
      <dgm:t>
        <a:bodyPr/>
        <a:lstStyle/>
        <a:p>
          <a:r>
            <a:rPr lang="ru-RU" b="1" dirty="0" smtClean="0">
              <a:effectLst>
                <a:outerShdw blurRad="38100" dist="38100" dir="2700000" algn="tl">
                  <a:srgbClr val="000000">
                    <a:alpha val="43137"/>
                  </a:srgbClr>
                </a:outerShdw>
              </a:effectLst>
            </a:rPr>
            <a:t>Наличие заключенного соглашения с МО о финансовом обеспечении мероприятий</a:t>
          </a:r>
          <a:endParaRPr lang="ru-RU" b="1" dirty="0">
            <a:effectLst>
              <a:outerShdw blurRad="38100" dist="38100" dir="2700000" algn="tl">
                <a:srgbClr val="000000">
                  <a:alpha val="43137"/>
                </a:srgbClr>
              </a:outerShdw>
            </a:effectLst>
          </a:endParaRPr>
        </a:p>
      </dgm:t>
    </dgm:pt>
    <dgm:pt modelId="{64E10830-3110-4847-BAC0-4F13E79B3C09}" type="parTrans" cxnId="{6183EFB8-6B3A-41CA-9B65-03C8737888E6}">
      <dgm:prSet/>
      <dgm:spPr/>
      <dgm:t>
        <a:bodyPr/>
        <a:lstStyle/>
        <a:p>
          <a:endParaRPr lang="ru-RU"/>
        </a:p>
      </dgm:t>
    </dgm:pt>
    <dgm:pt modelId="{5F34C3E5-FCB3-4D1D-8C8D-1F09D5679A0D}" type="sibTrans" cxnId="{6183EFB8-6B3A-41CA-9B65-03C8737888E6}">
      <dgm:prSet/>
      <dgm:spPr/>
      <dgm:t>
        <a:bodyPr/>
        <a:lstStyle/>
        <a:p>
          <a:endParaRPr lang="ru-RU"/>
        </a:p>
      </dgm:t>
    </dgm:pt>
    <dgm:pt modelId="{B38B55C5-A6C7-4819-B2D1-63D43D2E04E5}">
      <dgm:prSet>
        <dgm:style>
          <a:lnRef idx="1">
            <a:schemeClr val="accent2"/>
          </a:lnRef>
          <a:fillRef idx="2">
            <a:schemeClr val="accent2"/>
          </a:fillRef>
          <a:effectRef idx="1">
            <a:schemeClr val="accent2"/>
          </a:effectRef>
          <a:fontRef idx="minor">
            <a:schemeClr val="dk1"/>
          </a:fontRef>
        </dgm:style>
      </dgm:prSet>
      <dgm:spPr/>
      <dgm:t>
        <a:bodyPr/>
        <a:lstStyle/>
        <a:p>
          <a:r>
            <a:rPr lang="ru-RU" dirty="0" smtClean="0">
              <a:effectLst>
                <a:outerShdw blurRad="38100" dist="38100" dir="2700000" algn="tl">
                  <a:srgbClr val="000000">
                    <a:alpha val="43137"/>
                  </a:srgbClr>
                </a:outerShdw>
              </a:effectLst>
            </a:rPr>
            <a:t>Мероприятие направлено на устранение нарушения, выявленного по результатам ЭКМП</a:t>
          </a:r>
          <a:endParaRPr lang="ru-RU" dirty="0">
            <a:effectLst>
              <a:outerShdw blurRad="38100" dist="38100" dir="2700000" algn="tl">
                <a:srgbClr val="000000">
                  <a:alpha val="43137"/>
                </a:srgbClr>
              </a:outerShdw>
            </a:effectLst>
          </a:endParaRPr>
        </a:p>
      </dgm:t>
    </dgm:pt>
    <dgm:pt modelId="{48981322-6352-4819-9CD1-C6A9C6BD3497}" type="parTrans" cxnId="{404C0CB2-6115-4FB1-A201-4FCDF92AF18F}">
      <dgm:prSet/>
      <dgm:spPr/>
      <dgm:t>
        <a:bodyPr/>
        <a:lstStyle/>
        <a:p>
          <a:endParaRPr lang="ru-RU"/>
        </a:p>
      </dgm:t>
    </dgm:pt>
    <dgm:pt modelId="{1A8A2460-A9C7-473C-A38C-F5D51458D6A9}" type="sibTrans" cxnId="{404C0CB2-6115-4FB1-A201-4FCDF92AF18F}">
      <dgm:prSet/>
      <dgm:spPr/>
      <dgm:t>
        <a:bodyPr/>
        <a:lstStyle/>
        <a:p>
          <a:endParaRPr lang="ru-RU"/>
        </a:p>
      </dgm:t>
    </dgm:pt>
    <dgm:pt modelId="{D4FD2BE9-F066-4913-80AD-D6A23FA2063F}">
      <dgm:prSet>
        <dgm:style>
          <a:lnRef idx="1">
            <a:schemeClr val="accent6"/>
          </a:lnRef>
          <a:fillRef idx="2">
            <a:schemeClr val="accent6"/>
          </a:fillRef>
          <a:effectRef idx="1">
            <a:schemeClr val="accent6"/>
          </a:effectRef>
          <a:fontRef idx="minor">
            <a:schemeClr val="dk1"/>
          </a:fontRef>
        </dgm:style>
      </dgm:prSet>
      <dgm:spPr/>
      <dgm:t>
        <a:bodyPr/>
        <a:lstStyle/>
        <a:p>
          <a:r>
            <a:rPr lang="ru-RU" b="1" dirty="0" smtClean="0">
              <a:effectLst>
                <a:outerShdw blurRad="38100" dist="38100" dir="2700000" algn="tl">
                  <a:srgbClr val="000000">
                    <a:alpha val="43137"/>
                  </a:srgbClr>
                </a:outerShdw>
              </a:effectLst>
            </a:rPr>
            <a:t>Мероприятие реализуется в текущем финансовом году</a:t>
          </a:r>
          <a:endParaRPr lang="ru-RU" b="1" dirty="0">
            <a:effectLst>
              <a:outerShdw blurRad="38100" dist="38100" dir="2700000" algn="tl">
                <a:srgbClr val="000000">
                  <a:alpha val="43137"/>
                </a:srgbClr>
              </a:outerShdw>
            </a:effectLst>
          </a:endParaRPr>
        </a:p>
      </dgm:t>
    </dgm:pt>
    <dgm:pt modelId="{610C711F-A29A-4352-B363-985D6AA0356D}" type="parTrans" cxnId="{B87E05BB-907F-4909-8928-DDEDA323556B}">
      <dgm:prSet/>
      <dgm:spPr/>
      <dgm:t>
        <a:bodyPr/>
        <a:lstStyle/>
        <a:p>
          <a:endParaRPr lang="ru-RU"/>
        </a:p>
      </dgm:t>
    </dgm:pt>
    <dgm:pt modelId="{3C3229DD-2418-4260-80A3-5C0F21480E25}" type="sibTrans" cxnId="{B87E05BB-907F-4909-8928-DDEDA323556B}">
      <dgm:prSet/>
      <dgm:spPr/>
      <dgm:t>
        <a:bodyPr/>
        <a:lstStyle/>
        <a:p>
          <a:endParaRPr lang="ru-RU"/>
        </a:p>
      </dgm:t>
    </dgm:pt>
    <dgm:pt modelId="{EC7E5897-B781-439E-A398-B6ACA8E755F3}" type="pres">
      <dgm:prSet presAssocID="{9FB61246-7125-476B-BE57-A642B7E36697}" presName="Name0" presStyleCnt="0">
        <dgm:presLayoutVars>
          <dgm:chMax val="7"/>
          <dgm:chPref val="7"/>
          <dgm:dir/>
        </dgm:presLayoutVars>
      </dgm:prSet>
      <dgm:spPr/>
      <dgm:t>
        <a:bodyPr/>
        <a:lstStyle/>
        <a:p>
          <a:endParaRPr lang="ru-RU"/>
        </a:p>
      </dgm:t>
    </dgm:pt>
    <dgm:pt modelId="{EDE70513-98E3-4793-AAB5-1C7B46646EFA}" type="pres">
      <dgm:prSet presAssocID="{9FB61246-7125-476B-BE57-A642B7E36697}" presName="Name1" presStyleCnt="0"/>
      <dgm:spPr/>
    </dgm:pt>
    <dgm:pt modelId="{BF002097-888A-4CAA-A029-D1687C6703C6}" type="pres">
      <dgm:prSet presAssocID="{9FB61246-7125-476B-BE57-A642B7E36697}" presName="cycle" presStyleCnt="0"/>
      <dgm:spPr/>
    </dgm:pt>
    <dgm:pt modelId="{A6B91650-2183-4938-B514-FCEAD522C70C}" type="pres">
      <dgm:prSet presAssocID="{9FB61246-7125-476B-BE57-A642B7E36697}" presName="srcNode" presStyleLbl="node1" presStyleIdx="0" presStyleCnt="5"/>
      <dgm:spPr/>
    </dgm:pt>
    <dgm:pt modelId="{EAE52ADE-58E7-4A19-BE42-46156FD788E7}" type="pres">
      <dgm:prSet presAssocID="{9FB61246-7125-476B-BE57-A642B7E36697}" presName="conn" presStyleLbl="parChTrans1D2" presStyleIdx="0" presStyleCnt="1"/>
      <dgm:spPr/>
      <dgm:t>
        <a:bodyPr/>
        <a:lstStyle/>
        <a:p>
          <a:endParaRPr lang="ru-RU"/>
        </a:p>
      </dgm:t>
    </dgm:pt>
    <dgm:pt modelId="{70343813-342A-470F-93B6-8F7F7B912DF5}" type="pres">
      <dgm:prSet presAssocID="{9FB61246-7125-476B-BE57-A642B7E36697}" presName="extraNode" presStyleLbl="node1" presStyleIdx="0" presStyleCnt="5"/>
      <dgm:spPr/>
    </dgm:pt>
    <dgm:pt modelId="{1E55A2E5-4628-4D5E-BD79-B204AABDFD2A}" type="pres">
      <dgm:prSet presAssocID="{9FB61246-7125-476B-BE57-A642B7E36697}" presName="dstNode" presStyleLbl="node1" presStyleIdx="0" presStyleCnt="5"/>
      <dgm:spPr/>
    </dgm:pt>
    <dgm:pt modelId="{50EE5D8A-960E-4097-B01B-EC331054C509}" type="pres">
      <dgm:prSet presAssocID="{D94B6FA3-4713-41A2-AEA8-DD560470245E}" presName="text_1" presStyleLbl="node1" presStyleIdx="0" presStyleCnt="5">
        <dgm:presLayoutVars>
          <dgm:bulletEnabled val="1"/>
        </dgm:presLayoutVars>
      </dgm:prSet>
      <dgm:spPr/>
      <dgm:t>
        <a:bodyPr/>
        <a:lstStyle/>
        <a:p>
          <a:endParaRPr lang="ru-RU"/>
        </a:p>
      </dgm:t>
    </dgm:pt>
    <dgm:pt modelId="{757C1494-44D6-46F5-9C8F-10FE84D44610}" type="pres">
      <dgm:prSet presAssocID="{D94B6FA3-4713-41A2-AEA8-DD560470245E}" presName="accent_1" presStyleCnt="0"/>
      <dgm:spPr/>
    </dgm:pt>
    <dgm:pt modelId="{8EE00992-AE09-418A-AEB3-17265D6E24EE}" type="pres">
      <dgm:prSet presAssocID="{D94B6FA3-4713-41A2-AEA8-DD560470245E}" presName="accentRepeatNode" presStyleLbl="solidFgAcc1" presStyleIdx="0" presStyleCnt="5">
        <dgm:style>
          <a:lnRef idx="2">
            <a:schemeClr val="accent5"/>
          </a:lnRef>
          <a:fillRef idx="1">
            <a:schemeClr val="lt1"/>
          </a:fillRef>
          <a:effectRef idx="0">
            <a:schemeClr val="accent5"/>
          </a:effectRef>
          <a:fontRef idx="minor">
            <a:schemeClr val="dk1"/>
          </a:fontRef>
        </dgm:style>
      </dgm:prSet>
      <dgm:spPr/>
    </dgm:pt>
    <dgm:pt modelId="{EEB68415-AE54-4DB8-89FE-D97A37D90B3A}" type="pres">
      <dgm:prSet presAssocID="{B38B55C5-A6C7-4819-B2D1-63D43D2E04E5}" presName="text_2" presStyleLbl="node1" presStyleIdx="1" presStyleCnt="5">
        <dgm:presLayoutVars>
          <dgm:bulletEnabled val="1"/>
        </dgm:presLayoutVars>
      </dgm:prSet>
      <dgm:spPr/>
      <dgm:t>
        <a:bodyPr/>
        <a:lstStyle/>
        <a:p>
          <a:endParaRPr lang="ru-RU"/>
        </a:p>
      </dgm:t>
    </dgm:pt>
    <dgm:pt modelId="{B733C48C-386B-4BBC-A144-B7176570ABBF}" type="pres">
      <dgm:prSet presAssocID="{B38B55C5-A6C7-4819-B2D1-63D43D2E04E5}" presName="accent_2" presStyleCnt="0"/>
      <dgm:spPr/>
    </dgm:pt>
    <dgm:pt modelId="{DB4EB2FB-A052-4BAE-A61D-938C9C977D19}" type="pres">
      <dgm:prSet presAssocID="{B38B55C5-A6C7-4819-B2D1-63D43D2E04E5}" presName="accentRepeatNode" presStyleLbl="solidFgAcc1" presStyleIdx="1" presStyleCnt="5">
        <dgm:style>
          <a:lnRef idx="2">
            <a:schemeClr val="accent2"/>
          </a:lnRef>
          <a:fillRef idx="1">
            <a:schemeClr val="lt1"/>
          </a:fillRef>
          <a:effectRef idx="0">
            <a:schemeClr val="accent2"/>
          </a:effectRef>
          <a:fontRef idx="minor">
            <a:schemeClr val="dk1"/>
          </a:fontRef>
        </dgm:style>
      </dgm:prSet>
      <dgm:spPr/>
    </dgm:pt>
    <dgm:pt modelId="{971C3651-F309-4D36-B02F-9C0F862F0B50}" type="pres">
      <dgm:prSet presAssocID="{28EB275E-6A7D-45F8-A806-0C2411FBE13B}" presName="text_3" presStyleLbl="node1" presStyleIdx="2" presStyleCnt="5">
        <dgm:presLayoutVars>
          <dgm:bulletEnabled val="1"/>
        </dgm:presLayoutVars>
      </dgm:prSet>
      <dgm:spPr/>
      <dgm:t>
        <a:bodyPr/>
        <a:lstStyle/>
        <a:p>
          <a:endParaRPr lang="ru-RU"/>
        </a:p>
      </dgm:t>
    </dgm:pt>
    <dgm:pt modelId="{690BB42B-9D48-4D85-8383-569A502CB788}" type="pres">
      <dgm:prSet presAssocID="{28EB275E-6A7D-45F8-A806-0C2411FBE13B}" presName="accent_3" presStyleCnt="0"/>
      <dgm:spPr/>
    </dgm:pt>
    <dgm:pt modelId="{565D2832-5298-4226-88FD-B2EC0FC19386}" type="pres">
      <dgm:prSet presAssocID="{28EB275E-6A7D-45F8-A806-0C2411FBE13B}" presName="accentRepeatNode" presStyleLbl="solidFgAcc1" presStyleIdx="2" presStyleCnt="5">
        <dgm:style>
          <a:lnRef idx="2">
            <a:schemeClr val="accent3"/>
          </a:lnRef>
          <a:fillRef idx="1">
            <a:schemeClr val="lt1"/>
          </a:fillRef>
          <a:effectRef idx="0">
            <a:schemeClr val="accent3"/>
          </a:effectRef>
          <a:fontRef idx="minor">
            <a:schemeClr val="dk1"/>
          </a:fontRef>
        </dgm:style>
      </dgm:prSet>
      <dgm:spPr/>
    </dgm:pt>
    <dgm:pt modelId="{C381FF2A-4155-4E99-9C35-BFAD35852A46}" type="pres">
      <dgm:prSet presAssocID="{A793B1DC-CD4E-4A99-95D9-FF286D10B425}" presName="text_4" presStyleLbl="node1" presStyleIdx="3" presStyleCnt="5">
        <dgm:presLayoutVars>
          <dgm:bulletEnabled val="1"/>
        </dgm:presLayoutVars>
      </dgm:prSet>
      <dgm:spPr/>
      <dgm:t>
        <a:bodyPr/>
        <a:lstStyle/>
        <a:p>
          <a:endParaRPr lang="ru-RU"/>
        </a:p>
      </dgm:t>
    </dgm:pt>
    <dgm:pt modelId="{61CF3638-13BB-4A2B-8948-1A68697CF917}" type="pres">
      <dgm:prSet presAssocID="{A793B1DC-CD4E-4A99-95D9-FF286D10B425}" presName="accent_4" presStyleCnt="0"/>
      <dgm:spPr/>
    </dgm:pt>
    <dgm:pt modelId="{0B2044A0-4B0A-48D3-A5A8-F136617811EA}" type="pres">
      <dgm:prSet presAssocID="{A793B1DC-CD4E-4A99-95D9-FF286D10B425}" presName="accentRepeatNode" presStyleLbl="solidFgAcc1" presStyleIdx="3" presStyleCnt="5">
        <dgm:style>
          <a:lnRef idx="2">
            <a:schemeClr val="accent4"/>
          </a:lnRef>
          <a:fillRef idx="1">
            <a:schemeClr val="lt1"/>
          </a:fillRef>
          <a:effectRef idx="0">
            <a:schemeClr val="accent4"/>
          </a:effectRef>
          <a:fontRef idx="minor">
            <a:schemeClr val="dk1"/>
          </a:fontRef>
        </dgm:style>
      </dgm:prSet>
      <dgm:spPr/>
    </dgm:pt>
    <dgm:pt modelId="{D7A8CC70-AE4F-4341-AD27-9ADB76204A25}" type="pres">
      <dgm:prSet presAssocID="{D4FD2BE9-F066-4913-80AD-D6A23FA2063F}" presName="text_5" presStyleLbl="node1" presStyleIdx="4" presStyleCnt="5">
        <dgm:presLayoutVars>
          <dgm:bulletEnabled val="1"/>
        </dgm:presLayoutVars>
      </dgm:prSet>
      <dgm:spPr/>
      <dgm:t>
        <a:bodyPr/>
        <a:lstStyle/>
        <a:p>
          <a:endParaRPr lang="ru-RU"/>
        </a:p>
      </dgm:t>
    </dgm:pt>
    <dgm:pt modelId="{E087B4CD-F61F-4C12-9B98-4B389446CAB3}" type="pres">
      <dgm:prSet presAssocID="{D4FD2BE9-F066-4913-80AD-D6A23FA2063F}" presName="accent_5" presStyleCnt="0"/>
      <dgm:spPr/>
    </dgm:pt>
    <dgm:pt modelId="{BF3523E5-362A-4FC7-A2DB-0D8C7A1E1074}" type="pres">
      <dgm:prSet presAssocID="{D4FD2BE9-F066-4913-80AD-D6A23FA2063F}" presName="accentRepeatNode" presStyleLbl="solidFgAcc1" presStyleIdx="4" presStyleCnt="5">
        <dgm:style>
          <a:lnRef idx="2">
            <a:schemeClr val="accent6"/>
          </a:lnRef>
          <a:fillRef idx="1">
            <a:schemeClr val="lt1"/>
          </a:fillRef>
          <a:effectRef idx="0">
            <a:schemeClr val="accent6"/>
          </a:effectRef>
          <a:fontRef idx="minor">
            <a:schemeClr val="dk1"/>
          </a:fontRef>
        </dgm:style>
      </dgm:prSet>
      <dgm:spPr/>
    </dgm:pt>
  </dgm:ptLst>
  <dgm:cxnLst>
    <dgm:cxn modelId="{84980822-2E27-4819-B228-77B420CF88D7}" type="presOf" srcId="{9FB61246-7125-476B-BE57-A642B7E36697}" destId="{EC7E5897-B781-439E-A398-B6ACA8E755F3}" srcOrd="0" destOrd="0" presId="urn:microsoft.com/office/officeart/2008/layout/VerticalCurvedList"/>
    <dgm:cxn modelId="{A9C4099F-9E55-4762-8B2E-A5C2539B1389}" type="presOf" srcId="{D94B6FA3-4713-41A2-AEA8-DD560470245E}" destId="{50EE5D8A-960E-4097-B01B-EC331054C509}" srcOrd="0" destOrd="0" presId="urn:microsoft.com/office/officeart/2008/layout/VerticalCurvedList"/>
    <dgm:cxn modelId="{6FF28190-49C4-404D-83BA-C5D2365ED01B}" type="presOf" srcId="{1FA4D0C6-C2A1-41EE-96DA-7CFA3539716C}" destId="{EAE52ADE-58E7-4A19-BE42-46156FD788E7}" srcOrd="0" destOrd="0" presId="urn:microsoft.com/office/officeart/2008/layout/VerticalCurvedList"/>
    <dgm:cxn modelId="{FA85E909-3802-4DCF-837B-54E0171109D9}" srcId="{9FB61246-7125-476B-BE57-A642B7E36697}" destId="{28EB275E-6A7D-45F8-A806-0C2411FBE13B}" srcOrd="2" destOrd="0" parTransId="{C4822472-7484-4736-922C-AE526BC60158}" sibTransId="{548BE3A1-5303-4EDE-AD46-BE6268993C5F}"/>
    <dgm:cxn modelId="{ADDC0407-8EB0-45C4-9AA9-E04219255BB5}" type="presOf" srcId="{D4FD2BE9-F066-4913-80AD-D6A23FA2063F}" destId="{D7A8CC70-AE4F-4341-AD27-9ADB76204A25}" srcOrd="0" destOrd="0" presId="urn:microsoft.com/office/officeart/2008/layout/VerticalCurvedList"/>
    <dgm:cxn modelId="{9EF22BB3-713A-40E7-B2EB-BF4FA8C155A3}" type="presOf" srcId="{B38B55C5-A6C7-4819-B2D1-63D43D2E04E5}" destId="{EEB68415-AE54-4DB8-89FE-D97A37D90B3A}" srcOrd="0" destOrd="0" presId="urn:microsoft.com/office/officeart/2008/layout/VerticalCurvedList"/>
    <dgm:cxn modelId="{E33641EE-A3FA-4BC5-BF1E-02C5E12CE80C}" type="presOf" srcId="{A793B1DC-CD4E-4A99-95D9-FF286D10B425}" destId="{C381FF2A-4155-4E99-9C35-BFAD35852A46}" srcOrd="0" destOrd="0" presId="urn:microsoft.com/office/officeart/2008/layout/VerticalCurvedList"/>
    <dgm:cxn modelId="{6183EFB8-6B3A-41CA-9B65-03C8737888E6}" srcId="{9FB61246-7125-476B-BE57-A642B7E36697}" destId="{A793B1DC-CD4E-4A99-95D9-FF286D10B425}" srcOrd="3" destOrd="0" parTransId="{64E10830-3110-4847-BAC0-4F13E79B3C09}" sibTransId="{5F34C3E5-FCB3-4D1D-8C8D-1F09D5679A0D}"/>
    <dgm:cxn modelId="{10843A22-030B-4ABA-9A6F-105CCCE5ABE3}" srcId="{9FB61246-7125-476B-BE57-A642B7E36697}" destId="{D94B6FA3-4713-41A2-AEA8-DD560470245E}" srcOrd="0" destOrd="0" parTransId="{CD36AD15-A458-461A-BEDB-72B58DA6AD9D}" sibTransId="{1FA4D0C6-C2A1-41EE-96DA-7CFA3539716C}"/>
    <dgm:cxn modelId="{B87E05BB-907F-4909-8928-DDEDA323556B}" srcId="{9FB61246-7125-476B-BE57-A642B7E36697}" destId="{D4FD2BE9-F066-4913-80AD-D6A23FA2063F}" srcOrd="4" destOrd="0" parTransId="{610C711F-A29A-4352-B363-985D6AA0356D}" sibTransId="{3C3229DD-2418-4260-80A3-5C0F21480E25}"/>
    <dgm:cxn modelId="{F1E11398-338F-44E6-A95F-A0BD47AFB6A3}" type="presOf" srcId="{28EB275E-6A7D-45F8-A806-0C2411FBE13B}" destId="{971C3651-F309-4D36-B02F-9C0F862F0B50}" srcOrd="0" destOrd="0" presId="urn:microsoft.com/office/officeart/2008/layout/VerticalCurvedList"/>
    <dgm:cxn modelId="{404C0CB2-6115-4FB1-A201-4FCDF92AF18F}" srcId="{9FB61246-7125-476B-BE57-A642B7E36697}" destId="{B38B55C5-A6C7-4819-B2D1-63D43D2E04E5}" srcOrd="1" destOrd="0" parTransId="{48981322-6352-4819-9CD1-C6A9C6BD3497}" sibTransId="{1A8A2460-A9C7-473C-A38C-F5D51458D6A9}"/>
    <dgm:cxn modelId="{5B8130CE-FBAA-4BB3-9290-E7DF7B2172F8}" type="presParOf" srcId="{EC7E5897-B781-439E-A398-B6ACA8E755F3}" destId="{EDE70513-98E3-4793-AAB5-1C7B46646EFA}" srcOrd="0" destOrd="0" presId="urn:microsoft.com/office/officeart/2008/layout/VerticalCurvedList"/>
    <dgm:cxn modelId="{3DE79306-2C17-4388-BA88-361B30D08B12}" type="presParOf" srcId="{EDE70513-98E3-4793-AAB5-1C7B46646EFA}" destId="{BF002097-888A-4CAA-A029-D1687C6703C6}" srcOrd="0" destOrd="0" presId="urn:microsoft.com/office/officeart/2008/layout/VerticalCurvedList"/>
    <dgm:cxn modelId="{5AE28874-52D4-4962-B084-E98A654BBAB4}" type="presParOf" srcId="{BF002097-888A-4CAA-A029-D1687C6703C6}" destId="{A6B91650-2183-4938-B514-FCEAD522C70C}" srcOrd="0" destOrd="0" presId="urn:microsoft.com/office/officeart/2008/layout/VerticalCurvedList"/>
    <dgm:cxn modelId="{957C6E6E-B05A-49C7-A0D5-1A17D9C2DEA2}" type="presParOf" srcId="{BF002097-888A-4CAA-A029-D1687C6703C6}" destId="{EAE52ADE-58E7-4A19-BE42-46156FD788E7}" srcOrd="1" destOrd="0" presId="urn:microsoft.com/office/officeart/2008/layout/VerticalCurvedList"/>
    <dgm:cxn modelId="{E21E7A04-1D00-452D-8860-09C4F17591D0}" type="presParOf" srcId="{BF002097-888A-4CAA-A029-D1687C6703C6}" destId="{70343813-342A-470F-93B6-8F7F7B912DF5}" srcOrd="2" destOrd="0" presId="urn:microsoft.com/office/officeart/2008/layout/VerticalCurvedList"/>
    <dgm:cxn modelId="{DD9040AA-3942-492C-B87E-33F392072195}" type="presParOf" srcId="{BF002097-888A-4CAA-A029-D1687C6703C6}" destId="{1E55A2E5-4628-4D5E-BD79-B204AABDFD2A}" srcOrd="3" destOrd="0" presId="urn:microsoft.com/office/officeart/2008/layout/VerticalCurvedList"/>
    <dgm:cxn modelId="{DA5FFB4A-0B07-4A48-B652-95ED9E321D5E}" type="presParOf" srcId="{EDE70513-98E3-4793-AAB5-1C7B46646EFA}" destId="{50EE5D8A-960E-4097-B01B-EC331054C509}" srcOrd="1" destOrd="0" presId="urn:microsoft.com/office/officeart/2008/layout/VerticalCurvedList"/>
    <dgm:cxn modelId="{60C6CA96-0485-4FC5-A29E-F8B62C451B8A}" type="presParOf" srcId="{EDE70513-98E3-4793-AAB5-1C7B46646EFA}" destId="{757C1494-44D6-46F5-9C8F-10FE84D44610}" srcOrd="2" destOrd="0" presId="urn:microsoft.com/office/officeart/2008/layout/VerticalCurvedList"/>
    <dgm:cxn modelId="{298D78FD-D5D5-447A-8E7E-D31472558D59}" type="presParOf" srcId="{757C1494-44D6-46F5-9C8F-10FE84D44610}" destId="{8EE00992-AE09-418A-AEB3-17265D6E24EE}" srcOrd="0" destOrd="0" presId="urn:microsoft.com/office/officeart/2008/layout/VerticalCurvedList"/>
    <dgm:cxn modelId="{40E7D28A-DF43-4264-8358-54BF8B69E73F}" type="presParOf" srcId="{EDE70513-98E3-4793-AAB5-1C7B46646EFA}" destId="{EEB68415-AE54-4DB8-89FE-D97A37D90B3A}" srcOrd="3" destOrd="0" presId="urn:microsoft.com/office/officeart/2008/layout/VerticalCurvedList"/>
    <dgm:cxn modelId="{5DF52658-2C9A-42A0-9F28-29762A42DC49}" type="presParOf" srcId="{EDE70513-98E3-4793-AAB5-1C7B46646EFA}" destId="{B733C48C-386B-4BBC-A144-B7176570ABBF}" srcOrd="4" destOrd="0" presId="urn:microsoft.com/office/officeart/2008/layout/VerticalCurvedList"/>
    <dgm:cxn modelId="{B674AF36-DADD-44A7-BA74-22110AAC781B}" type="presParOf" srcId="{B733C48C-386B-4BBC-A144-B7176570ABBF}" destId="{DB4EB2FB-A052-4BAE-A61D-938C9C977D19}" srcOrd="0" destOrd="0" presId="urn:microsoft.com/office/officeart/2008/layout/VerticalCurvedList"/>
    <dgm:cxn modelId="{D138320A-0316-44D4-8B57-CE2F68DCD96B}" type="presParOf" srcId="{EDE70513-98E3-4793-AAB5-1C7B46646EFA}" destId="{971C3651-F309-4D36-B02F-9C0F862F0B50}" srcOrd="5" destOrd="0" presId="urn:microsoft.com/office/officeart/2008/layout/VerticalCurvedList"/>
    <dgm:cxn modelId="{5EF06123-FC57-425F-9FB7-2CE532EA4AEF}" type="presParOf" srcId="{EDE70513-98E3-4793-AAB5-1C7B46646EFA}" destId="{690BB42B-9D48-4D85-8383-569A502CB788}" srcOrd="6" destOrd="0" presId="urn:microsoft.com/office/officeart/2008/layout/VerticalCurvedList"/>
    <dgm:cxn modelId="{90F7C2B5-270D-4751-B1BC-B45135431DC3}" type="presParOf" srcId="{690BB42B-9D48-4D85-8383-569A502CB788}" destId="{565D2832-5298-4226-88FD-B2EC0FC19386}" srcOrd="0" destOrd="0" presId="urn:microsoft.com/office/officeart/2008/layout/VerticalCurvedList"/>
    <dgm:cxn modelId="{8E394AB6-ABC8-4229-BE44-6AD01B7DABEB}" type="presParOf" srcId="{EDE70513-98E3-4793-AAB5-1C7B46646EFA}" destId="{C381FF2A-4155-4E99-9C35-BFAD35852A46}" srcOrd="7" destOrd="0" presId="urn:microsoft.com/office/officeart/2008/layout/VerticalCurvedList"/>
    <dgm:cxn modelId="{6D719FAE-6A43-4C3C-BD8A-DC328C2BEBB8}" type="presParOf" srcId="{EDE70513-98E3-4793-AAB5-1C7B46646EFA}" destId="{61CF3638-13BB-4A2B-8948-1A68697CF917}" srcOrd="8" destOrd="0" presId="urn:microsoft.com/office/officeart/2008/layout/VerticalCurvedList"/>
    <dgm:cxn modelId="{AE259BB3-B085-49F2-969B-C309D5B48F92}" type="presParOf" srcId="{61CF3638-13BB-4A2B-8948-1A68697CF917}" destId="{0B2044A0-4B0A-48D3-A5A8-F136617811EA}" srcOrd="0" destOrd="0" presId="urn:microsoft.com/office/officeart/2008/layout/VerticalCurvedList"/>
    <dgm:cxn modelId="{AE04E8C3-610E-4EF1-BB50-28B39F8C10BA}" type="presParOf" srcId="{EDE70513-98E3-4793-AAB5-1C7B46646EFA}" destId="{D7A8CC70-AE4F-4341-AD27-9ADB76204A25}" srcOrd="9" destOrd="0" presId="urn:microsoft.com/office/officeart/2008/layout/VerticalCurvedList"/>
    <dgm:cxn modelId="{1DE15537-E193-456B-A999-B4FA1986159A}" type="presParOf" srcId="{EDE70513-98E3-4793-AAB5-1C7B46646EFA}" destId="{E087B4CD-F61F-4C12-9B98-4B389446CAB3}" srcOrd="10" destOrd="0" presId="urn:microsoft.com/office/officeart/2008/layout/VerticalCurvedList"/>
    <dgm:cxn modelId="{71FFF1F3-C2CE-4ECC-B2F5-9EAC6CF5CA1B}" type="presParOf" srcId="{E087B4CD-F61F-4C12-9B98-4B389446CAB3}" destId="{BF3523E5-362A-4FC7-A2DB-0D8C7A1E107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13F91B-A17B-4597-BA80-1843CD37B756}"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ru-RU"/>
        </a:p>
      </dgm:t>
    </dgm:pt>
    <dgm:pt modelId="{1EF0C936-E618-4A8E-91B7-9685E2C251F2}">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ru-RU" dirty="0" smtClean="0"/>
            <a:t>Не ранее 15 января	</a:t>
          </a:r>
          <a:endParaRPr lang="ru-RU" dirty="0"/>
        </a:p>
      </dgm:t>
    </dgm:pt>
    <dgm:pt modelId="{31C8BE32-244A-479D-ACA5-79021C417ABE}" type="parTrans" cxnId="{BA69334C-7A82-405B-857A-4E4F224A57D3}">
      <dgm:prSet/>
      <dgm:spPr/>
      <dgm:t>
        <a:bodyPr/>
        <a:lstStyle/>
        <a:p>
          <a:endParaRPr lang="ru-RU"/>
        </a:p>
      </dgm:t>
    </dgm:pt>
    <dgm:pt modelId="{FDC6CB01-2F92-4D1D-95A1-1037C5F51496}" type="sibTrans" cxnId="{BA69334C-7A82-405B-857A-4E4F224A57D3}">
      <dgm:prSet/>
      <dgm:spPr/>
      <dgm:t>
        <a:bodyPr/>
        <a:lstStyle/>
        <a:p>
          <a:endParaRPr lang="ru-RU"/>
        </a:p>
      </dgm:t>
    </dgm:pt>
    <dgm:pt modelId="{183B5629-E46A-4BC5-A413-661636F53898}">
      <dgm:prSet phldrT="[Текст]">
        <dgm:style>
          <a:lnRef idx="1">
            <a:schemeClr val="accent5"/>
          </a:lnRef>
          <a:fillRef idx="2">
            <a:schemeClr val="accent5"/>
          </a:fillRef>
          <a:effectRef idx="1">
            <a:schemeClr val="accent5"/>
          </a:effectRef>
          <a:fontRef idx="minor">
            <a:schemeClr val="dk1"/>
          </a:fontRef>
        </dgm:style>
      </dgm:prSet>
      <dgm:spPr/>
      <dgm:t>
        <a:bodyPr/>
        <a:lstStyle/>
        <a:p>
          <a:r>
            <a:rPr lang="ru-RU" dirty="0" smtClean="0"/>
            <a:t>Не позднее 1 октября </a:t>
          </a:r>
          <a:endParaRPr lang="ru-RU" dirty="0"/>
        </a:p>
      </dgm:t>
    </dgm:pt>
    <dgm:pt modelId="{A3381B76-086C-4F02-B9D2-0A922FE4E0A0}" type="parTrans" cxnId="{3697800C-ADF6-4B5C-8AD3-3A3098813749}">
      <dgm:prSet/>
      <dgm:spPr/>
      <dgm:t>
        <a:bodyPr/>
        <a:lstStyle/>
        <a:p>
          <a:endParaRPr lang="ru-RU"/>
        </a:p>
      </dgm:t>
    </dgm:pt>
    <dgm:pt modelId="{E29BEB26-48BF-4FFA-96CC-21B169270C25}" type="sibTrans" cxnId="{3697800C-ADF6-4B5C-8AD3-3A3098813749}">
      <dgm:prSet/>
      <dgm:spPr/>
      <dgm:t>
        <a:bodyPr/>
        <a:lstStyle/>
        <a:p>
          <a:endParaRPr lang="ru-RU"/>
        </a:p>
      </dgm:t>
    </dgm:pt>
    <dgm:pt modelId="{77198E0C-672A-4950-B708-2730B1E7E29B}" type="pres">
      <dgm:prSet presAssocID="{1413F91B-A17B-4597-BA80-1843CD37B756}" presName="diagram" presStyleCnt="0">
        <dgm:presLayoutVars>
          <dgm:dir/>
          <dgm:resizeHandles val="exact"/>
        </dgm:presLayoutVars>
      </dgm:prSet>
      <dgm:spPr/>
      <dgm:t>
        <a:bodyPr/>
        <a:lstStyle/>
        <a:p>
          <a:endParaRPr lang="ru-RU"/>
        </a:p>
      </dgm:t>
    </dgm:pt>
    <dgm:pt modelId="{F55DD8DF-24E7-4523-A9C4-F8991DA9685B}" type="pres">
      <dgm:prSet presAssocID="{1EF0C936-E618-4A8E-91B7-9685E2C251F2}" presName="arrow" presStyleLbl="node1" presStyleIdx="0" presStyleCnt="2">
        <dgm:presLayoutVars>
          <dgm:bulletEnabled val="1"/>
        </dgm:presLayoutVars>
      </dgm:prSet>
      <dgm:spPr/>
      <dgm:t>
        <a:bodyPr/>
        <a:lstStyle/>
        <a:p>
          <a:endParaRPr lang="ru-RU"/>
        </a:p>
      </dgm:t>
    </dgm:pt>
    <dgm:pt modelId="{729EBD27-0C34-42B9-AA06-287F01252B82}" type="pres">
      <dgm:prSet presAssocID="{183B5629-E46A-4BC5-A413-661636F53898}" presName="arrow" presStyleLbl="node1" presStyleIdx="1" presStyleCnt="2">
        <dgm:presLayoutVars>
          <dgm:bulletEnabled val="1"/>
        </dgm:presLayoutVars>
      </dgm:prSet>
      <dgm:spPr/>
      <dgm:t>
        <a:bodyPr/>
        <a:lstStyle/>
        <a:p>
          <a:endParaRPr lang="ru-RU"/>
        </a:p>
      </dgm:t>
    </dgm:pt>
  </dgm:ptLst>
  <dgm:cxnLst>
    <dgm:cxn modelId="{DC1048D8-8BD3-49D7-BEFC-B2B4AEA5ED7A}" type="presOf" srcId="{183B5629-E46A-4BC5-A413-661636F53898}" destId="{729EBD27-0C34-42B9-AA06-287F01252B82}" srcOrd="0" destOrd="0" presId="urn:microsoft.com/office/officeart/2005/8/layout/arrow5"/>
    <dgm:cxn modelId="{C9980080-111A-45EB-9766-426C0899A731}" type="presOf" srcId="{1EF0C936-E618-4A8E-91B7-9685E2C251F2}" destId="{F55DD8DF-24E7-4523-A9C4-F8991DA9685B}" srcOrd="0" destOrd="0" presId="urn:microsoft.com/office/officeart/2005/8/layout/arrow5"/>
    <dgm:cxn modelId="{BA69334C-7A82-405B-857A-4E4F224A57D3}" srcId="{1413F91B-A17B-4597-BA80-1843CD37B756}" destId="{1EF0C936-E618-4A8E-91B7-9685E2C251F2}" srcOrd="0" destOrd="0" parTransId="{31C8BE32-244A-479D-ACA5-79021C417ABE}" sibTransId="{FDC6CB01-2F92-4D1D-95A1-1037C5F51496}"/>
    <dgm:cxn modelId="{E9F41B1D-3C96-4CF9-90D8-6F92E59A30AD}" type="presOf" srcId="{1413F91B-A17B-4597-BA80-1843CD37B756}" destId="{77198E0C-672A-4950-B708-2730B1E7E29B}" srcOrd="0" destOrd="0" presId="urn:microsoft.com/office/officeart/2005/8/layout/arrow5"/>
    <dgm:cxn modelId="{3697800C-ADF6-4B5C-8AD3-3A3098813749}" srcId="{1413F91B-A17B-4597-BA80-1843CD37B756}" destId="{183B5629-E46A-4BC5-A413-661636F53898}" srcOrd="1" destOrd="0" parTransId="{A3381B76-086C-4F02-B9D2-0A922FE4E0A0}" sibTransId="{E29BEB26-48BF-4FFA-96CC-21B169270C25}"/>
    <dgm:cxn modelId="{1A28590A-BFAA-4139-96F0-57DE54A630FD}" type="presParOf" srcId="{77198E0C-672A-4950-B708-2730B1E7E29B}" destId="{F55DD8DF-24E7-4523-A9C4-F8991DA9685B}" srcOrd="0" destOrd="0" presId="urn:microsoft.com/office/officeart/2005/8/layout/arrow5"/>
    <dgm:cxn modelId="{01995C31-539E-4534-8072-ADCE9BAE72B1}" type="presParOf" srcId="{77198E0C-672A-4950-B708-2730B1E7E29B}" destId="{729EBD27-0C34-42B9-AA06-287F01252B82}" srcOrd="1" destOrd="0" presId="urn:microsoft.com/office/officeart/2005/8/layout/arrow5"/>
  </dgm:cxnLst>
  <dgm:bg>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1"/>
      <a:tileRect/>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A5BF94-428E-4960-A918-A6E7957F65B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ru-RU"/>
        </a:p>
      </dgm:t>
    </dgm:pt>
    <dgm:pt modelId="{92385F97-67F7-48D9-807C-FE439B575CF4}">
      <dgm:prSet phldrT="[Текст]">
        <dgm:style>
          <a:lnRef idx="1">
            <a:schemeClr val="accent1"/>
          </a:lnRef>
          <a:fillRef idx="2">
            <a:schemeClr val="accent1"/>
          </a:fillRef>
          <a:effectRef idx="1">
            <a:schemeClr val="accent1"/>
          </a:effectRef>
          <a:fontRef idx="minor">
            <a:schemeClr val="dk1"/>
          </a:fontRef>
        </dgm:style>
      </dgm:prSet>
      <dgm:spPr/>
      <dgm:t>
        <a:bodyPr/>
        <a:lstStyle/>
        <a:p>
          <a:r>
            <a:rPr lang="ru-RU" dirty="0" smtClean="0"/>
            <a:t>ТФОМС ЯО</a:t>
          </a:r>
          <a:endParaRPr lang="ru-RU" dirty="0"/>
        </a:p>
      </dgm:t>
    </dgm:pt>
    <dgm:pt modelId="{C5A44104-B94C-4468-9702-F797646ECEA7}" type="parTrans" cxnId="{47BA3547-B019-4C34-AF30-EFC5DCC8F123}">
      <dgm:prSet/>
      <dgm:spPr/>
      <dgm:t>
        <a:bodyPr/>
        <a:lstStyle/>
        <a:p>
          <a:endParaRPr lang="ru-RU"/>
        </a:p>
      </dgm:t>
    </dgm:pt>
    <dgm:pt modelId="{D231B863-23D3-4056-8D62-F2858F087B55}" type="sibTrans" cxnId="{47BA3547-B019-4C34-AF30-EFC5DCC8F123}">
      <dgm:prSet>
        <dgm:style>
          <a:lnRef idx="1">
            <a:schemeClr val="accent6"/>
          </a:lnRef>
          <a:fillRef idx="3">
            <a:schemeClr val="accent6"/>
          </a:fillRef>
          <a:effectRef idx="2">
            <a:schemeClr val="accent6"/>
          </a:effectRef>
          <a:fontRef idx="minor">
            <a:schemeClr val="lt1"/>
          </a:fontRef>
        </dgm:style>
      </dgm:prSet>
      <dgm:spPr>
        <a:ln>
          <a:solidFill>
            <a:srgbClr val="0070C0"/>
          </a:solidFill>
        </a:ln>
      </dgm:spPr>
      <dgm:t>
        <a:bodyPr/>
        <a:lstStyle/>
        <a:p>
          <a:endParaRPr lang="ru-RU"/>
        </a:p>
      </dgm:t>
    </dgm:pt>
    <dgm:pt modelId="{9A7FEF31-0EAA-4C65-A271-17D3D76B2FD0}">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ru-RU" dirty="0" smtClean="0"/>
            <a:t>2 раб. дня</a:t>
          </a:r>
        </a:p>
        <a:p>
          <a:r>
            <a:rPr lang="ru-RU" dirty="0" smtClean="0"/>
            <a:t>проект Соглашения </a:t>
          </a:r>
          <a:endParaRPr lang="ru-RU" dirty="0"/>
        </a:p>
      </dgm:t>
    </dgm:pt>
    <dgm:pt modelId="{217DC7A1-65EE-4455-ADBB-0FEE493F79F9}" type="parTrans" cxnId="{5F6E1C2D-596D-44A2-80E6-0452BCAC56AD}">
      <dgm:prSet/>
      <dgm:spPr/>
      <dgm:t>
        <a:bodyPr/>
        <a:lstStyle/>
        <a:p>
          <a:endParaRPr lang="ru-RU"/>
        </a:p>
      </dgm:t>
    </dgm:pt>
    <dgm:pt modelId="{10B9A35C-B607-45A5-9E33-76CDE46384D0}" type="sibTrans" cxnId="{5F6E1C2D-596D-44A2-80E6-0452BCAC56AD}">
      <dgm:prSet/>
      <dgm:spPr/>
      <dgm:t>
        <a:bodyPr/>
        <a:lstStyle/>
        <a:p>
          <a:endParaRPr lang="ru-RU"/>
        </a:p>
      </dgm:t>
    </dgm:pt>
    <dgm:pt modelId="{1C9848F4-A1B0-4778-A481-824315244026}">
      <dgm:prSet phldrT="[Текст]">
        <dgm:style>
          <a:lnRef idx="1">
            <a:schemeClr val="accent4"/>
          </a:lnRef>
          <a:fillRef idx="2">
            <a:schemeClr val="accent4"/>
          </a:fillRef>
          <a:effectRef idx="1">
            <a:schemeClr val="accent4"/>
          </a:effectRef>
          <a:fontRef idx="minor">
            <a:schemeClr val="dk1"/>
          </a:fontRef>
        </dgm:style>
      </dgm:prSet>
      <dgm:spPr/>
      <dgm:t>
        <a:bodyPr/>
        <a:lstStyle/>
        <a:p>
          <a:r>
            <a:rPr lang="ru-RU" dirty="0" smtClean="0"/>
            <a:t>МО</a:t>
          </a:r>
          <a:endParaRPr lang="ru-RU" dirty="0"/>
        </a:p>
      </dgm:t>
    </dgm:pt>
    <dgm:pt modelId="{BE644A96-4AC1-4971-BEA7-B46C0FF94C86}" type="parTrans" cxnId="{99044027-41BF-4F6B-BDB0-7ADE26ECCCB7}">
      <dgm:prSet/>
      <dgm:spPr/>
      <dgm:t>
        <a:bodyPr/>
        <a:lstStyle/>
        <a:p>
          <a:endParaRPr lang="ru-RU"/>
        </a:p>
      </dgm:t>
    </dgm:pt>
    <dgm:pt modelId="{EE4934CB-D02B-41B4-9765-2FB4CAC24DF7}" type="sibTrans" cxnId="{99044027-41BF-4F6B-BDB0-7ADE26ECCCB7}">
      <dgm:prSet/>
      <dgm:spPr/>
      <dgm:t>
        <a:bodyPr/>
        <a:lstStyle/>
        <a:p>
          <a:endParaRPr lang="ru-RU"/>
        </a:p>
      </dgm:t>
    </dgm:pt>
    <dgm:pt modelId="{2520CA1C-67BB-4880-8648-890152D97146}">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ru-RU" dirty="0" smtClean="0"/>
            <a:t>2 раб. дня</a:t>
          </a:r>
        </a:p>
        <a:p>
          <a:r>
            <a:rPr lang="ru-RU" dirty="0" smtClean="0"/>
            <a:t>подписание проекта Соглашение</a:t>
          </a:r>
          <a:endParaRPr lang="ru-RU" dirty="0"/>
        </a:p>
      </dgm:t>
    </dgm:pt>
    <dgm:pt modelId="{11A1CBEB-096C-4875-9A3D-72638A6433B9}" type="parTrans" cxnId="{53ED6DF9-94DA-478B-9C60-5F29A22D5BC1}">
      <dgm:prSet/>
      <dgm:spPr/>
      <dgm:t>
        <a:bodyPr/>
        <a:lstStyle/>
        <a:p>
          <a:endParaRPr lang="ru-RU"/>
        </a:p>
      </dgm:t>
    </dgm:pt>
    <dgm:pt modelId="{3270B5A8-A5DF-4327-80B5-608D7D37D6A2}" type="sibTrans" cxnId="{53ED6DF9-94DA-478B-9C60-5F29A22D5BC1}">
      <dgm:prSet/>
      <dgm:spPr/>
      <dgm:t>
        <a:bodyPr/>
        <a:lstStyle/>
        <a:p>
          <a:endParaRPr lang="ru-RU"/>
        </a:p>
      </dgm:t>
    </dgm:pt>
    <dgm:pt modelId="{620BA5DF-B3B1-485E-8AB0-8519D03BAC04}" type="pres">
      <dgm:prSet presAssocID="{32A5BF94-428E-4960-A918-A6E7957F65B3}" presName="Name0" presStyleCnt="0">
        <dgm:presLayoutVars>
          <dgm:dir/>
          <dgm:resizeHandles val="exact"/>
        </dgm:presLayoutVars>
      </dgm:prSet>
      <dgm:spPr/>
      <dgm:t>
        <a:bodyPr/>
        <a:lstStyle/>
        <a:p>
          <a:endParaRPr lang="ru-RU"/>
        </a:p>
      </dgm:t>
    </dgm:pt>
    <dgm:pt modelId="{6D1A0877-93B7-4728-81C5-53D914326258}" type="pres">
      <dgm:prSet presAssocID="{32A5BF94-428E-4960-A918-A6E7957F65B3}" presName="cycle" presStyleCnt="0"/>
      <dgm:spPr/>
    </dgm:pt>
    <dgm:pt modelId="{8681852B-A5D8-48D3-A3E8-BC5B0A6B16B2}" type="pres">
      <dgm:prSet presAssocID="{92385F97-67F7-48D9-807C-FE439B575CF4}" presName="nodeFirstNode" presStyleLbl="node1" presStyleIdx="0" presStyleCnt="4">
        <dgm:presLayoutVars>
          <dgm:bulletEnabled val="1"/>
        </dgm:presLayoutVars>
      </dgm:prSet>
      <dgm:spPr/>
      <dgm:t>
        <a:bodyPr/>
        <a:lstStyle/>
        <a:p>
          <a:endParaRPr lang="ru-RU"/>
        </a:p>
      </dgm:t>
    </dgm:pt>
    <dgm:pt modelId="{D0558311-DF09-4F9B-8DCC-2B88CAD74CD4}" type="pres">
      <dgm:prSet presAssocID="{D231B863-23D3-4056-8D62-F2858F087B55}" presName="sibTransFirstNode" presStyleLbl="bgShp" presStyleIdx="0" presStyleCnt="1"/>
      <dgm:spPr/>
      <dgm:t>
        <a:bodyPr/>
        <a:lstStyle/>
        <a:p>
          <a:endParaRPr lang="ru-RU"/>
        </a:p>
      </dgm:t>
    </dgm:pt>
    <dgm:pt modelId="{1A858F07-D34E-49EB-B757-4654862D508C}" type="pres">
      <dgm:prSet presAssocID="{9A7FEF31-0EAA-4C65-A271-17D3D76B2FD0}" presName="nodeFollowingNodes" presStyleLbl="node1" presStyleIdx="1" presStyleCnt="4">
        <dgm:presLayoutVars>
          <dgm:bulletEnabled val="1"/>
        </dgm:presLayoutVars>
      </dgm:prSet>
      <dgm:spPr/>
      <dgm:t>
        <a:bodyPr/>
        <a:lstStyle/>
        <a:p>
          <a:endParaRPr lang="ru-RU"/>
        </a:p>
      </dgm:t>
    </dgm:pt>
    <dgm:pt modelId="{55697D76-F0CC-495A-8911-D100811E5A7F}" type="pres">
      <dgm:prSet presAssocID="{1C9848F4-A1B0-4778-A481-824315244026}" presName="nodeFollowingNodes" presStyleLbl="node1" presStyleIdx="2" presStyleCnt="4">
        <dgm:presLayoutVars>
          <dgm:bulletEnabled val="1"/>
        </dgm:presLayoutVars>
      </dgm:prSet>
      <dgm:spPr/>
      <dgm:t>
        <a:bodyPr/>
        <a:lstStyle/>
        <a:p>
          <a:endParaRPr lang="ru-RU"/>
        </a:p>
      </dgm:t>
    </dgm:pt>
    <dgm:pt modelId="{83D9F215-CD24-4768-A7D0-897977FC0554}" type="pres">
      <dgm:prSet presAssocID="{2520CA1C-67BB-4880-8648-890152D97146}" presName="nodeFollowingNodes" presStyleLbl="node1" presStyleIdx="3" presStyleCnt="4">
        <dgm:presLayoutVars>
          <dgm:bulletEnabled val="1"/>
        </dgm:presLayoutVars>
      </dgm:prSet>
      <dgm:spPr/>
      <dgm:t>
        <a:bodyPr/>
        <a:lstStyle/>
        <a:p>
          <a:endParaRPr lang="ru-RU"/>
        </a:p>
      </dgm:t>
    </dgm:pt>
  </dgm:ptLst>
  <dgm:cxnLst>
    <dgm:cxn modelId="{8FF8E9EF-DD33-4677-85ED-23FE1AB33AC4}" type="presOf" srcId="{9A7FEF31-0EAA-4C65-A271-17D3D76B2FD0}" destId="{1A858F07-D34E-49EB-B757-4654862D508C}" srcOrd="0" destOrd="0" presId="urn:microsoft.com/office/officeart/2005/8/layout/cycle3"/>
    <dgm:cxn modelId="{09DE3015-AF9A-486F-BCF9-D592F7B62F8E}" type="presOf" srcId="{D231B863-23D3-4056-8D62-F2858F087B55}" destId="{D0558311-DF09-4F9B-8DCC-2B88CAD74CD4}" srcOrd="0" destOrd="0" presId="urn:microsoft.com/office/officeart/2005/8/layout/cycle3"/>
    <dgm:cxn modelId="{47BA3547-B019-4C34-AF30-EFC5DCC8F123}" srcId="{32A5BF94-428E-4960-A918-A6E7957F65B3}" destId="{92385F97-67F7-48D9-807C-FE439B575CF4}" srcOrd="0" destOrd="0" parTransId="{C5A44104-B94C-4468-9702-F797646ECEA7}" sibTransId="{D231B863-23D3-4056-8D62-F2858F087B55}"/>
    <dgm:cxn modelId="{5F6E1C2D-596D-44A2-80E6-0452BCAC56AD}" srcId="{32A5BF94-428E-4960-A918-A6E7957F65B3}" destId="{9A7FEF31-0EAA-4C65-A271-17D3D76B2FD0}" srcOrd="1" destOrd="0" parTransId="{217DC7A1-65EE-4455-ADBB-0FEE493F79F9}" sibTransId="{10B9A35C-B607-45A5-9E33-76CDE46384D0}"/>
    <dgm:cxn modelId="{53ED6DF9-94DA-478B-9C60-5F29A22D5BC1}" srcId="{32A5BF94-428E-4960-A918-A6E7957F65B3}" destId="{2520CA1C-67BB-4880-8648-890152D97146}" srcOrd="3" destOrd="0" parTransId="{11A1CBEB-096C-4875-9A3D-72638A6433B9}" sibTransId="{3270B5A8-A5DF-4327-80B5-608D7D37D6A2}"/>
    <dgm:cxn modelId="{05C9C9D8-B14F-4A4A-BC7E-775F1A46A19F}" type="presOf" srcId="{2520CA1C-67BB-4880-8648-890152D97146}" destId="{83D9F215-CD24-4768-A7D0-897977FC0554}" srcOrd="0" destOrd="0" presId="urn:microsoft.com/office/officeart/2005/8/layout/cycle3"/>
    <dgm:cxn modelId="{2EC0F166-7016-451C-8F9C-9A1F3224022B}" type="presOf" srcId="{1C9848F4-A1B0-4778-A481-824315244026}" destId="{55697D76-F0CC-495A-8911-D100811E5A7F}" srcOrd="0" destOrd="0" presId="urn:microsoft.com/office/officeart/2005/8/layout/cycle3"/>
    <dgm:cxn modelId="{E2030445-53FE-46FA-AD19-091A2642C68B}" type="presOf" srcId="{32A5BF94-428E-4960-A918-A6E7957F65B3}" destId="{620BA5DF-B3B1-485E-8AB0-8519D03BAC04}" srcOrd="0" destOrd="0" presId="urn:microsoft.com/office/officeart/2005/8/layout/cycle3"/>
    <dgm:cxn modelId="{99044027-41BF-4F6B-BDB0-7ADE26ECCCB7}" srcId="{32A5BF94-428E-4960-A918-A6E7957F65B3}" destId="{1C9848F4-A1B0-4778-A481-824315244026}" srcOrd="2" destOrd="0" parTransId="{BE644A96-4AC1-4971-BEA7-B46C0FF94C86}" sibTransId="{EE4934CB-D02B-41B4-9765-2FB4CAC24DF7}"/>
    <dgm:cxn modelId="{DD360E73-28BE-42D8-AFA0-8E9E5DCB7853}" type="presOf" srcId="{92385F97-67F7-48D9-807C-FE439B575CF4}" destId="{8681852B-A5D8-48D3-A3E8-BC5B0A6B16B2}" srcOrd="0" destOrd="0" presId="urn:microsoft.com/office/officeart/2005/8/layout/cycle3"/>
    <dgm:cxn modelId="{2CFC4490-BAF3-43B3-A8F4-C9510A7707D1}" type="presParOf" srcId="{620BA5DF-B3B1-485E-8AB0-8519D03BAC04}" destId="{6D1A0877-93B7-4728-81C5-53D914326258}" srcOrd="0" destOrd="0" presId="urn:microsoft.com/office/officeart/2005/8/layout/cycle3"/>
    <dgm:cxn modelId="{029635AC-E706-4742-B6C4-43A3506DC025}" type="presParOf" srcId="{6D1A0877-93B7-4728-81C5-53D914326258}" destId="{8681852B-A5D8-48D3-A3E8-BC5B0A6B16B2}" srcOrd="0" destOrd="0" presId="urn:microsoft.com/office/officeart/2005/8/layout/cycle3"/>
    <dgm:cxn modelId="{C5B8B607-6C73-415E-97A8-51B1307FB25F}" type="presParOf" srcId="{6D1A0877-93B7-4728-81C5-53D914326258}" destId="{D0558311-DF09-4F9B-8DCC-2B88CAD74CD4}" srcOrd="1" destOrd="0" presId="urn:microsoft.com/office/officeart/2005/8/layout/cycle3"/>
    <dgm:cxn modelId="{7910D823-1353-4B43-ACB0-E0F553C01789}" type="presParOf" srcId="{6D1A0877-93B7-4728-81C5-53D914326258}" destId="{1A858F07-D34E-49EB-B757-4654862D508C}" srcOrd="2" destOrd="0" presId="urn:microsoft.com/office/officeart/2005/8/layout/cycle3"/>
    <dgm:cxn modelId="{C56E947F-0E34-4FB9-BEC2-BA0B7910C976}" type="presParOf" srcId="{6D1A0877-93B7-4728-81C5-53D914326258}" destId="{55697D76-F0CC-495A-8911-D100811E5A7F}" srcOrd="3" destOrd="0" presId="urn:microsoft.com/office/officeart/2005/8/layout/cycle3"/>
    <dgm:cxn modelId="{E857E478-57BF-4D88-9036-7A5BA52523E5}" type="presParOf" srcId="{6D1A0877-93B7-4728-81C5-53D914326258}" destId="{83D9F215-CD24-4768-A7D0-897977FC0554}"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5463BC-89DA-4EC8-A96B-4B5A1B603B00}" type="doc">
      <dgm:prSet loTypeId="urn:microsoft.com/office/officeart/2005/8/layout/hProcess9" loCatId="process" qsTypeId="urn:microsoft.com/office/officeart/2005/8/quickstyle/simple1" qsCatId="simple" csTypeId="urn:microsoft.com/office/officeart/2005/8/colors/accent1_2" csCatId="accent1" phldr="1"/>
      <dgm:spPr/>
    </dgm:pt>
    <dgm:pt modelId="{57FEBCCA-B9BD-4F76-B04D-1B47203E7BAB}">
      <dgm:prSet phldrT="[Текст]">
        <dgm:style>
          <a:lnRef idx="1">
            <a:schemeClr val="accent1"/>
          </a:lnRef>
          <a:fillRef idx="2">
            <a:schemeClr val="accent1"/>
          </a:fillRef>
          <a:effectRef idx="1">
            <a:schemeClr val="accent1"/>
          </a:effectRef>
          <a:fontRef idx="minor">
            <a:schemeClr val="dk1"/>
          </a:fontRef>
        </dgm:style>
      </dgm:prSet>
      <dgm:spPr/>
      <dgm:t>
        <a:bodyPr/>
        <a:lstStyle/>
        <a:p>
          <a:r>
            <a:rPr lang="ru-RU" dirty="0" smtClean="0"/>
            <a:t>Заявка	</a:t>
          </a:r>
          <a:endParaRPr lang="ru-RU" dirty="0"/>
        </a:p>
      </dgm:t>
    </dgm:pt>
    <dgm:pt modelId="{216AAF3B-1D2E-466A-8320-9F294C41C829}" type="parTrans" cxnId="{C517D285-3BA6-44F8-8DC3-32CE46AD782C}">
      <dgm:prSet/>
      <dgm:spPr/>
      <dgm:t>
        <a:bodyPr/>
        <a:lstStyle/>
        <a:p>
          <a:endParaRPr lang="ru-RU"/>
        </a:p>
      </dgm:t>
    </dgm:pt>
    <dgm:pt modelId="{E4636EFD-58E4-44AF-850E-93F18DCD453D}" type="sibTrans" cxnId="{C517D285-3BA6-44F8-8DC3-32CE46AD782C}">
      <dgm:prSet/>
      <dgm:spPr/>
      <dgm:t>
        <a:bodyPr/>
        <a:lstStyle/>
        <a:p>
          <a:endParaRPr lang="ru-RU"/>
        </a:p>
      </dgm:t>
    </dgm:pt>
    <dgm:pt modelId="{6D73E202-4E3E-45E1-BB9E-15D6CD3C126B}">
      <dgm:prSet phldrT="[Текст]">
        <dgm:style>
          <a:lnRef idx="1">
            <a:schemeClr val="accent4"/>
          </a:lnRef>
          <a:fillRef idx="2">
            <a:schemeClr val="accent4"/>
          </a:fillRef>
          <a:effectRef idx="1">
            <a:schemeClr val="accent4"/>
          </a:effectRef>
          <a:fontRef idx="minor">
            <a:schemeClr val="dk1"/>
          </a:fontRef>
        </dgm:style>
      </dgm:prSet>
      <dgm:spPr/>
      <dgm:t>
        <a:bodyPr/>
        <a:lstStyle/>
        <a:p>
          <a:r>
            <a:rPr lang="ru-RU" dirty="0" smtClean="0"/>
            <a:t>Проверка</a:t>
          </a:r>
          <a:endParaRPr lang="ru-RU" dirty="0"/>
        </a:p>
      </dgm:t>
    </dgm:pt>
    <dgm:pt modelId="{00276CF2-4DC1-4FA8-A6F7-2DC3E4FA84BD}" type="parTrans" cxnId="{A35687D6-B175-4085-B823-E253D1C50950}">
      <dgm:prSet/>
      <dgm:spPr/>
      <dgm:t>
        <a:bodyPr/>
        <a:lstStyle/>
        <a:p>
          <a:endParaRPr lang="ru-RU"/>
        </a:p>
      </dgm:t>
    </dgm:pt>
    <dgm:pt modelId="{7963F2E4-C10B-4335-B73D-7A38E3F6090C}" type="sibTrans" cxnId="{A35687D6-B175-4085-B823-E253D1C50950}">
      <dgm:prSet/>
      <dgm:spPr/>
      <dgm:t>
        <a:bodyPr/>
        <a:lstStyle/>
        <a:p>
          <a:endParaRPr lang="ru-RU"/>
        </a:p>
      </dgm:t>
    </dgm:pt>
    <dgm:pt modelId="{4C36F142-A034-42CD-A7DE-F288CB77176F}">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ru-RU" dirty="0" smtClean="0"/>
            <a:t>Перечисление средств</a:t>
          </a:r>
          <a:endParaRPr lang="ru-RU" dirty="0"/>
        </a:p>
      </dgm:t>
    </dgm:pt>
    <dgm:pt modelId="{AB7DE4A1-E7C1-4EFA-B5CB-82BF7587ED28}" type="parTrans" cxnId="{CF5E024A-6BD6-4187-A265-016C1F2BA18C}">
      <dgm:prSet/>
      <dgm:spPr/>
      <dgm:t>
        <a:bodyPr/>
        <a:lstStyle/>
        <a:p>
          <a:endParaRPr lang="ru-RU"/>
        </a:p>
      </dgm:t>
    </dgm:pt>
    <dgm:pt modelId="{D8A9E8FB-0B75-4126-B6F7-CD9D8A4E54A7}" type="sibTrans" cxnId="{CF5E024A-6BD6-4187-A265-016C1F2BA18C}">
      <dgm:prSet/>
      <dgm:spPr/>
      <dgm:t>
        <a:bodyPr/>
        <a:lstStyle/>
        <a:p>
          <a:endParaRPr lang="ru-RU"/>
        </a:p>
      </dgm:t>
    </dgm:pt>
    <dgm:pt modelId="{E7A3EF28-7686-4CBF-996A-465273BAF780}" type="pres">
      <dgm:prSet presAssocID="{F15463BC-89DA-4EC8-A96B-4B5A1B603B00}" presName="CompostProcess" presStyleCnt="0">
        <dgm:presLayoutVars>
          <dgm:dir/>
          <dgm:resizeHandles val="exact"/>
        </dgm:presLayoutVars>
      </dgm:prSet>
      <dgm:spPr/>
    </dgm:pt>
    <dgm:pt modelId="{7C1D080C-9EBC-4976-A94C-49656E7B9997}" type="pres">
      <dgm:prSet presAssocID="{F15463BC-89DA-4EC8-A96B-4B5A1B603B00}" presName="arrow" presStyleLbl="bgShp" presStyleIdx="0" presStyleCnt="1">
        <dgm:style>
          <a:lnRef idx="1">
            <a:schemeClr val="accent2"/>
          </a:lnRef>
          <a:fillRef idx="2">
            <a:schemeClr val="accent2"/>
          </a:fillRef>
          <a:effectRef idx="1">
            <a:schemeClr val="accent2"/>
          </a:effectRef>
          <a:fontRef idx="minor">
            <a:schemeClr val="dk1"/>
          </a:fontRef>
        </dgm:style>
      </dgm:prSet>
      <dgm:spPr/>
    </dgm:pt>
    <dgm:pt modelId="{5A9D4688-509B-47A8-AA35-E61E5BDC07AB}" type="pres">
      <dgm:prSet presAssocID="{F15463BC-89DA-4EC8-A96B-4B5A1B603B00}" presName="linearProcess" presStyleCnt="0"/>
      <dgm:spPr/>
    </dgm:pt>
    <dgm:pt modelId="{CABDC377-5EFC-48AE-9D78-A85CB30BA157}" type="pres">
      <dgm:prSet presAssocID="{57FEBCCA-B9BD-4F76-B04D-1B47203E7BAB}" presName="textNode" presStyleLbl="node1" presStyleIdx="0" presStyleCnt="3">
        <dgm:presLayoutVars>
          <dgm:bulletEnabled val="1"/>
        </dgm:presLayoutVars>
      </dgm:prSet>
      <dgm:spPr/>
      <dgm:t>
        <a:bodyPr/>
        <a:lstStyle/>
        <a:p>
          <a:endParaRPr lang="ru-RU"/>
        </a:p>
      </dgm:t>
    </dgm:pt>
    <dgm:pt modelId="{B02FD306-849F-4909-8FC0-8EE7C5945131}" type="pres">
      <dgm:prSet presAssocID="{E4636EFD-58E4-44AF-850E-93F18DCD453D}" presName="sibTrans" presStyleCnt="0"/>
      <dgm:spPr/>
    </dgm:pt>
    <dgm:pt modelId="{9BA2DDF1-8B10-48EF-A95A-4EB5A3209A96}" type="pres">
      <dgm:prSet presAssocID="{6D73E202-4E3E-45E1-BB9E-15D6CD3C126B}" presName="textNode" presStyleLbl="node1" presStyleIdx="1" presStyleCnt="3">
        <dgm:presLayoutVars>
          <dgm:bulletEnabled val="1"/>
        </dgm:presLayoutVars>
      </dgm:prSet>
      <dgm:spPr/>
      <dgm:t>
        <a:bodyPr/>
        <a:lstStyle/>
        <a:p>
          <a:endParaRPr lang="ru-RU"/>
        </a:p>
      </dgm:t>
    </dgm:pt>
    <dgm:pt modelId="{3CB6C85F-B139-44B3-B170-B8648C05199D}" type="pres">
      <dgm:prSet presAssocID="{7963F2E4-C10B-4335-B73D-7A38E3F6090C}" presName="sibTrans" presStyleCnt="0"/>
      <dgm:spPr/>
    </dgm:pt>
    <dgm:pt modelId="{180E6E21-4BF9-4111-8B19-702BBED90C39}" type="pres">
      <dgm:prSet presAssocID="{4C36F142-A034-42CD-A7DE-F288CB77176F}" presName="textNode" presStyleLbl="node1" presStyleIdx="2" presStyleCnt="3">
        <dgm:presLayoutVars>
          <dgm:bulletEnabled val="1"/>
        </dgm:presLayoutVars>
      </dgm:prSet>
      <dgm:spPr/>
      <dgm:t>
        <a:bodyPr/>
        <a:lstStyle/>
        <a:p>
          <a:endParaRPr lang="ru-RU"/>
        </a:p>
      </dgm:t>
    </dgm:pt>
  </dgm:ptLst>
  <dgm:cxnLst>
    <dgm:cxn modelId="{CF5E024A-6BD6-4187-A265-016C1F2BA18C}" srcId="{F15463BC-89DA-4EC8-A96B-4B5A1B603B00}" destId="{4C36F142-A034-42CD-A7DE-F288CB77176F}" srcOrd="2" destOrd="0" parTransId="{AB7DE4A1-E7C1-4EFA-B5CB-82BF7587ED28}" sibTransId="{D8A9E8FB-0B75-4126-B6F7-CD9D8A4E54A7}"/>
    <dgm:cxn modelId="{C517D285-3BA6-44F8-8DC3-32CE46AD782C}" srcId="{F15463BC-89DA-4EC8-A96B-4B5A1B603B00}" destId="{57FEBCCA-B9BD-4F76-B04D-1B47203E7BAB}" srcOrd="0" destOrd="0" parTransId="{216AAF3B-1D2E-466A-8320-9F294C41C829}" sibTransId="{E4636EFD-58E4-44AF-850E-93F18DCD453D}"/>
    <dgm:cxn modelId="{E5951ED3-2110-4599-9532-F0DE0655117C}" type="presOf" srcId="{6D73E202-4E3E-45E1-BB9E-15D6CD3C126B}" destId="{9BA2DDF1-8B10-48EF-A95A-4EB5A3209A96}" srcOrd="0" destOrd="0" presId="urn:microsoft.com/office/officeart/2005/8/layout/hProcess9"/>
    <dgm:cxn modelId="{D6BBB728-D7E6-4185-A7D4-1BC982D10EF5}" type="presOf" srcId="{57FEBCCA-B9BD-4F76-B04D-1B47203E7BAB}" destId="{CABDC377-5EFC-48AE-9D78-A85CB30BA157}" srcOrd="0" destOrd="0" presId="urn:microsoft.com/office/officeart/2005/8/layout/hProcess9"/>
    <dgm:cxn modelId="{BB1CE53A-8B47-40C1-8459-396484255C74}" type="presOf" srcId="{4C36F142-A034-42CD-A7DE-F288CB77176F}" destId="{180E6E21-4BF9-4111-8B19-702BBED90C39}" srcOrd="0" destOrd="0" presId="urn:microsoft.com/office/officeart/2005/8/layout/hProcess9"/>
    <dgm:cxn modelId="{A35687D6-B175-4085-B823-E253D1C50950}" srcId="{F15463BC-89DA-4EC8-A96B-4B5A1B603B00}" destId="{6D73E202-4E3E-45E1-BB9E-15D6CD3C126B}" srcOrd="1" destOrd="0" parTransId="{00276CF2-4DC1-4FA8-A6F7-2DC3E4FA84BD}" sibTransId="{7963F2E4-C10B-4335-B73D-7A38E3F6090C}"/>
    <dgm:cxn modelId="{46A6563F-8DA3-4EDB-BCE2-48D7AFBFC134}" type="presOf" srcId="{F15463BC-89DA-4EC8-A96B-4B5A1B603B00}" destId="{E7A3EF28-7686-4CBF-996A-465273BAF780}" srcOrd="0" destOrd="0" presId="urn:microsoft.com/office/officeart/2005/8/layout/hProcess9"/>
    <dgm:cxn modelId="{326F1945-842C-41FF-A839-D9D655926AC6}" type="presParOf" srcId="{E7A3EF28-7686-4CBF-996A-465273BAF780}" destId="{7C1D080C-9EBC-4976-A94C-49656E7B9997}" srcOrd="0" destOrd="0" presId="urn:microsoft.com/office/officeart/2005/8/layout/hProcess9"/>
    <dgm:cxn modelId="{5EBE3B9A-15AD-408E-A112-184707882945}" type="presParOf" srcId="{E7A3EF28-7686-4CBF-996A-465273BAF780}" destId="{5A9D4688-509B-47A8-AA35-E61E5BDC07AB}" srcOrd="1" destOrd="0" presId="urn:microsoft.com/office/officeart/2005/8/layout/hProcess9"/>
    <dgm:cxn modelId="{2548525A-19C5-44BE-8F4B-7D214F004C08}" type="presParOf" srcId="{5A9D4688-509B-47A8-AA35-E61E5BDC07AB}" destId="{CABDC377-5EFC-48AE-9D78-A85CB30BA157}" srcOrd="0" destOrd="0" presId="urn:microsoft.com/office/officeart/2005/8/layout/hProcess9"/>
    <dgm:cxn modelId="{C931AC9A-38FB-484B-9886-B1C124FC0554}" type="presParOf" srcId="{5A9D4688-509B-47A8-AA35-E61E5BDC07AB}" destId="{B02FD306-849F-4909-8FC0-8EE7C5945131}" srcOrd="1" destOrd="0" presId="urn:microsoft.com/office/officeart/2005/8/layout/hProcess9"/>
    <dgm:cxn modelId="{96C7AFFD-C505-4880-A65C-2614CAEBAF9C}" type="presParOf" srcId="{5A9D4688-509B-47A8-AA35-E61E5BDC07AB}" destId="{9BA2DDF1-8B10-48EF-A95A-4EB5A3209A96}" srcOrd="2" destOrd="0" presId="urn:microsoft.com/office/officeart/2005/8/layout/hProcess9"/>
    <dgm:cxn modelId="{7C36433F-2C05-461F-87F4-0097E892640F}" type="presParOf" srcId="{5A9D4688-509B-47A8-AA35-E61E5BDC07AB}" destId="{3CB6C85F-B139-44B3-B170-B8648C05199D}" srcOrd="3" destOrd="0" presId="urn:microsoft.com/office/officeart/2005/8/layout/hProcess9"/>
    <dgm:cxn modelId="{75B6C24C-D531-49CC-A6B1-B08ADEE3D2D6}" type="presParOf" srcId="{5A9D4688-509B-47A8-AA35-E61E5BDC07AB}" destId="{180E6E21-4BF9-4111-8B19-702BBED90C3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46ADCF-F3AF-4692-9FB4-3D80E015EECE}" type="doc">
      <dgm:prSet loTypeId="urn:microsoft.com/office/officeart/2005/8/layout/equation2" loCatId="process" qsTypeId="urn:microsoft.com/office/officeart/2005/8/quickstyle/simple1" qsCatId="simple" csTypeId="urn:microsoft.com/office/officeart/2005/8/colors/accent1_2" csCatId="accent1" phldr="1"/>
      <dgm:spPr/>
    </dgm:pt>
    <dgm:pt modelId="{DD971FE6-F1D3-4AC5-A2B9-2849FB2E97D3}">
      <dgm:prSet phldrT="[Текст]">
        <dgm:style>
          <a:lnRef idx="1">
            <a:schemeClr val="accent5"/>
          </a:lnRef>
          <a:fillRef idx="2">
            <a:schemeClr val="accent5"/>
          </a:fillRef>
          <a:effectRef idx="1">
            <a:schemeClr val="accent5"/>
          </a:effectRef>
          <a:fontRef idx="minor">
            <a:schemeClr val="dk1"/>
          </a:fontRef>
        </dgm:style>
      </dgm:prSet>
      <dgm:spPr/>
      <dgm:t>
        <a:bodyPr/>
        <a:lstStyle/>
        <a:p>
          <a:r>
            <a:rPr lang="ru-RU" dirty="0" smtClean="0"/>
            <a:t>Заявка</a:t>
          </a:r>
          <a:endParaRPr lang="ru-RU" dirty="0"/>
        </a:p>
      </dgm:t>
    </dgm:pt>
    <dgm:pt modelId="{FFF6ED77-3EC6-4B84-A638-F57EC6E5CFC0}" type="parTrans" cxnId="{EDE0B222-B9BB-430F-B770-6D0343EA253E}">
      <dgm:prSet/>
      <dgm:spPr/>
      <dgm:t>
        <a:bodyPr/>
        <a:lstStyle/>
        <a:p>
          <a:endParaRPr lang="ru-RU"/>
        </a:p>
      </dgm:t>
    </dgm:pt>
    <dgm:pt modelId="{C0B4E4F4-93AB-4D9D-889A-8F0FBBB05DD3}" type="sibTrans" cxnId="{EDE0B222-B9BB-430F-B770-6D0343EA253E}">
      <dgm:prSet>
        <dgm:style>
          <a:lnRef idx="3">
            <a:schemeClr val="lt1"/>
          </a:lnRef>
          <a:fillRef idx="1">
            <a:schemeClr val="accent2"/>
          </a:fillRef>
          <a:effectRef idx="1">
            <a:schemeClr val="accent2"/>
          </a:effectRef>
          <a:fontRef idx="minor">
            <a:schemeClr val="lt1"/>
          </a:fontRef>
        </dgm:style>
      </dgm:prSet>
      <dgm:spPr/>
      <dgm:t>
        <a:bodyPr/>
        <a:lstStyle/>
        <a:p>
          <a:endParaRPr lang="ru-RU"/>
        </a:p>
      </dgm:t>
    </dgm:pt>
    <dgm:pt modelId="{8D54F9D7-8A89-4AA6-BAC1-5488BF785EA9}">
      <dgm:prSet phldrT="[Текст]">
        <dgm:style>
          <a:lnRef idx="1">
            <a:schemeClr val="accent6"/>
          </a:lnRef>
          <a:fillRef idx="2">
            <a:schemeClr val="accent6"/>
          </a:fillRef>
          <a:effectRef idx="1">
            <a:schemeClr val="accent6"/>
          </a:effectRef>
          <a:fontRef idx="minor">
            <a:schemeClr val="dk1"/>
          </a:fontRef>
        </dgm:style>
      </dgm:prSet>
      <dgm:spPr/>
      <dgm:t>
        <a:bodyPr/>
        <a:lstStyle/>
        <a:p>
          <a:r>
            <a:rPr lang="ru-RU" dirty="0" smtClean="0"/>
            <a:t>Договор (Контракт)</a:t>
          </a:r>
          <a:endParaRPr lang="ru-RU" dirty="0"/>
        </a:p>
      </dgm:t>
    </dgm:pt>
    <dgm:pt modelId="{54CCFC3D-E818-4C1A-AF6E-4BCAB053063A}" type="parTrans" cxnId="{33234EC1-2276-4315-ABBB-1143471AF211}">
      <dgm:prSet/>
      <dgm:spPr/>
      <dgm:t>
        <a:bodyPr/>
        <a:lstStyle/>
        <a:p>
          <a:endParaRPr lang="ru-RU"/>
        </a:p>
      </dgm:t>
    </dgm:pt>
    <dgm:pt modelId="{9A45D025-AF08-4F65-BEE0-8F02919B31E6}" type="sibTrans" cxnId="{33234EC1-2276-4315-ABBB-1143471AF211}">
      <dgm:prSet>
        <dgm:style>
          <a:lnRef idx="3">
            <a:schemeClr val="lt1"/>
          </a:lnRef>
          <a:fillRef idx="1">
            <a:schemeClr val="accent1"/>
          </a:fillRef>
          <a:effectRef idx="1">
            <a:schemeClr val="accent1"/>
          </a:effectRef>
          <a:fontRef idx="minor">
            <a:schemeClr val="lt1"/>
          </a:fontRef>
        </dgm:style>
      </dgm:prSet>
      <dgm:spPr/>
      <dgm:t>
        <a:bodyPr/>
        <a:lstStyle/>
        <a:p>
          <a:endParaRPr lang="ru-RU"/>
        </a:p>
      </dgm:t>
    </dgm:pt>
    <dgm:pt modelId="{E5F391C1-084C-439A-9F95-E97D0B84A744}">
      <dgm:prSet phldrT="[Текст]">
        <dgm:style>
          <a:lnRef idx="1">
            <a:schemeClr val="accent4"/>
          </a:lnRef>
          <a:fillRef idx="3">
            <a:schemeClr val="accent4"/>
          </a:fillRef>
          <a:effectRef idx="2">
            <a:schemeClr val="accent4"/>
          </a:effectRef>
          <a:fontRef idx="minor">
            <a:schemeClr val="lt1"/>
          </a:fontRef>
        </dgm:style>
      </dgm:prSet>
      <dgm:spPr/>
      <dgm:t>
        <a:bodyPr/>
        <a:lstStyle/>
        <a:p>
          <a:r>
            <a:rPr lang="ru-RU" dirty="0" smtClean="0"/>
            <a:t>Документы в ГИС ОМС направляются в ФОНД на предоставление средств</a:t>
          </a:r>
          <a:endParaRPr lang="ru-RU" dirty="0"/>
        </a:p>
      </dgm:t>
    </dgm:pt>
    <dgm:pt modelId="{21DE8E8B-6D5D-4E63-8AAB-86E33297D45B}" type="parTrans" cxnId="{79F7912D-2669-4A2F-8320-1B8B0C59B7A9}">
      <dgm:prSet/>
      <dgm:spPr/>
      <dgm:t>
        <a:bodyPr/>
        <a:lstStyle/>
        <a:p>
          <a:endParaRPr lang="ru-RU"/>
        </a:p>
      </dgm:t>
    </dgm:pt>
    <dgm:pt modelId="{0F9E59C8-B7CF-4112-AEBA-6BD6B854A8DC}" type="sibTrans" cxnId="{79F7912D-2669-4A2F-8320-1B8B0C59B7A9}">
      <dgm:prSet/>
      <dgm:spPr/>
      <dgm:t>
        <a:bodyPr/>
        <a:lstStyle/>
        <a:p>
          <a:endParaRPr lang="ru-RU"/>
        </a:p>
      </dgm:t>
    </dgm:pt>
    <dgm:pt modelId="{BAF2DF01-174C-41DD-B2FA-81243B978620}" type="pres">
      <dgm:prSet presAssocID="{A546ADCF-F3AF-4692-9FB4-3D80E015EECE}" presName="Name0" presStyleCnt="0">
        <dgm:presLayoutVars>
          <dgm:dir/>
          <dgm:resizeHandles val="exact"/>
        </dgm:presLayoutVars>
      </dgm:prSet>
      <dgm:spPr/>
    </dgm:pt>
    <dgm:pt modelId="{AE1B1D7C-B31C-4136-806D-821131ADCCA6}" type="pres">
      <dgm:prSet presAssocID="{A546ADCF-F3AF-4692-9FB4-3D80E015EECE}" presName="vNodes" presStyleCnt="0"/>
      <dgm:spPr/>
    </dgm:pt>
    <dgm:pt modelId="{186D7127-C113-4D97-9AAA-B5F9B9A2EC55}" type="pres">
      <dgm:prSet presAssocID="{DD971FE6-F1D3-4AC5-A2B9-2849FB2E97D3}" presName="node" presStyleLbl="node1" presStyleIdx="0" presStyleCnt="3">
        <dgm:presLayoutVars>
          <dgm:bulletEnabled val="1"/>
        </dgm:presLayoutVars>
      </dgm:prSet>
      <dgm:spPr/>
      <dgm:t>
        <a:bodyPr/>
        <a:lstStyle/>
        <a:p>
          <a:endParaRPr lang="ru-RU"/>
        </a:p>
      </dgm:t>
    </dgm:pt>
    <dgm:pt modelId="{427D1830-4AF9-4FD1-A202-EC2144970B5D}" type="pres">
      <dgm:prSet presAssocID="{C0B4E4F4-93AB-4D9D-889A-8F0FBBB05DD3}" presName="spacerT" presStyleCnt="0"/>
      <dgm:spPr/>
    </dgm:pt>
    <dgm:pt modelId="{4865090C-7F8A-4C3D-994D-1FE988A6F348}" type="pres">
      <dgm:prSet presAssocID="{C0B4E4F4-93AB-4D9D-889A-8F0FBBB05DD3}" presName="sibTrans" presStyleLbl="sibTrans2D1" presStyleIdx="0" presStyleCnt="2"/>
      <dgm:spPr/>
      <dgm:t>
        <a:bodyPr/>
        <a:lstStyle/>
        <a:p>
          <a:endParaRPr lang="ru-RU"/>
        </a:p>
      </dgm:t>
    </dgm:pt>
    <dgm:pt modelId="{4F5ABDB8-986F-49D2-81FC-1E1E8A5E1547}" type="pres">
      <dgm:prSet presAssocID="{C0B4E4F4-93AB-4D9D-889A-8F0FBBB05DD3}" presName="spacerB" presStyleCnt="0"/>
      <dgm:spPr/>
    </dgm:pt>
    <dgm:pt modelId="{46139E15-7692-4B07-991E-25CE0040927F}" type="pres">
      <dgm:prSet presAssocID="{8D54F9D7-8A89-4AA6-BAC1-5488BF785EA9}" presName="node" presStyleLbl="node1" presStyleIdx="1" presStyleCnt="3">
        <dgm:presLayoutVars>
          <dgm:bulletEnabled val="1"/>
        </dgm:presLayoutVars>
      </dgm:prSet>
      <dgm:spPr/>
      <dgm:t>
        <a:bodyPr/>
        <a:lstStyle/>
        <a:p>
          <a:endParaRPr lang="ru-RU"/>
        </a:p>
      </dgm:t>
    </dgm:pt>
    <dgm:pt modelId="{D00AB751-1321-4BB1-A983-489E33843334}" type="pres">
      <dgm:prSet presAssocID="{A546ADCF-F3AF-4692-9FB4-3D80E015EECE}" presName="sibTransLast" presStyleLbl="sibTrans2D1" presStyleIdx="1" presStyleCnt="2"/>
      <dgm:spPr/>
      <dgm:t>
        <a:bodyPr/>
        <a:lstStyle/>
        <a:p>
          <a:endParaRPr lang="ru-RU"/>
        </a:p>
      </dgm:t>
    </dgm:pt>
    <dgm:pt modelId="{ECCB92B8-FD8D-40C0-A771-ECCE30151F0F}" type="pres">
      <dgm:prSet presAssocID="{A546ADCF-F3AF-4692-9FB4-3D80E015EECE}" presName="connectorText" presStyleLbl="sibTrans2D1" presStyleIdx="1" presStyleCnt="2"/>
      <dgm:spPr/>
      <dgm:t>
        <a:bodyPr/>
        <a:lstStyle/>
        <a:p>
          <a:endParaRPr lang="ru-RU"/>
        </a:p>
      </dgm:t>
    </dgm:pt>
    <dgm:pt modelId="{F8F263BD-6CFB-4941-9834-86196FCD9873}" type="pres">
      <dgm:prSet presAssocID="{A546ADCF-F3AF-4692-9FB4-3D80E015EECE}" presName="lastNode" presStyleLbl="node1" presStyleIdx="2" presStyleCnt="3" custScaleX="100459">
        <dgm:presLayoutVars>
          <dgm:bulletEnabled val="1"/>
        </dgm:presLayoutVars>
      </dgm:prSet>
      <dgm:spPr/>
      <dgm:t>
        <a:bodyPr/>
        <a:lstStyle/>
        <a:p>
          <a:endParaRPr lang="ru-RU"/>
        </a:p>
      </dgm:t>
    </dgm:pt>
  </dgm:ptLst>
  <dgm:cxnLst>
    <dgm:cxn modelId="{0D82DE74-CE96-4185-8C8B-CFDBFF7F1777}" type="presOf" srcId="{A546ADCF-F3AF-4692-9FB4-3D80E015EECE}" destId="{BAF2DF01-174C-41DD-B2FA-81243B978620}" srcOrd="0" destOrd="0" presId="urn:microsoft.com/office/officeart/2005/8/layout/equation2"/>
    <dgm:cxn modelId="{143476C1-7698-49E2-B743-B4D69B7EFFD5}" type="presOf" srcId="{E5F391C1-084C-439A-9F95-E97D0B84A744}" destId="{F8F263BD-6CFB-4941-9834-86196FCD9873}" srcOrd="0" destOrd="0" presId="urn:microsoft.com/office/officeart/2005/8/layout/equation2"/>
    <dgm:cxn modelId="{CA0138B7-87C4-4F4A-BE03-89ED6284A599}" type="presOf" srcId="{9A45D025-AF08-4F65-BEE0-8F02919B31E6}" destId="{D00AB751-1321-4BB1-A983-489E33843334}" srcOrd="0" destOrd="0" presId="urn:microsoft.com/office/officeart/2005/8/layout/equation2"/>
    <dgm:cxn modelId="{80CD6C7F-8DE9-4734-B345-7F5CF6BA433C}" type="presOf" srcId="{DD971FE6-F1D3-4AC5-A2B9-2849FB2E97D3}" destId="{186D7127-C113-4D97-9AAA-B5F9B9A2EC55}" srcOrd="0" destOrd="0" presId="urn:microsoft.com/office/officeart/2005/8/layout/equation2"/>
    <dgm:cxn modelId="{EDE0B222-B9BB-430F-B770-6D0343EA253E}" srcId="{A546ADCF-F3AF-4692-9FB4-3D80E015EECE}" destId="{DD971FE6-F1D3-4AC5-A2B9-2849FB2E97D3}" srcOrd="0" destOrd="0" parTransId="{FFF6ED77-3EC6-4B84-A638-F57EC6E5CFC0}" sibTransId="{C0B4E4F4-93AB-4D9D-889A-8F0FBBB05DD3}"/>
    <dgm:cxn modelId="{D9D6A418-C359-4728-8C1D-32C0CDED3B32}" type="presOf" srcId="{9A45D025-AF08-4F65-BEE0-8F02919B31E6}" destId="{ECCB92B8-FD8D-40C0-A771-ECCE30151F0F}" srcOrd="1" destOrd="0" presId="urn:microsoft.com/office/officeart/2005/8/layout/equation2"/>
    <dgm:cxn modelId="{33234EC1-2276-4315-ABBB-1143471AF211}" srcId="{A546ADCF-F3AF-4692-9FB4-3D80E015EECE}" destId="{8D54F9D7-8A89-4AA6-BAC1-5488BF785EA9}" srcOrd="1" destOrd="0" parTransId="{54CCFC3D-E818-4C1A-AF6E-4BCAB053063A}" sibTransId="{9A45D025-AF08-4F65-BEE0-8F02919B31E6}"/>
    <dgm:cxn modelId="{FA8F305D-AAEA-4652-A431-D38509CB9033}" type="presOf" srcId="{8D54F9D7-8A89-4AA6-BAC1-5488BF785EA9}" destId="{46139E15-7692-4B07-991E-25CE0040927F}" srcOrd="0" destOrd="0" presId="urn:microsoft.com/office/officeart/2005/8/layout/equation2"/>
    <dgm:cxn modelId="{79F7912D-2669-4A2F-8320-1B8B0C59B7A9}" srcId="{A546ADCF-F3AF-4692-9FB4-3D80E015EECE}" destId="{E5F391C1-084C-439A-9F95-E97D0B84A744}" srcOrd="2" destOrd="0" parTransId="{21DE8E8B-6D5D-4E63-8AAB-86E33297D45B}" sibTransId="{0F9E59C8-B7CF-4112-AEBA-6BD6B854A8DC}"/>
    <dgm:cxn modelId="{9028D11E-BD37-483C-94B8-A3920EE960A3}" type="presOf" srcId="{C0B4E4F4-93AB-4D9D-889A-8F0FBBB05DD3}" destId="{4865090C-7F8A-4C3D-994D-1FE988A6F348}" srcOrd="0" destOrd="0" presId="urn:microsoft.com/office/officeart/2005/8/layout/equation2"/>
    <dgm:cxn modelId="{ABCC2866-1E09-42B8-BCD9-268ACF42BA20}" type="presParOf" srcId="{BAF2DF01-174C-41DD-B2FA-81243B978620}" destId="{AE1B1D7C-B31C-4136-806D-821131ADCCA6}" srcOrd="0" destOrd="0" presId="urn:microsoft.com/office/officeart/2005/8/layout/equation2"/>
    <dgm:cxn modelId="{587178BD-F715-4621-AE04-152F2372A6FA}" type="presParOf" srcId="{AE1B1D7C-B31C-4136-806D-821131ADCCA6}" destId="{186D7127-C113-4D97-9AAA-B5F9B9A2EC55}" srcOrd="0" destOrd="0" presId="urn:microsoft.com/office/officeart/2005/8/layout/equation2"/>
    <dgm:cxn modelId="{2B2E3FFE-52EA-4A02-A5FD-FAE2C4CFAABF}" type="presParOf" srcId="{AE1B1D7C-B31C-4136-806D-821131ADCCA6}" destId="{427D1830-4AF9-4FD1-A202-EC2144970B5D}" srcOrd="1" destOrd="0" presId="urn:microsoft.com/office/officeart/2005/8/layout/equation2"/>
    <dgm:cxn modelId="{F20C74C2-C0EE-4A1B-A55D-F7F62A78F91A}" type="presParOf" srcId="{AE1B1D7C-B31C-4136-806D-821131ADCCA6}" destId="{4865090C-7F8A-4C3D-994D-1FE988A6F348}" srcOrd="2" destOrd="0" presId="urn:microsoft.com/office/officeart/2005/8/layout/equation2"/>
    <dgm:cxn modelId="{E777C77D-D720-45B1-A65C-68944B21BCDE}" type="presParOf" srcId="{AE1B1D7C-B31C-4136-806D-821131ADCCA6}" destId="{4F5ABDB8-986F-49D2-81FC-1E1E8A5E1547}" srcOrd="3" destOrd="0" presId="urn:microsoft.com/office/officeart/2005/8/layout/equation2"/>
    <dgm:cxn modelId="{3EABAA49-8E14-4B8A-9902-759E2DD236F5}" type="presParOf" srcId="{AE1B1D7C-B31C-4136-806D-821131ADCCA6}" destId="{46139E15-7692-4B07-991E-25CE0040927F}" srcOrd="4" destOrd="0" presId="urn:microsoft.com/office/officeart/2005/8/layout/equation2"/>
    <dgm:cxn modelId="{3BBA6757-23AB-4B28-8FB7-59C03A58B028}" type="presParOf" srcId="{BAF2DF01-174C-41DD-B2FA-81243B978620}" destId="{D00AB751-1321-4BB1-A983-489E33843334}" srcOrd="1" destOrd="0" presId="urn:microsoft.com/office/officeart/2005/8/layout/equation2"/>
    <dgm:cxn modelId="{CD7F7133-23E1-4EA5-ADB0-7ED49AB2D08A}" type="presParOf" srcId="{D00AB751-1321-4BB1-A983-489E33843334}" destId="{ECCB92B8-FD8D-40C0-A771-ECCE30151F0F}" srcOrd="0" destOrd="0" presId="urn:microsoft.com/office/officeart/2005/8/layout/equation2"/>
    <dgm:cxn modelId="{4B9143A0-D5F5-4511-BD45-88C23B672589}" type="presParOf" srcId="{BAF2DF01-174C-41DD-B2FA-81243B978620}" destId="{F8F263BD-6CFB-4941-9834-86196FCD9873}"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13F91B-A17B-4597-BA80-1843CD37B756}"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ru-RU"/>
        </a:p>
      </dgm:t>
    </dgm:pt>
    <dgm:pt modelId="{1EF0C936-E618-4A8E-91B7-9685E2C251F2}">
      <dgm:prSet phldrT="[Текст]">
        <dgm:style>
          <a:lnRef idx="1">
            <a:schemeClr val="dk1"/>
          </a:lnRef>
          <a:fillRef idx="2">
            <a:schemeClr val="dk1"/>
          </a:fillRef>
          <a:effectRef idx="1">
            <a:schemeClr val="dk1"/>
          </a:effectRef>
          <a:fontRef idx="minor">
            <a:schemeClr val="dk1"/>
          </a:fontRef>
        </dgm:style>
      </dgm:prSet>
      <dgm:spPr/>
      <dgm:t>
        <a:bodyPr/>
        <a:lstStyle/>
        <a:p>
          <a:r>
            <a:rPr lang="ru-RU" dirty="0" smtClean="0"/>
            <a:t>Не ранее 5 рабочих дней со дня получения заявки</a:t>
          </a:r>
          <a:endParaRPr lang="ru-RU" dirty="0"/>
        </a:p>
      </dgm:t>
    </dgm:pt>
    <dgm:pt modelId="{31C8BE32-244A-479D-ACA5-79021C417ABE}" type="parTrans" cxnId="{BA69334C-7A82-405B-857A-4E4F224A57D3}">
      <dgm:prSet/>
      <dgm:spPr/>
      <dgm:t>
        <a:bodyPr/>
        <a:lstStyle/>
        <a:p>
          <a:endParaRPr lang="ru-RU"/>
        </a:p>
      </dgm:t>
    </dgm:pt>
    <dgm:pt modelId="{FDC6CB01-2F92-4D1D-95A1-1037C5F51496}" type="sibTrans" cxnId="{BA69334C-7A82-405B-857A-4E4F224A57D3}">
      <dgm:prSet/>
      <dgm:spPr/>
      <dgm:t>
        <a:bodyPr/>
        <a:lstStyle/>
        <a:p>
          <a:endParaRPr lang="ru-RU"/>
        </a:p>
      </dgm:t>
    </dgm:pt>
    <dgm:pt modelId="{183B5629-E46A-4BC5-A413-661636F53898}">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ru-RU" dirty="0" smtClean="0"/>
            <a:t>Не позднее 5 рабочих дней до дня наступления срока оплаты по Договору (Контракту) </a:t>
          </a:r>
          <a:endParaRPr lang="ru-RU" dirty="0"/>
        </a:p>
      </dgm:t>
    </dgm:pt>
    <dgm:pt modelId="{A3381B76-086C-4F02-B9D2-0A922FE4E0A0}" type="parTrans" cxnId="{3697800C-ADF6-4B5C-8AD3-3A3098813749}">
      <dgm:prSet/>
      <dgm:spPr/>
      <dgm:t>
        <a:bodyPr/>
        <a:lstStyle/>
        <a:p>
          <a:endParaRPr lang="ru-RU"/>
        </a:p>
      </dgm:t>
    </dgm:pt>
    <dgm:pt modelId="{E29BEB26-48BF-4FFA-96CC-21B169270C25}" type="sibTrans" cxnId="{3697800C-ADF6-4B5C-8AD3-3A3098813749}">
      <dgm:prSet/>
      <dgm:spPr/>
      <dgm:t>
        <a:bodyPr/>
        <a:lstStyle/>
        <a:p>
          <a:endParaRPr lang="ru-RU"/>
        </a:p>
      </dgm:t>
    </dgm:pt>
    <dgm:pt modelId="{77198E0C-672A-4950-B708-2730B1E7E29B}" type="pres">
      <dgm:prSet presAssocID="{1413F91B-A17B-4597-BA80-1843CD37B756}" presName="diagram" presStyleCnt="0">
        <dgm:presLayoutVars>
          <dgm:dir/>
          <dgm:resizeHandles val="exact"/>
        </dgm:presLayoutVars>
      </dgm:prSet>
      <dgm:spPr/>
      <dgm:t>
        <a:bodyPr/>
        <a:lstStyle/>
        <a:p>
          <a:endParaRPr lang="ru-RU"/>
        </a:p>
      </dgm:t>
    </dgm:pt>
    <dgm:pt modelId="{F55DD8DF-24E7-4523-A9C4-F8991DA9685B}" type="pres">
      <dgm:prSet presAssocID="{1EF0C936-E618-4A8E-91B7-9685E2C251F2}" presName="arrow" presStyleLbl="node1" presStyleIdx="0" presStyleCnt="2">
        <dgm:presLayoutVars>
          <dgm:bulletEnabled val="1"/>
        </dgm:presLayoutVars>
      </dgm:prSet>
      <dgm:spPr/>
      <dgm:t>
        <a:bodyPr/>
        <a:lstStyle/>
        <a:p>
          <a:endParaRPr lang="ru-RU"/>
        </a:p>
      </dgm:t>
    </dgm:pt>
    <dgm:pt modelId="{729EBD27-0C34-42B9-AA06-287F01252B82}" type="pres">
      <dgm:prSet presAssocID="{183B5629-E46A-4BC5-A413-661636F53898}" presName="arrow" presStyleLbl="node1" presStyleIdx="1" presStyleCnt="2">
        <dgm:presLayoutVars>
          <dgm:bulletEnabled val="1"/>
        </dgm:presLayoutVars>
      </dgm:prSet>
      <dgm:spPr/>
      <dgm:t>
        <a:bodyPr/>
        <a:lstStyle/>
        <a:p>
          <a:endParaRPr lang="ru-RU"/>
        </a:p>
      </dgm:t>
    </dgm:pt>
  </dgm:ptLst>
  <dgm:cxnLst>
    <dgm:cxn modelId="{99F1349E-F597-4547-BD6A-57928E5D07D3}" type="presOf" srcId="{1EF0C936-E618-4A8E-91B7-9685E2C251F2}" destId="{F55DD8DF-24E7-4523-A9C4-F8991DA9685B}" srcOrd="0" destOrd="0" presId="urn:microsoft.com/office/officeart/2005/8/layout/arrow5"/>
    <dgm:cxn modelId="{9DA9D53C-3C8B-4DD6-961C-A644F1EACB84}" type="presOf" srcId="{183B5629-E46A-4BC5-A413-661636F53898}" destId="{729EBD27-0C34-42B9-AA06-287F01252B82}" srcOrd="0" destOrd="0" presId="urn:microsoft.com/office/officeart/2005/8/layout/arrow5"/>
    <dgm:cxn modelId="{BA69334C-7A82-405B-857A-4E4F224A57D3}" srcId="{1413F91B-A17B-4597-BA80-1843CD37B756}" destId="{1EF0C936-E618-4A8E-91B7-9685E2C251F2}" srcOrd="0" destOrd="0" parTransId="{31C8BE32-244A-479D-ACA5-79021C417ABE}" sibTransId="{FDC6CB01-2F92-4D1D-95A1-1037C5F51496}"/>
    <dgm:cxn modelId="{3697800C-ADF6-4B5C-8AD3-3A3098813749}" srcId="{1413F91B-A17B-4597-BA80-1843CD37B756}" destId="{183B5629-E46A-4BC5-A413-661636F53898}" srcOrd="1" destOrd="0" parTransId="{A3381B76-086C-4F02-B9D2-0A922FE4E0A0}" sibTransId="{E29BEB26-48BF-4FFA-96CC-21B169270C25}"/>
    <dgm:cxn modelId="{33EDA749-198E-437A-989B-96C93112884E}" type="presOf" srcId="{1413F91B-A17B-4597-BA80-1843CD37B756}" destId="{77198E0C-672A-4950-B708-2730B1E7E29B}" srcOrd="0" destOrd="0" presId="urn:microsoft.com/office/officeart/2005/8/layout/arrow5"/>
    <dgm:cxn modelId="{C2057E1D-E999-493B-8DD8-B3DEE7437A15}" type="presParOf" srcId="{77198E0C-672A-4950-B708-2730B1E7E29B}" destId="{F55DD8DF-24E7-4523-A9C4-F8991DA9685B}" srcOrd="0" destOrd="0" presId="urn:microsoft.com/office/officeart/2005/8/layout/arrow5"/>
    <dgm:cxn modelId="{D4F66B72-D727-4EAD-A5DB-A26633705B92}" type="presParOf" srcId="{77198E0C-672A-4950-B708-2730B1E7E29B}" destId="{729EBD27-0C34-42B9-AA06-287F01252B82}" srcOrd="1" destOrd="0" presId="urn:microsoft.com/office/officeart/2005/8/layout/arrow5"/>
  </dgm:cxnLst>
  <dgm:bg>
    <a:gradFill>
      <a:gsLst>
        <a:gs pos="0">
          <a:srgbClr val="CCCCFF"/>
        </a:gs>
        <a:gs pos="17999">
          <a:srgbClr val="99CCFF"/>
        </a:gs>
        <a:gs pos="36000">
          <a:srgbClr val="9966FF"/>
        </a:gs>
        <a:gs pos="61000">
          <a:srgbClr val="CC99FF"/>
        </a:gs>
        <a:gs pos="82001">
          <a:srgbClr val="99CCFF"/>
        </a:gs>
        <a:gs pos="100000">
          <a:srgbClr val="CCCCFF"/>
        </a:gs>
      </a:gsLst>
      <a:lin ang="16200000" scaled="0"/>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52ADE-58E7-4A19-BE42-46156FD788E7}">
      <dsp:nvSpPr>
        <dsp:cNvPr id="0" name=""/>
        <dsp:cNvSpPr/>
      </dsp:nvSpPr>
      <dsp:spPr>
        <a:xfrm>
          <a:off x="-5937444" y="-908596"/>
          <a:ext cx="7068332" cy="7068332"/>
        </a:xfrm>
        <a:prstGeom prst="blockArc">
          <a:avLst>
            <a:gd name="adj1" fmla="val 18900000"/>
            <a:gd name="adj2" fmla="val 2700000"/>
            <a:gd name="adj3" fmla="val 306"/>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50EE5D8A-960E-4097-B01B-EC331054C509}">
      <dsp:nvSpPr>
        <dsp:cNvPr id="0" name=""/>
        <dsp:cNvSpPr/>
      </dsp:nvSpPr>
      <dsp:spPr>
        <a:xfrm>
          <a:off x="494237" y="328091"/>
          <a:ext cx="7391867" cy="656602"/>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21178" tIns="48260" rIns="48260" bIns="48260" numCol="1" spcCol="1270" anchor="ctr" anchorCtr="0">
          <a:noAutofit/>
        </a:bodyPr>
        <a:lstStyle/>
        <a:p>
          <a:pPr lvl="0" algn="l" defTabSz="844550">
            <a:lnSpc>
              <a:spcPct val="90000"/>
            </a:lnSpc>
            <a:spcBef>
              <a:spcPct val="0"/>
            </a:spcBef>
            <a:spcAft>
              <a:spcPct val="35000"/>
            </a:spcAft>
          </a:pPr>
          <a:r>
            <a:rPr lang="ru-RU" sz="1900" b="1" kern="1200" dirty="0" smtClean="0">
              <a:solidFill>
                <a:schemeClr val="tx1"/>
              </a:solidFill>
              <a:effectLst>
                <a:outerShdw blurRad="38100" dist="38100" dir="2700000" algn="tl">
                  <a:srgbClr val="000000">
                    <a:alpha val="43137"/>
                  </a:srgbClr>
                </a:outerShdw>
              </a:effectLst>
            </a:rPr>
            <a:t>Договор на оказание и оплату медицинской помощи по ОМС</a:t>
          </a:r>
          <a:endParaRPr lang="ru-RU" sz="1900" b="1" kern="1200" dirty="0">
            <a:solidFill>
              <a:schemeClr val="tx1"/>
            </a:solidFill>
            <a:effectLst>
              <a:outerShdw blurRad="38100" dist="38100" dir="2700000" algn="tl">
                <a:srgbClr val="000000">
                  <a:alpha val="43137"/>
                </a:srgbClr>
              </a:outerShdw>
            </a:effectLst>
          </a:endParaRPr>
        </a:p>
      </dsp:txBody>
      <dsp:txXfrm>
        <a:off x="494237" y="328091"/>
        <a:ext cx="7391867" cy="656602"/>
      </dsp:txXfrm>
    </dsp:sp>
    <dsp:sp modelId="{8EE00992-AE09-418A-AEB3-17265D6E24EE}">
      <dsp:nvSpPr>
        <dsp:cNvPr id="0" name=""/>
        <dsp:cNvSpPr/>
      </dsp:nvSpPr>
      <dsp:spPr>
        <a:xfrm>
          <a:off x="83860" y="246015"/>
          <a:ext cx="820753" cy="820753"/>
        </a:xfrm>
        <a:prstGeom prst="ellips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EEB68415-AE54-4DB8-89FE-D97A37D90B3A}">
      <dsp:nvSpPr>
        <dsp:cNvPr id="0" name=""/>
        <dsp:cNvSpPr/>
      </dsp:nvSpPr>
      <dsp:spPr>
        <a:xfrm>
          <a:off x="964739" y="1312679"/>
          <a:ext cx="6921365" cy="656602"/>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21178" tIns="48260" rIns="48260" bIns="48260" numCol="1" spcCol="1270" anchor="ctr" anchorCtr="0">
          <a:noAutofit/>
        </a:bodyPr>
        <a:lstStyle/>
        <a:p>
          <a:pPr lvl="0" algn="l" defTabSz="844550">
            <a:lnSpc>
              <a:spcPct val="90000"/>
            </a:lnSpc>
            <a:spcBef>
              <a:spcPct val="0"/>
            </a:spcBef>
            <a:spcAft>
              <a:spcPct val="35000"/>
            </a:spcAft>
          </a:pPr>
          <a:r>
            <a:rPr lang="ru-RU" sz="1900" kern="1200" dirty="0" smtClean="0">
              <a:effectLst>
                <a:outerShdw blurRad="38100" dist="38100" dir="2700000" algn="tl">
                  <a:srgbClr val="000000">
                    <a:alpha val="43137"/>
                  </a:srgbClr>
                </a:outerShdw>
              </a:effectLst>
            </a:rPr>
            <a:t>Мероприятие направлено на устранение нарушения, выявленного по результатам ЭКМП</a:t>
          </a:r>
          <a:endParaRPr lang="ru-RU" sz="1900" kern="1200" dirty="0">
            <a:effectLst>
              <a:outerShdw blurRad="38100" dist="38100" dir="2700000" algn="tl">
                <a:srgbClr val="000000">
                  <a:alpha val="43137"/>
                </a:srgbClr>
              </a:outerShdw>
            </a:effectLst>
          </a:endParaRPr>
        </a:p>
      </dsp:txBody>
      <dsp:txXfrm>
        <a:off x="964739" y="1312679"/>
        <a:ext cx="6921365" cy="656602"/>
      </dsp:txXfrm>
    </dsp:sp>
    <dsp:sp modelId="{DB4EB2FB-A052-4BAE-A61D-938C9C977D19}">
      <dsp:nvSpPr>
        <dsp:cNvPr id="0" name=""/>
        <dsp:cNvSpPr/>
      </dsp:nvSpPr>
      <dsp:spPr>
        <a:xfrm>
          <a:off x="554362" y="1230604"/>
          <a:ext cx="820753" cy="820753"/>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71C3651-F309-4D36-B02F-9C0F862F0B50}">
      <dsp:nvSpPr>
        <dsp:cNvPr id="0" name=""/>
        <dsp:cNvSpPr/>
      </dsp:nvSpPr>
      <dsp:spPr>
        <a:xfrm>
          <a:off x="1109145" y="2297268"/>
          <a:ext cx="6776959" cy="656602"/>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21178" tIns="48260" rIns="48260" bIns="48260" numCol="1" spcCol="1270" anchor="ctr" anchorCtr="0">
          <a:noAutofit/>
        </a:bodyPr>
        <a:lstStyle/>
        <a:p>
          <a:pPr lvl="0" algn="l" defTabSz="844550">
            <a:lnSpc>
              <a:spcPct val="90000"/>
            </a:lnSpc>
            <a:spcBef>
              <a:spcPct val="0"/>
            </a:spcBef>
            <a:spcAft>
              <a:spcPct val="35000"/>
            </a:spcAft>
          </a:pPr>
          <a:r>
            <a:rPr lang="ru-RU" sz="1900" b="1" kern="1200" dirty="0" smtClean="0">
              <a:effectLst>
                <a:outerShdw blurRad="38100" dist="38100" dir="2700000" algn="tl">
                  <a:srgbClr val="000000">
                    <a:alpha val="43137"/>
                  </a:srgbClr>
                </a:outerShdw>
              </a:effectLst>
            </a:rPr>
            <a:t>Включение мероприятия в ТПМ</a:t>
          </a:r>
          <a:endParaRPr lang="ru-RU" sz="1900" b="1" kern="1200" dirty="0">
            <a:effectLst>
              <a:outerShdw blurRad="38100" dist="38100" dir="2700000" algn="tl">
                <a:srgbClr val="000000">
                  <a:alpha val="43137"/>
                </a:srgbClr>
              </a:outerShdw>
            </a:effectLst>
          </a:endParaRPr>
        </a:p>
      </dsp:txBody>
      <dsp:txXfrm>
        <a:off x="1109145" y="2297268"/>
        <a:ext cx="6776959" cy="656602"/>
      </dsp:txXfrm>
    </dsp:sp>
    <dsp:sp modelId="{565D2832-5298-4226-88FD-B2EC0FC19386}">
      <dsp:nvSpPr>
        <dsp:cNvPr id="0" name=""/>
        <dsp:cNvSpPr/>
      </dsp:nvSpPr>
      <dsp:spPr>
        <a:xfrm>
          <a:off x="698769" y="2215193"/>
          <a:ext cx="820753" cy="820753"/>
        </a:xfrm>
        <a:prstGeom prst="ellips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C381FF2A-4155-4E99-9C35-BFAD35852A46}">
      <dsp:nvSpPr>
        <dsp:cNvPr id="0" name=""/>
        <dsp:cNvSpPr/>
      </dsp:nvSpPr>
      <dsp:spPr>
        <a:xfrm>
          <a:off x="964739" y="3281857"/>
          <a:ext cx="6921365" cy="656602"/>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21178" tIns="48260" rIns="48260" bIns="48260" numCol="1" spcCol="1270" anchor="ctr" anchorCtr="0">
          <a:noAutofit/>
        </a:bodyPr>
        <a:lstStyle/>
        <a:p>
          <a:pPr lvl="0" algn="l" defTabSz="844550">
            <a:lnSpc>
              <a:spcPct val="90000"/>
            </a:lnSpc>
            <a:spcBef>
              <a:spcPct val="0"/>
            </a:spcBef>
            <a:spcAft>
              <a:spcPct val="35000"/>
            </a:spcAft>
          </a:pPr>
          <a:r>
            <a:rPr lang="ru-RU" sz="1900" b="1" kern="1200" dirty="0" smtClean="0">
              <a:effectLst>
                <a:outerShdw blurRad="38100" dist="38100" dir="2700000" algn="tl">
                  <a:srgbClr val="000000">
                    <a:alpha val="43137"/>
                  </a:srgbClr>
                </a:outerShdw>
              </a:effectLst>
            </a:rPr>
            <a:t>Наличие заключенного соглашения с МО о финансовом обеспечении мероприятий</a:t>
          </a:r>
          <a:endParaRPr lang="ru-RU" sz="1900" b="1" kern="1200" dirty="0">
            <a:effectLst>
              <a:outerShdw blurRad="38100" dist="38100" dir="2700000" algn="tl">
                <a:srgbClr val="000000">
                  <a:alpha val="43137"/>
                </a:srgbClr>
              </a:outerShdw>
            </a:effectLst>
          </a:endParaRPr>
        </a:p>
      </dsp:txBody>
      <dsp:txXfrm>
        <a:off x="964739" y="3281857"/>
        <a:ext cx="6921365" cy="656602"/>
      </dsp:txXfrm>
    </dsp:sp>
    <dsp:sp modelId="{0B2044A0-4B0A-48D3-A5A8-F136617811EA}">
      <dsp:nvSpPr>
        <dsp:cNvPr id="0" name=""/>
        <dsp:cNvSpPr/>
      </dsp:nvSpPr>
      <dsp:spPr>
        <a:xfrm>
          <a:off x="554362" y="3199782"/>
          <a:ext cx="820753" cy="820753"/>
        </a:xfrm>
        <a:prstGeom prst="ellipse">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D7A8CC70-AE4F-4341-AD27-9ADB76204A25}">
      <dsp:nvSpPr>
        <dsp:cNvPr id="0" name=""/>
        <dsp:cNvSpPr/>
      </dsp:nvSpPr>
      <dsp:spPr>
        <a:xfrm>
          <a:off x="494237" y="4266446"/>
          <a:ext cx="7391867" cy="656602"/>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21178" tIns="48260" rIns="48260" bIns="48260" numCol="1" spcCol="1270" anchor="ctr" anchorCtr="0">
          <a:noAutofit/>
        </a:bodyPr>
        <a:lstStyle/>
        <a:p>
          <a:pPr lvl="0" algn="l" defTabSz="844550">
            <a:lnSpc>
              <a:spcPct val="90000"/>
            </a:lnSpc>
            <a:spcBef>
              <a:spcPct val="0"/>
            </a:spcBef>
            <a:spcAft>
              <a:spcPct val="35000"/>
            </a:spcAft>
          </a:pPr>
          <a:r>
            <a:rPr lang="ru-RU" sz="1900" b="1" kern="1200" dirty="0" smtClean="0">
              <a:effectLst>
                <a:outerShdw blurRad="38100" dist="38100" dir="2700000" algn="tl">
                  <a:srgbClr val="000000">
                    <a:alpha val="43137"/>
                  </a:srgbClr>
                </a:outerShdw>
              </a:effectLst>
            </a:rPr>
            <a:t>Мероприятие реализуется в текущем финансовом году</a:t>
          </a:r>
          <a:endParaRPr lang="ru-RU" sz="1900" b="1" kern="1200" dirty="0">
            <a:effectLst>
              <a:outerShdw blurRad="38100" dist="38100" dir="2700000" algn="tl">
                <a:srgbClr val="000000">
                  <a:alpha val="43137"/>
                </a:srgbClr>
              </a:outerShdw>
            </a:effectLst>
          </a:endParaRPr>
        </a:p>
      </dsp:txBody>
      <dsp:txXfrm>
        <a:off x="494237" y="4266446"/>
        <a:ext cx="7391867" cy="656602"/>
      </dsp:txXfrm>
    </dsp:sp>
    <dsp:sp modelId="{BF3523E5-362A-4FC7-A2DB-0D8C7A1E1074}">
      <dsp:nvSpPr>
        <dsp:cNvPr id="0" name=""/>
        <dsp:cNvSpPr/>
      </dsp:nvSpPr>
      <dsp:spPr>
        <a:xfrm>
          <a:off x="83860" y="4184370"/>
          <a:ext cx="820753" cy="820753"/>
        </a:xfrm>
        <a:prstGeom prst="ellipse">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DD8DF-24E7-4523-A9C4-F8991DA9685B}">
      <dsp:nvSpPr>
        <dsp:cNvPr id="0" name=""/>
        <dsp:cNvSpPr/>
      </dsp:nvSpPr>
      <dsp:spPr>
        <a:xfrm rot="16200000">
          <a:off x="643" y="390527"/>
          <a:ext cx="4043481" cy="4043481"/>
        </a:xfrm>
        <a:prstGeom prst="downArrow">
          <a:avLst>
            <a:gd name="adj1" fmla="val 50000"/>
            <a:gd name="adj2" fmla="val 35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ru-RU" sz="4200" kern="1200" dirty="0" smtClean="0"/>
            <a:t>Не ранее 15 января	</a:t>
          </a:r>
          <a:endParaRPr lang="ru-RU" sz="4200" kern="1200" dirty="0"/>
        </a:p>
      </dsp:txBody>
      <dsp:txXfrm rot="5400000">
        <a:off x="644" y="1401397"/>
        <a:ext cx="3335872" cy="2021741"/>
      </dsp:txXfrm>
    </dsp:sp>
    <dsp:sp modelId="{729EBD27-0C34-42B9-AA06-287F01252B82}">
      <dsp:nvSpPr>
        <dsp:cNvPr id="0" name=""/>
        <dsp:cNvSpPr/>
      </dsp:nvSpPr>
      <dsp:spPr>
        <a:xfrm rot="5400000">
          <a:off x="4278538" y="390527"/>
          <a:ext cx="4043481" cy="4043481"/>
        </a:xfrm>
        <a:prstGeom prst="downArrow">
          <a:avLst>
            <a:gd name="adj1" fmla="val 50000"/>
            <a:gd name="adj2" fmla="val 35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ru-RU" sz="4200" kern="1200" dirty="0" smtClean="0"/>
            <a:t>Не позднее 1 октября </a:t>
          </a:r>
          <a:endParaRPr lang="ru-RU" sz="4200" kern="1200" dirty="0"/>
        </a:p>
      </dsp:txBody>
      <dsp:txXfrm rot="-5400000">
        <a:off x="4986148" y="1401397"/>
        <a:ext cx="3335872" cy="2021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58311-DF09-4F9B-8DCC-2B88CAD74CD4}">
      <dsp:nvSpPr>
        <dsp:cNvPr id="0" name=""/>
        <dsp:cNvSpPr/>
      </dsp:nvSpPr>
      <dsp:spPr>
        <a:xfrm>
          <a:off x="704944" y="-40619"/>
          <a:ext cx="4054937" cy="4054937"/>
        </a:xfrm>
        <a:prstGeom prst="circularArrow">
          <a:avLst>
            <a:gd name="adj1" fmla="val 4668"/>
            <a:gd name="adj2" fmla="val 272909"/>
            <a:gd name="adj3" fmla="val 13045222"/>
            <a:gd name="adj4" fmla="val 17886812"/>
            <a:gd name="adj5" fmla="val 4847"/>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rgbClr val="0070C0"/>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sp>
    <dsp:sp modelId="{8681852B-A5D8-48D3-A3E8-BC5B0A6B16B2}">
      <dsp:nvSpPr>
        <dsp:cNvPr id="0" name=""/>
        <dsp:cNvSpPr/>
      </dsp:nvSpPr>
      <dsp:spPr>
        <a:xfrm>
          <a:off x="1456931" y="30503"/>
          <a:ext cx="2550963" cy="1275481"/>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ТФОМС ЯО</a:t>
          </a:r>
          <a:endParaRPr lang="ru-RU" sz="2000" kern="1200" dirty="0"/>
        </a:p>
      </dsp:txBody>
      <dsp:txXfrm>
        <a:off x="1519195" y="92767"/>
        <a:ext cx="2426435" cy="1150953"/>
      </dsp:txXfrm>
    </dsp:sp>
    <dsp:sp modelId="{1A858F07-D34E-49EB-B757-4654862D508C}">
      <dsp:nvSpPr>
        <dsp:cNvPr id="0" name=""/>
        <dsp:cNvSpPr/>
      </dsp:nvSpPr>
      <dsp:spPr>
        <a:xfrm>
          <a:off x="2912923" y="1486495"/>
          <a:ext cx="2550963" cy="1275481"/>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2 раб. дня</a:t>
          </a:r>
        </a:p>
        <a:p>
          <a:pPr lvl="0" algn="ctr" defTabSz="889000">
            <a:lnSpc>
              <a:spcPct val="90000"/>
            </a:lnSpc>
            <a:spcBef>
              <a:spcPct val="0"/>
            </a:spcBef>
            <a:spcAft>
              <a:spcPct val="35000"/>
            </a:spcAft>
          </a:pPr>
          <a:r>
            <a:rPr lang="ru-RU" sz="2000" kern="1200" dirty="0" smtClean="0"/>
            <a:t>проект Соглашения </a:t>
          </a:r>
          <a:endParaRPr lang="ru-RU" sz="2000" kern="1200" dirty="0"/>
        </a:p>
      </dsp:txBody>
      <dsp:txXfrm>
        <a:off x="2975187" y="1548759"/>
        <a:ext cx="2426435" cy="1150953"/>
      </dsp:txXfrm>
    </dsp:sp>
    <dsp:sp modelId="{55697D76-F0CC-495A-8911-D100811E5A7F}">
      <dsp:nvSpPr>
        <dsp:cNvPr id="0" name=""/>
        <dsp:cNvSpPr/>
      </dsp:nvSpPr>
      <dsp:spPr>
        <a:xfrm>
          <a:off x="1456931" y="2942486"/>
          <a:ext cx="2550963" cy="1275481"/>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МО</a:t>
          </a:r>
          <a:endParaRPr lang="ru-RU" sz="2000" kern="1200" dirty="0"/>
        </a:p>
      </dsp:txBody>
      <dsp:txXfrm>
        <a:off x="1519195" y="3004750"/>
        <a:ext cx="2426435" cy="1150953"/>
      </dsp:txXfrm>
    </dsp:sp>
    <dsp:sp modelId="{83D9F215-CD24-4768-A7D0-897977FC0554}">
      <dsp:nvSpPr>
        <dsp:cNvPr id="0" name=""/>
        <dsp:cNvSpPr/>
      </dsp:nvSpPr>
      <dsp:spPr>
        <a:xfrm>
          <a:off x="939" y="1486495"/>
          <a:ext cx="2550963" cy="1275481"/>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2 раб. дня</a:t>
          </a:r>
        </a:p>
        <a:p>
          <a:pPr lvl="0" algn="ctr" defTabSz="889000">
            <a:lnSpc>
              <a:spcPct val="90000"/>
            </a:lnSpc>
            <a:spcBef>
              <a:spcPct val="0"/>
            </a:spcBef>
            <a:spcAft>
              <a:spcPct val="35000"/>
            </a:spcAft>
          </a:pPr>
          <a:r>
            <a:rPr lang="ru-RU" sz="2000" kern="1200" dirty="0" smtClean="0"/>
            <a:t>подписание проекта Соглашение</a:t>
          </a:r>
          <a:endParaRPr lang="ru-RU" sz="2000" kern="1200" dirty="0"/>
        </a:p>
      </dsp:txBody>
      <dsp:txXfrm>
        <a:off x="63203" y="1548759"/>
        <a:ext cx="2426435" cy="11509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D080C-9EBC-4976-A94C-49656E7B9997}">
      <dsp:nvSpPr>
        <dsp:cNvPr id="0" name=""/>
        <dsp:cNvSpPr/>
      </dsp:nvSpPr>
      <dsp:spPr>
        <a:xfrm>
          <a:off x="602117" y="0"/>
          <a:ext cx="6824003" cy="4336256"/>
        </a:xfrm>
        <a:prstGeom prst="rightArrow">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CABDC377-5EFC-48AE-9D78-A85CB30BA157}">
      <dsp:nvSpPr>
        <dsp:cNvPr id="0" name=""/>
        <dsp:cNvSpPr/>
      </dsp:nvSpPr>
      <dsp:spPr>
        <a:xfrm>
          <a:off x="8624" y="1300876"/>
          <a:ext cx="2584089" cy="1734502"/>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Заявка	</a:t>
          </a:r>
          <a:endParaRPr lang="ru-RU" sz="2800" kern="1200" dirty="0"/>
        </a:p>
      </dsp:txBody>
      <dsp:txXfrm>
        <a:off x="93295" y="1385547"/>
        <a:ext cx="2414747" cy="1565160"/>
      </dsp:txXfrm>
    </dsp:sp>
    <dsp:sp modelId="{9BA2DDF1-8B10-48EF-A95A-4EB5A3209A96}">
      <dsp:nvSpPr>
        <dsp:cNvPr id="0" name=""/>
        <dsp:cNvSpPr/>
      </dsp:nvSpPr>
      <dsp:spPr>
        <a:xfrm>
          <a:off x="2722074" y="1300876"/>
          <a:ext cx="2584089" cy="1734502"/>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Проверка</a:t>
          </a:r>
          <a:endParaRPr lang="ru-RU" sz="2800" kern="1200" dirty="0"/>
        </a:p>
      </dsp:txBody>
      <dsp:txXfrm>
        <a:off x="2806745" y="1385547"/>
        <a:ext cx="2414747" cy="1565160"/>
      </dsp:txXfrm>
    </dsp:sp>
    <dsp:sp modelId="{180E6E21-4BF9-4111-8B19-702BBED90C39}">
      <dsp:nvSpPr>
        <dsp:cNvPr id="0" name=""/>
        <dsp:cNvSpPr/>
      </dsp:nvSpPr>
      <dsp:spPr>
        <a:xfrm>
          <a:off x="5435525" y="1300876"/>
          <a:ext cx="2584089" cy="1734502"/>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Перечисление средств</a:t>
          </a:r>
          <a:endParaRPr lang="ru-RU" sz="2800" kern="1200" dirty="0"/>
        </a:p>
      </dsp:txBody>
      <dsp:txXfrm>
        <a:off x="5520196" y="1385547"/>
        <a:ext cx="2414747" cy="1565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D7127-C113-4D97-9AAA-B5F9B9A2EC55}">
      <dsp:nvSpPr>
        <dsp:cNvPr id="0" name=""/>
        <dsp:cNvSpPr/>
      </dsp:nvSpPr>
      <dsp:spPr>
        <a:xfrm>
          <a:off x="1934" y="886125"/>
          <a:ext cx="1375570" cy="1375570"/>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Заявка</a:t>
          </a:r>
          <a:endParaRPr lang="ru-RU" sz="1600" kern="1200" dirty="0"/>
        </a:p>
      </dsp:txBody>
      <dsp:txXfrm>
        <a:off x="203382" y="1087573"/>
        <a:ext cx="972674" cy="972674"/>
      </dsp:txXfrm>
    </dsp:sp>
    <dsp:sp modelId="{4865090C-7F8A-4C3D-994D-1FE988A6F348}">
      <dsp:nvSpPr>
        <dsp:cNvPr id="0" name=""/>
        <dsp:cNvSpPr/>
      </dsp:nvSpPr>
      <dsp:spPr>
        <a:xfrm>
          <a:off x="290804" y="2373392"/>
          <a:ext cx="797831" cy="797831"/>
        </a:xfrm>
        <a:prstGeom prst="mathPlus">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396556" y="2678483"/>
        <a:ext cx="586327" cy="187649"/>
      </dsp:txXfrm>
    </dsp:sp>
    <dsp:sp modelId="{46139E15-7692-4B07-991E-25CE0040927F}">
      <dsp:nvSpPr>
        <dsp:cNvPr id="0" name=""/>
        <dsp:cNvSpPr/>
      </dsp:nvSpPr>
      <dsp:spPr>
        <a:xfrm>
          <a:off x="1934" y="3282919"/>
          <a:ext cx="1375570" cy="1375570"/>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Договор (Контракт)</a:t>
          </a:r>
          <a:endParaRPr lang="ru-RU" sz="1600" kern="1200" dirty="0"/>
        </a:p>
      </dsp:txBody>
      <dsp:txXfrm>
        <a:off x="203382" y="3484367"/>
        <a:ext cx="972674" cy="972674"/>
      </dsp:txXfrm>
    </dsp:sp>
    <dsp:sp modelId="{D00AB751-1321-4BB1-A983-489E33843334}">
      <dsp:nvSpPr>
        <dsp:cNvPr id="0" name=""/>
        <dsp:cNvSpPr/>
      </dsp:nvSpPr>
      <dsp:spPr>
        <a:xfrm>
          <a:off x="1583841" y="2516451"/>
          <a:ext cx="437431" cy="511712"/>
        </a:xfrm>
        <a:prstGeom prst="rightArrow">
          <a:avLst>
            <a:gd name="adj1" fmla="val 60000"/>
            <a:gd name="adj2" fmla="val 5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1583841" y="2618793"/>
        <a:ext cx="306202" cy="307028"/>
      </dsp:txXfrm>
    </dsp:sp>
    <dsp:sp modelId="{F8F263BD-6CFB-4941-9834-86196FCD9873}">
      <dsp:nvSpPr>
        <dsp:cNvPr id="0" name=""/>
        <dsp:cNvSpPr/>
      </dsp:nvSpPr>
      <dsp:spPr>
        <a:xfrm>
          <a:off x="2202847" y="1396737"/>
          <a:ext cx="2763769" cy="2751141"/>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u-RU" sz="2100" kern="1200" dirty="0" smtClean="0"/>
            <a:t>Документы в ГИС ОМС направляются в ФОНД на предоставление средств</a:t>
          </a:r>
          <a:endParaRPr lang="ru-RU" sz="2100" kern="1200" dirty="0"/>
        </a:p>
      </dsp:txBody>
      <dsp:txXfrm>
        <a:off x="2607592" y="1799632"/>
        <a:ext cx="1954279" cy="19453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DD8DF-24E7-4523-A9C4-F8991DA9685B}">
      <dsp:nvSpPr>
        <dsp:cNvPr id="0" name=""/>
        <dsp:cNvSpPr/>
      </dsp:nvSpPr>
      <dsp:spPr>
        <a:xfrm rot="16200000">
          <a:off x="518" y="550607"/>
          <a:ext cx="4011352" cy="4011352"/>
        </a:xfrm>
        <a:prstGeom prst="downArrow">
          <a:avLst>
            <a:gd name="adj1" fmla="val 50000"/>
            <a:gd name="adj2" fmla="val 35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ru-RU" sz="2300" kern="1200" dirty="0" smtClean="0"/>
            <a:t>Не ранее 5 рабочих дней со дня получения заявки</a:t>
          </a:r>
          <a:endParaRPr lang="ru-RU" sz="2300" kern="1200" dirty="0"/>
        </a:p>
      </dsp:txBody>
      <dsp:txXfrm rot="5400000">
        <a:off x="519" y="1553445"/>
        <a:ext cx="3309365" cy="2005676"/>
      </dsp:txXfrm>
    </dsp:sp>
    <dsp:sp modelId="{729EBD27-0C34-42B9-AA06-287F01252B82}">
      <dsp:nvSpPr>
        <dsp:cNvPr id="0" name=""/>
        <dsp:cNvSpPr/>
      </dsp:nvSpPr>
      <dsp:spPr>
        <a:xfrm rot="5400000">
          <a:off x="4261291" y="550607"/>
          <a:ext cx="4011352" cy="4011352"/>
        </a:xfrm>
        <a:prstGeom prst="downArrow">
          <a:avLst>
            <a:gd name="adj1" fmla="val 50000"/>
            <a:gd name="adj2" fmla="val 35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ru-RU" sz="2300" kern="1200" dirty="0" smtClean="0"/>
            <a:t>Не позднее 5 рабочих дней до дня наступления срока оплаты по Договору (Контракту) </a:t>
          </a:r>
          <a:endParaRPr lang="ru-RU" sz="2300" kern="1200" dirty="0"/>
        </a:p>
      </dsp:txBody>
      <dsp:txXfrm rot="-5400000">
        <a:off x="4963279" y="1553445"/>
        <a:ext cx="3309365" cy="200567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0.75542</cdr:x>
      <cdr:y>0.7125</cdr:y>
    </cdr:from>
    <cdr:to>
      <cdr:x>1</cdr:x>
      <cdr:y>0.96578</cdr:y>
    </cdr:to>
    <cdr:sp macro="" textlink="">
      <cdr:nvSpPr>
        <cdr:cNvPr id="3" name="TextBox 2"/>
        <cdr:cNvSpPr txBox="1"/>
      </cdr:nvSpPr>
      <cdr:spPr>
        <a:xfrm xmlns:a="http://schemas.openxmlformats.org/drawingml/2006/main">
          <a:off x="4557348" y="1667674"/>
          <a:ext cx="1475511" cy="5928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0.68613</cdr:x>
      <cdr:y>0.6393</cdr:y>
    </cdr:from>
    <cdr:to>
      <cdr:x>1</cdr:x>
      <cdr:y>0.96568</cdr:y>
    </cdr:to>
    <cdr:sp macro="" textlink="">
      <cdr:nvSpPr>
        <cdr:cNvPr id="4" name="TextBox 3"/>
        <cdr:cNvSpPr txBox="1"/>
      </cdr:nvSpPr>
      <cdr:spPr>
        <a:xfrm xmlns:a="http://schemas.openxmlformats.org/drawingml/2006/main">
          <a:off x="4210605" y="1636006"/>
          <a:ext cx="1926141" cy="8352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600" b="1" dirty="0" smtClean="0"/>
            <a:t>Объём средств ТПМ </a:t>
          </a:r>
        </a:p>
        <a:p xmlns:a="http://schemas.openxmlformats.org/drawingml/2006/main">
          <a:pPr algn="ctr"/>
          <a:r>
            <a:rPr lang="ru-RU" sz="1600" b="1" dirty="0" smtClean="0"/>
            <a:t>53 958,32 тыс. руб.</a:t>
          </a:r>
          <a:endParaRPr lang="ru-RU"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0.17755</cdr:x>
      <cdr:y>0.01144</cdr:y>
    </cdr:from>
    <cdr:to>
      <cdr:x>0.92058</cdr:x>
      <cdr:y>0.15035</cdr:y>
    </cdr:to>
    <cdr:sp macro="" textlink="">
      <cdr:nvSpPr>
        <cdr:cNvPr id="3" name="Прямоугольник 2"/>
        <cdr:cNvSpPr/>
      </cdr:nvSpPr>
      <cdr:spPr>
        <a:xfrm xmlns:a="http://schemas.openxmlformats.org/drawingml/2006/main">
          <a:off x="1040027" y="32951"/>
          <a:ext cx="4352443" cy="400110"/>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p xmlns:a="http://schemas.openxmlformats.org/drawingml/2006/main">
          <a:pPr algn="ctr"/>
          <a:r>
            <a:rPr lang="ru-RU" sz="2000" b="1" i="1" dirty="0" smtClean="0">
              <a:ln w="10160">
                <a:solidFill>
                  <a:srgbClr val="002060"/>
                </a:solidFill>
                <a:prstDash val="solid"/>
              </a:ln>
              <a:solidFill>
                <a:srgbClr val="FFC000"/>
              </a:solidFill>
              <a:effectLst>
                <a:outerShdw blurRad="38100" dist="32000" dir="5400000" algn="tl">
                  <a:srgbClr val="000000">
                    <a:alpha val="30000"/>
                  </a:srgbClr>
                </a:outerShdw>
              </a:effectLst>
            </a:rPr>
            <a:t>Исполнение ТПМ в 2024 г.</a:t>
          </a:r>
          <a:endParaRPr lang="ru-RU" sz="2000" b="1" i="1" cap="none" spc="0" dirty="0">
            <a:ln w="10160">
              <a:solidFill>
                <a:srgbClr val="002060"/>
              </a:solidFill>
              <a:prstDash val="solid"/>
            </a:ln>
            <a:solidFill>
              <a:srgbClr val="FFC000"/>
            </a:solidFill>
            <a:effectLst>
              <a:outerShdw blurRad="38100" dist="32000" dir="5400000" algn="tl">
                <a:srgbClr val="000000">
                  <a:alpha val="30000"/>
                </a:srgbClr>
              </a:outerShdw>
            </a:effectLst>
          </a:endParaRPr>
        </a:p>
      </cdr:txBody>
    </cdr:sp>
  </cdr:relSizeAnchor>
  <cdr:relSizeAnchor xmlns:cdr="http://schemas.openxmlformats.org/drawingml/2006/chartDrawing">
    <cdr:from>
      <cdr:x>0.24447</cdr:x>
      <cdr:y>0.2</cdr:y>
    </cdr:from>
    <cdr:to>
      <cdr:x>0.68702</cdr:x>
      <cdr:y>0.52056</cdr:y>
    </cdr:to>
    <cdr:sp macro="" textlink="">
      <cdr:nvSpPr>
        <cdr:cNvPr id="6" name="Прямоугольник 5"/>
        <cdr:cNvSpPr/>
      </cdr:nvSpPr>
      <cdr:spPr>
        <a:xfrm xmlns:a="http://schemas.openxmlformats.org/drawingml/2006/main">
          <a:off x="1432023" y="576063"/>
          <a:ext cx="2592296" cy="923330"/>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p xmlns:a="http://schemas.openxmlformats.org/drawingml/2006/main">
          <a:pPr algn="ctr"/>
          <a:r>
            <a:rPr lang="ru-R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100%</a:t>
          </a: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3595" cy="496253"/>
          </a:xfrm>
          <a:prstGeom prst="rect">
            <a:avLst/>
          </a:prstGeom>
        </p:spPr>
        <p:txBody>
          <a:bodyPr vert="horz" lIns="91403" tIns="45702" rIns="91403" bIns="45702" rtlCol="0"/>
          <a:lstStyle>
            <a:lvl1pPr algn="l">
              <a:defRPr sz="1200"/>
            </a:lvl1pPr>
          </a:lstStyle>
          <a:p>
            <a:endParaRPr lang="ru-RU"/>
          </a:p>
        </p:txBody>
      </p:sp>
      <p:sp>
        <p:nvSpPr>
          <p:cNvPr id="3" name="Дата 2"/>
          <p:cNvSpPr>
            <a:spLocks noGrp="1"/>
          </p:cNvSpPr>
          <p:nvPr>
            <p:ph type="dt" idx="1"/>
          </p:nvPr>
        </p:nvSpPr>
        <p:spPr>
          <a:xfrm>
            <a:off x="3847746" y="0"/>
            <a:ext cx="2943595" cy="496253"/>
          </a:xfrm>
          <a:prstGeom prst="rect">
            <a:avLst/>
          </a:prstGeom>
        </p:spPr>
        <p:txBody>
          <a:bodyPr vert="horz" lIns="91403" tIns="45702" rIns="91403" bIns="45702" rtlCol="0"/>
          <a:lstStyle>
            <a:lvl1pPr algn="r">
              <a:defRPr sz="1200"/>
            </a:lvl1pPr>
          </a:lstStyle>
          <a:p>
            <a:fld id="{803FAA95-8C7C-4973-9122-833EADE0A2EC}" type="datetimeFigureOut">
              <a:rPr lang="ru-RU" smtClean="0"/>
              <a:t>17.12.2024</a:t>
            </a:fld>
            <a:endParaRPr lang="ru-RU"/>
          </a:p>
        </p:txBody>
      </p:sp>
      <p:sp>
        <p:nvSpPr>
          <p:cNvPr id="4" name="Образ слайда 3"/>
          <p:cNvSpPr>
            <a:spLocks noGrp="1" noRot="1" noChangeAspect="1"/>
          </p:cNvSpPr>
          <p:nvPr>
            <p:ph type="sldImg" idx="2"/>
          </p:nvPr>
        </p:nvSpPr>
        <p:spPr>
          <a:xfrm>
            <a:off x="915988" y="744538"/>
            <a:ext cx="4960937" cy="3722687"/>
          </a:xfrm>
          <a:prstGeom prst="rect">
            <a:avLst/>
          </a:prstGeom>
          <a:noFill/>
          <a:ln w="12700">
            <a:solidFill>
              <a:prstClr val="black"/>
            </a:solidFill>
          </a:ln>
        </p:spPr>
        <p:txBody>
          <a:bodyPr vert="horz" lIns="91403" tIns="45702" rIns="91403" bIns="45702" rtlCol="0" anchor="ctr"/>
          <a:lstStyle/>
          <a:p>
            <a:endParaRPr lang="ru-RU"/>
          </a:p>
        </p:txBody>
      </p:sp>
      <p:sp>
        <p:nvSpPr>
          <p:cNvPr id="5" name="Заметки 4"/>
          <p:cNvSpPr>
            <a:spLocks noGrp="1"/>
          </p:cNvSpPr>
          <p:nvPr>
            <p:ph type="body" sz="quarter" idx="3"/>
          </p:nvPr>
        </p:nvSpPr>
        <p:spPr>
          <a:xfrm>
            <a:off x="679292" y="4714399"/>
            <a:ext cx="5434330" cy="4466272"/>
          </a:xfrm>
          <a:prstGeom prst="rect">
            <a:avLst/>
          </a:prstGeom>
        </p:spPr>
        <p:txBody>
          <a:bodyPr vert="horz" lIns="91403" tIns="45702" rIns="91403" bIns="45702"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27074"/>
            <a:ext cx="2943595" cy="496253"/>
          </a:xfrm>
          <a:prstGeom prst="rect">
            <a:avLst/>
          </a:prstGeom>
        </p:spPr>
        <p:txBody>
          <a:bodyPr vert="horz" lIns="91403" tIns="45702" rIns="91403" bIns="45702" rtlCol="0" anchor="b"/>
          <a:lstStyle>
            <a:lvl1pPr algn="l">
              <a:defRPr sz="1200"/>
            </a:lvl1pPr>
          </a:lstStyle>
          <a:p>
            <a:endParaRPr lang="ru-RU"/>
          </a:p>
        </p:txBody>
      </p:sp>
      <p:sp>
        <p:nvSpPr>
          <p:cNvPr id="7" name="Номер слайда 6"/>
          <p:cNvSpPr>
            <a:spLocks noGrp="1"/>
          </p:cNvSpPr>
          <p:nvPr>
            <p:ph type="sldNum" sz="quarter" idx="5"/>
          </p:nvPr>
        </p:nvSpPr>
        <p:spPr>
          <a:xfrm>
            <a:off x="3847746" y="9427074"/>
            <a:ext cx="2943595" cy="496253"/>
          </a:xfrm>
          <a:prstGeom prst="rect">
            <a:avLst/>
          </a:prstGeom>
        </p:spPr>
        <p:txBody>
          <a:bodyPr vert="horz" lIns="91403" tIns="45702" rIns="91403" bIns="45702" rtlCol="0" anchor="b"/>
          <a:lstStyle>
            <a:lvl1pPr algn="r">
              <a:defRPr sz="1200"/>
            </a:lvl1pPr>
          </a:lstStyle>
          <a:p>
            <a:fld id="{A9D40113-30D5-49C7-809F-083EEA11341F}" type="slidenum">
              <a:rPr lang="ru-RU" smtClean="0"/>
              <a:t>‹#›</a:t>
            </a:fld>
            <a:endParaRPr lang="ru-RU"/>
          </a:p>
        </p:txBody>
      </p:sp>
    </p:spTree>
    <p:extLst>
      <p:ext uri="{BB962C8B-B14F-4D97-AF65-F5344CB8AC3E}">
        <p14:creationId xmlns:p14="http://schemas.microsoft.com/office/powerpoint/2010/main" val="1815649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smtClean="0"/>
          </a:p>
        </p:txBody>
      </p:sp>
      <p:sp>
        <p:nvSpPr>
          <p:cNvPr id="2" name="Номер слайда 1"/>
          <p:cNvSpPr>
            <a:spLocks noGrp="1"/>
          </p:cNvSpPr>
          <p:nvPr>
            <p:ph type="sldNum" sz="quarter" idx="10"/>
          </p:nvPr>
        </p:nvSpPr>
        <p:spPr/>
        <p:txBody>
          <a:bodyPr/>
          <a:lstStyle/>
          <a:p>
            <a:fld id="{D5BB0C20-EBE5-48BB-8948-CEBEEFBB23E2}" type="slidenum">
              <a:rPr lang="ru-RU" smtClean="0"/>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smtClean="0"/>
          </a:p>
        </p:txBody>
      </p:sp>
      <p:sp>
        <p:nvSpPr>
          <p:cNvPr id="2" name="Номер слайда 1"/>
          <p:cNvSpPr>
            <a:spLocks noGrp="1"/>
          </p:cNvSpPr>
          <p:nvPr>
            <p:ph type="sldNum" sz="quarter" idx="10"/>
          </p:nvPr>
        </p:nvSpPr>
        <p:spPr/>
        <p:txBody>
          <a:bodyPr/>
          <a:lstStyle/>
          <a:p>
            <a:fld id="{D5BB0C20-EBE5-48BB-8948-CEBEEFBB23E2}" type="slidenum">
              <a:rPr lang="ru-RU" smtClean="0"/>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1741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9DBEF1-A4F0-425C-88FA-507074860B8F}" type="slidenum">
              <a:rPr lang="ru-RU" smtClean="0"/>
              <a:pPr fontAlgn="base">
                <a:spcBef>
                  <a:spcPct val="0"/>
                </a:spcBef>
                <a:spcAft>
                  <a:spcPct val="0"/>
                </a:spcAft>
                <a:defRPr/>
              </a:pPr>
              <a:t>32</a:t>
            </a:fld>
            <a:endParaRPr lang="ru-RU"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17.12.2024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17.12.2024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17.12.2024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17.12.2024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17.12.2024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login.consultant.ru/link/?req=doc&amp;base=LAW&amp;n=393017&amp;dst=100047"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https://login.consultant.ru/link/?req=doc&amp;base=LAW&amp;n=393017&amp;dst=100145"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login.consultant.ru/link/?req=doc&amp;base=LAW&amp;n=393017&amp;dst=100047"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chart" Target="../charts/chart1.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flipV="1">
            <a:off x="1151903" y="188640"/>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 name="Прямая соединительная линия 5"/>
          <p:cNvCxnSpPr/>
          <p:nvPr/>
        </p:nvCxnSpPr>
        <p:spPr>
          <a:xfrm>
            <a:off x="1134439" y="777011"/>
            <a:ext cx="757237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1258889" y="267957"/>
            <a:ext cx="7733513" cy="412934"/>
          </a:xfrm>
          <a:prstGeom prst="rect">
            <a:avLst/>
          </a:prstGeom>
          <a:noFill/>
        </p:spPr>
        <p:txBody>
          <a:bodyPr wrap="square">
            <a:spAutoFit/>
          </a:bodyPr>
          <a:lstStyle/>
          <a:p>
            <a:pPr algn="ctr">
              <a:lnSpc>
                <a:spcPts val="2500"/>
              </a:lnSpc>
              <a:defRPr/>
            </a:pPr>
            <a:r>
              <a:rPr lang="ru-RU"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ТФОМС Ярославской области</a:t>
            </a:r>
            <a:endParaRPr lang="ru-RU" sz="32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cs typeface="Arial" pitchFamily="34" charset="0"/>
            </a:endParaRPr>
          </a:p>
        </p:txBody>
      </p:sp>
      <p:sp>
        <p:nvSpPr>
          <p:cNvPr id="13" name="TextBox 12"/>
          <p:cNvSpPr txBox="1"/>
          <p:nvPr/>
        </p:nvSpPr>
        <p:spPr>
          <a:xfrm>
            <a:off x="551203" y="1628800"/>
            <a:ext cx="8291712" cy="3254737"/>
          </a:xfrm>
          <a:prstGeom prst="rect">
            <a:avLst/>
          </a:prstGeom>
          <a:noFill/>
        </p:spPr>
        <p:txBody>
          <a:bodyPr wrap="square" rtlCol="0">
            <a:spAutoFit/>
          </a:bodyPr>
          <a:lstStyle/>
          <a:p>
            <a:pPr algn="ctr">
              <a:spcAft>
                <a:spcPts val="300"/>
              </a:spcAft>
            </a:pP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ПРАВИЛА ИСПОЛЬЗОВАНИЯ СРЕДСТВ </a:t>
            </a:r>
            <a:r>
              <a:rPr lang="ru-RU" sz="2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НОРМИРОВАННОГО СТРАХОВОГО </a:t>
            </a: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ЗАПАСА (НСЗ) ТФОМС ЯРОСЛАВСКОЙ ОБЛАСТИ </a:t>
            </a:r>
            <a:r>
              <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ДЛЯ ФИНАНСОВОГО ОБЕСПЕЧЕНИЯ МЕРОПРИЯТИЙ ПО ОРГАНИЗАЦИИ ДОПОЛНИТЕЛЬНОГО ПРОФЕССИОНАЛЬНОГО ОБРАЗОВАНИЯ МЕДИЦИНСКИХ РАБОТНИКОВ ПО ПРОГРАММАМ ПОВЫШЕНИЯ КВАЛИФИКАЦИИ, А ТАКЖЕ ПО ПРИОБРЕТЕНИЮ И ПРОВЕДЕНИЮ РЕМОНТА МЕДИЦИНСКОГО ОБОРУДОВАНИЯ </a:t>
            </a:r>
            <a:endPar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spcAft>
                <a:spcPts val="300"/>
              </a:spcAft>
            </a:pPr>
            <a:endParaRPr lang="ru-RU" sz="1100" b="1" dirty="0" smtClean="0">
              <a:solidFill>
                <a:srgbClr val="002060"/>
              </a:solidFill>
            </a:endParaRPr>
          </a:p>
        </p:txBody>
      </p:sp>
      <p:sp>
        <p:nvSpPr>
          <p:cNvPr id="2" name="TextBox 1"/>
          <p:cNvSpPr txBox="1"/>
          <p:nvPr/>
        </p:nvSpPr>
        <p:spPr>
          <a:xfrm>
            <a:off x="5162557" y="5623805"/>
            <a:ext cx="3855748" cy="923330"/>
          </a:xfrm>
          <a:prstGeom prst="rect">
            <a:avLst/>
          </a:prstGeom>
          <a:noFill/>
        </p:spPr>
        <p:txBody>
          <a:bodyPr wrap="square" rtlCol="0">
            <a:spAutoFit/>
          </a:bodyPr>
          <a:lstStyle/>
          <a:p>
            <a:r>
              <a:rPr lang="ru-RU" i="1" dirty="0" smtClean="0">
                <a:solidFill>
                  <a:srgbClr val="30527C"/>
                </a:solidFill>
              </a:rPr>
              <a:t>Журин А.В.- начальник отдела            управления средствами НСЗ и организации закупок </a:t>
            </a:r>
            <a:endParaRPr lang="ru-RU" i="1" dirty="0">
              <a:solidFill>
                <a:srgbClr val="30527C"/>
              </a:solidFill>
            </a:endParaRPr>
          </a:p>
        </p:txBody>
      </p:sp>
      <p:pic>
        <p:nvPicPr>
          <p:cNvPr id="9"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824" y="108651"/>
            <a:ext cx="810260" cy="810260"/>
          </a:xfrm>
          <a:prstGeom prst="rect">
            <a:avLst/>
          </a:prstGeom>
        </p:spPr>
      </p:pic>
    </p:spTree>
    <p:extLst>
      <p:ext uri="{BB962C8B-B14F-4D97-AF65-F5344CB8AC3E}">
        <p14:creationId xmlns:p14="http://schemas.microsoft.com/office/powerpoint/2010/main" val="1563796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070" y="120545"/>
            <a:ext cx="810260" cy="810260"/>
          </a:xfrm>
          <a:prstGeom prst="rect">
            <a:avLst/>
          </a:prstGeom>
        </p:spPr>
      </p:pic>
      <p:sp>
        <p:nvSpPr>
          <p:cNvPr id="6" name="Прямоугольник 5"/>
          <p:cNvSpPr/>
          <p:nvPr/>
        </p:nvSpPr>
        <p:spPr>
          <a:xfrm>
            <a:off x="2123728" y="307314"/>
            <a:ext cx="5832648" cy="412934"/>
          </a:xfrm>
          <a:prstGeom prst="rect">
            <a:avLst/>
          </a:prstGeom>
        </p:spPr>
        <p:txBody>
          <a:bodyPr wrap="square">
            <a:spAutoFit/>
          </a:bodyPr>
          <a:lstStyle/>
          <a:p>
            <a:pPr algn="ctr">
              <a:lnSpc>
                <a:spcPts val="2500"/>
              </a:lnSpc>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Образцы документов прилагаемых к заявке на ДПО</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157639" y="188640"/>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57639" y="764704"/>
            <a:ext cx="7482160" cy="0"/>
          </a:xfrm>
          <a:prstGeom prst="line">
            <a:avLst/>
          </a:prstGeom>
          <a:ln/>
        </p:spPr>
        <p:style>
          <a:lnRef idx="1">
            <a:schemeClr val="accent3"/>
          </a:lnRef>
          <a:fillRef idx="0">
            <a:schemeClr val="accent3"/>
          </a:fillRef>
          <a:effectRef idx="0">
            <a:schemeClr val="accent3"/>
          </a:effectRef>
          <a:fontRef idx="minor">
            <a:schemeClr val="tx1"/>
          </a:fontRef>
        </p:style>
      </p:cxn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669" t="14481" r="26929" b="14081"/>
          <a:stretch/>
        </p:blipFill>
        <p:spPr bwMode="auto">
          <a:xfrm>
            <a:off x="373070" y="1209388"/>
            <a:ext cx="2784274" cy="4098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821" t="7592" r="25440" b="3147"/>
          <a:stretch/>
        </p:blipFill>
        <p:spPr bwMode="auto">
          <a:xfrm>
            <a:off x="5942594" y="1178432"/>
            <a:ext cx="3163132" cy="4208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8016" t="8648" r="27154" b="5107"/>
          <a:stretch/>
        </p:blipFill>
        <p:spPr bwMode="auto">
          <a:xfrm>
            <a:off x="3135248" y="1178432"/>
            <a:ext cx="2987040" cy="416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Скругленный прямоугольник 1"/>
          <p:cNvSpPr/>
          <p:nvPr/>
        </p:nvSpPr>
        <p:spPr>
          <a:xfrm>
            <a:off x="899592" y="2600474"/>
            <a:ext cx="792088"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кругленный прямоугольник 2"/>
          <p:cNvSpPr/>
          <p:nvPr/>
        </p:nvSpPr>
        <p:spPr>
          <a:xfrm>
            <a:off x="2195736" y="2852936"/>
            <a:ext cx="288032"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4139952" y="3429000"/>
            <a:ext cx="795142"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7956376" y="2348880"/>
            <a:ext cx="576064"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7956376" y="2852936"/>
            <a:ext cx="432048"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8100392" y="4509120"/>
            <a:ext cx="720080"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5508104" y="4581128"/>
            <a:ext cx="576064" cy="144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86208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0" t="8596" r="41059" b="3817"/>
          <a:stretch/>
        </p:blipFill>
        <p:spPr bwMode="auto">
          <a:xfrm>
            <a:off x="130466" y="930805"/>
            <a:ext cx="9013534" cy="558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Объект 10"/>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70" y="120545"/>
            <a:ext cx="810260" cy="810260"/>
          </a:xfrm>
          <a:prstGeom prst="rect">
            <a:avLst/>
          </a:prstGeom>
        </p:spPr>
      </p:pic>
      <p:sp>
        <p:nvSpPr>
          <p:cNvPr id="6" name="Прямоугольник 5"/>
          <p:cNvSpPr/>
          <p:nvPr/>
        </p:nvSpPr>
        <p:spPr>
          <a:xfrm>
            <a:off x="1871700" y="307314"/>
            <a:ext cx="6660740" cy="412934"/>
          </a:xfrm>
          <a:prstGeom prst="rect">
            <a:avLst/>
          </a:prstGeom>
        </p:spPr>
        <p:txBody>
          <a:bodyPr wrap="square">
            <a:spAutoFit/>
          </a:bodyPr>
          <a:lstStyle/>
          <a:p>
            <a:pPr algn="ctr">
              <a:lnSpc>
                <a:spcPts val="2500"/>
              </a:lnSpc>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Заявка МО на включение в ТПМ по ДПО в ГИС ОМС</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157639" y="188640"/>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57639" y="764704"/>
            <a:ext cx="7482160" cy="0"/>
          </a:xfrm>
          <a:prstGeom prst="line">
            <a:avLst/>
          </a:prstGeom>
          <a:ln/>
        </p:spPr>
        <p:style>
          <a:lnRef idx="1">
            <a:schemeClr val="accent3"/>
          </a:lnRef>
          <a:fillRef idx="0">
            <a:schemeClr val="accent3"/>
          </a:fillRef>
          <a:effectRef idx="0">
            <a:schemeClr val="accent3"/>
          </a:effectRef>
          <a:fontRef idx="minor">
            <a:schemeClr val="tx1"/>
          </a:fontRef>
        </p:style>
      </p:cxnSp>
      <p:sp>
        <p:nvSpPr>
          <p:cNvPr id="13" name="Прямоугольник 12"/>
          <p:cNvSpPr/>
          <p:nvPr/>
        </p:nvSpPr>
        <p:spPr>
          <a:xfrm>
            <a:off x="2051720" y="2588916"/>
            <a:ext cx="1008112" cy="5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2123728" y="2196000"/>
            <a:ext cx="1332456" cy="10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1856922" y="4522532"/>
            <a:ext cx="360040" cy="14401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5199294" y="3082238"/>
            <a:ext cx="576064" cy="14401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8532440" y="5877272"/>
            <a:ext cx="432048" cy="50405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1871700" y="2996952"/>
            <a:ext cx="468052" cy="4571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51982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9" y="143206"/>
            <a:ext cx="670538" cy="670538"/>
          </a:xfrm>
          <a:prstGeom prst="rect">
            <a:avLst/>
          </a:prstGeom>
        </p:spPr>
      </p:pic>
      <p:sp>
        <p:nvSpPr>
          <p:cNvPr id="6" name="Прямоугольник 5"/>
          <p:cNvSpPr/>
          <p:nvPr/>
        </p:nvSpPr>
        <p:spPr>
          <a:xfrm>
            <a:off x="833078" y="143206"/>
            <a:ext cx="7987394" cy="733534"/>
          </a:xfrm>
          <a:prstGeom prst="rect">
            <a:avLst/>
          </a:prstGeom>
        </p:spPr>
        <p:txBody>
          <a:bodyPr wrap="square">
            <a:spAutoFit/>
          </a:bodyPr>
          <a:lstStyle/>
          <a:p>
            <a:pPr algn="ctr">
              <a:lnSpc>
                <a:spcPts val="2500"/>
              </a:lnSpc>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Требования для реализации мероприятий по приобретению мед.оборудования  (ПМО)</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157639" y="188640"/>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57639" y="854053"/>
            <a:ext cx="7482160" cy="0"/>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Прямоугольник 2"/>
          <p:cNvSpPr/>
          <p:nvPr/>
        </p:nvSpPr>
        <p:spPr>
          <a:xfrm>
            <a:off x="287524" y="784555"/>
            <a:ext cx="8568952" cy="5724644"/>
          </a:xfrm>
          <a:prstGeom prst="rect">
            <a:avLst/>
          </a:prstGeom>
        </p:spPr>
        <p:txBody>
          <a:bodyPr wrap="square">
            <a:spAutoFit/>
          </a:bodyPr>
          <a:lstStyle/>
          <a:p>
            <a:r>
              <a:rPr lang="ru-RU" sz="1400" dirty="0" smtClean="0"/>
              <a:t>Наличие </a:t>
            </a:r>
            <a:r>
              <a:rPr lang="ru-RU" sz="1400" dirty="0"/>
              <a:t>у медицинской организации потребности в приобретаемом медицинском оборудовании в соответствии со стандартами оснащения медицинских организаций (их структурных подразделений), предусмотренными положениями об организации оказания медицинской помощи по видам медицинской помощи, порядками оказания медицинской помощи, порядком организации медицинской реабилитации либо правилами проведения лабораторных, инструментальных, патолого-анатомических и иных видов диагностических исследований, утвержденными Министерством здравоохранения Российской </a:t>
            </a:r>
            <a:r>
              <a:rPr lang="ru-RU" sz="1400" dirty="0" smtClean="0"/>
              <a:t>Федерации</a:t>
            </a:r>
          </a:p>
          <a:p>
            <a:endParaRPr lang="ru-RU" sz="1600" dirty="0"/>
          </a:p>
          <a:p>
            <a:r>
              <a:rPr lang="ru-RU" sz="1400" dirty="0"/>
              <a:t>С</a:t>
            </a:r>
            <a:r>
              <a:rPr lang="ru-RU" sz="1400" dirty="0" smtClean="0"/>
              <a:t>оответствие </a:t>
            </a:r>
            <a:r>
              <a:rPr lang="ru-RU" sz="1400" dirty="0"/>
              <a:t>назначения приобретаемого медицинского оборудования целям оказания медицинской помощи по формам, видам и профилям медицинской помощи, </a:t>
            </a:r>
            <a:r>
              <a:rPr lang="ru-RU" sz="1400" dirty="0" smtClean="0"/>
              <a:t>оказываемой </a:t>
            </a:r>
            <a:r>
              <a:rPr lang="ru-RU" sz="1400" dirty="0"/>
              <a:t>региональной медицинской организацией - в рамках территориальной программы обязательного медицинского </a:t>
            </a:r>
            <a:r>
              <a:rPr lang="ru-RU" sz="1400" dirty="0" smtClean="0"/>
              <a:t>страхования</a:t>
            </a:r>
          </a:p>
          <a:p>
            <a:endParaRPr lang="ru-RU" sz="1600" dirty="0" smtClean="0"/>
          </a:p>
          <a:p>
            <a:endParaRPr lang="ru-RU" sz="1600" dirty="0"/>
          </a:p>
          <a:p>
            <a:r>
              <a:rPr lang="ru-RU" sz="1400" dirty="0" smtClean="0"/>
              <a:t>Наличие </a:t>
            </a:r>
            <a:r>
              <a:rPr lang="ru-RU" sz="1400" dirty="0"/>
              <a:t>медицинского работника (медицинских работников), имеющего соответствующий уровень образования и квалификации для работы на приобретаемом медицинском </a:t>
            </a:r>
            <a:r>
              <a:rPr lang="ru-RU" sz="1400" dirty="0" smtClean="0"/>
              <a:t>оборудовании</a:t>
            </a:r>
          </a:p>
          <a:p>
            <a:pPr algn="just"/>
            <a:endParaRPr lang="ru-RU" sz="1600" dirty="0"/>
          </a:p>
          <a:p>
            <a:r>
              <a:rPr lang="ru-RU" sz="1400" dirty="0" smtClean="0"/>
              <a:t>Наличие </a:t>
            </a:r>
            <a:r>
              <a:rPr lang="ru-RU" sz="1400" dirty="0"/>
              <a:t>в медицинской организации помещения для установки приобретаемого медицинского оборудования (если приобретаемое медицинское оборудование требует специального помещения для установки и (или) использования</a:t>
            </a:r>
            <a:r>
              <a:rPr lang="ru-RU" sz="1400" dirty="0" smtClean="0"/>
              <a:t>)</a:t>
            </a:r>
          </a:p>
          <a:p>
            <a:endParaRPr lang="ru-RU" sz="1600" dirty="0" smtClean="0"/>
          </a:p>
          <a:p>
            <a:r>
              <a:rPr lang="ru-RU" sz="1400" dirty="0" smtClean="0"/>
              <a:t>Стоимость приобретаемого медицинского оборудования составляет свыше 100 тысяч рублей за единицу оборудования</a:t>
            </a:r>
          </a:p>
          <a:p>
            <a:endParaRPr lang="ru-RU" sz="1600" dirty="0" smtClean="0"/>
          </a:p>
          <a:p>
            <a:pPr lvl="0"/>
            <a:endParaRPr lang="ru-RU" sz="1400" b="1" dirty="0" smtClean="0">
              <a:solidFill>
                <a:srgbClr val="FF0000"/>
              </a:solidFill>
              <a:effectLst>
                <a:outerShdw blurRad="38100" dist="38100" dir="2700000" algn="tl">
                  <a:srgbClr val="000000">
                    <a:alpha val="43137"/>
                  </a:srgbClr>
                </a:outerShdw>
              </a:effectLst>
            </a:endParaRPr>
          </a:p>
          <a:p>
            <a:pPr lvl="0"/>
            <a:r>
              <a:rPr lang="ru-RU" sz="1600" b="1" dirty="0" smtClean="0">
                <a:solidFill>
                  <a:srgbClr val="FF0000"/>
                </a:solidFill>
                <a:effectLst>
                  <a:outerShdw blurRad="38100" dist="38100" dir="2700000" algn="tl">
                    <a:srgbClr val="000000">
                      <a:alpha val="43137"/>
                    </a:srgbClr>
                  </a:outerShdw>
                </a:effectLst>
              </a:rPr>
              <a:t>Мероприятие </a:t>
            </a:r>
            <a:r>
              <a:rPr lang="ru-RU" sz="1600" b="1" dirty="0">
                <a:solidFill>
                  <a:srgbClr val="FF0000"/>
                </a:solidFill>
                <a:effectLst>
                  <a:outerShdw blurRad="38100" dist="38100" dir="2700000" algn="tl">
                    <a:srgbClr val="000000">
                      <a:alpha val="43137"/>
                    </a:srgbClr>
                  </a:outerShdw>
                </a:effectLst>
              </a:rPr>
              <a:t>направлено на устранение нарушения, выявленного по результатам ЭКМП</a:t>
            </a:r>
          </a:p>
          <a:p>
            <a:endParaRPr lang="ru-RU" sz="1600" b="1" dirty="0">
              <a:solidFill>
                <a:srgbClr val="FF0000"/>
              </a:solidFill>
            </a:endParaRPr>
          </a:p>
        </p:txBody>
      </p:sp>
      <p:sp>
        <p:nvSpPr>
          <p:cNvPr id="4" name="Скругленный прямоугольник 3"/>
          <p:cNvSpPr/>
          <p:nvPr/>
        </p:nvSpPr>
        <p:spPr>
          <a:xfrm>
            <a:off x="215516" y="854053"/>
            <a:ext cx="8640960" cy="13508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215516" y="2349822"/>
            <a:ext cx="8640960" cy="9351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215516" y="3356992"/>
            <a:ext cx="8640960" cy="57606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251370" y="4077072"/>
            <a:ext cx="8605105" cy="792088"/>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251370" y="5013176"/>
            <a:ext cx="8605106" cy="57606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кругленный прямоугольник 1"/>
          <p:cNvSpPr/>
          <p:nvPr/>
        </p:nvSpPr>
        <p:spPr>
          <a:xfrm>
            <a:off x="251370" y="5805264"/>
            <a:ext cx="8605106" cy="57606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14634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9" y="143206"/>
            <a:ext cx="670538" cy="670538"/>
          </a:xfrm>
          <a:prstGeom prst="rect">
            <a:avLst/>
          </a:prstGeom>
        </p:spPr>
      </p:pic>
      <p:sp>
        <p:nvSpPr>
          <p:cNvPr id="6" name="Прямоугольник 5"/>
          <p:cNvSpPr/>
          <p:nvPr/>
        </p:nvSpPr>
        <p:spPr>
          <a:xfrm>
            <a:off x="833078" y="143206"/>
            <a:ext cx="7987394" cy="393698"/>
          </a:xfrm>
          <a:prstGeom prst="rect">
            <a:avLst/>
          </a:prstGeom>
        </p:spPr>
        <p:txBody>
          <a:bodyPr wrap="square">
            <a:spAutoFit/>
          </a:bodyPr>
          <a:lstStyle/>
          <a:p>
            <a:pPr algn="ctr">
              <a:lnSpc>
                <a:spcPts val="2500"/>
              </a:lnSpc>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Рекомендации по заполнению заявки на ПМО</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157639" y="188640"/>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68347" y="692696"/>
            <a:ext cx="7482160" cy="0"/>
          </a:xfrm>
          <a:prstGeom prst="line">
            <a:avLst/>
          </a:prstGeom>
          <a:ln/>
        </p:spPr>
        <p:style>
          <a:lnRef idx="1">
            <a:schemeClr val="accent3"/>
          </a:lnRef>
          <a:fillRef idx="0">
            <a:schemeClr val="accent3"/>
          </a:fillRef>
          <a:effectRef idx="0">
            <a:schemeClr val="accent3"/>
          </a:effectRef>
          <a:fontRef idx="minor">
            <a:schemeClr val="tx1"/>
          </a:fontRef>
        </p:style>
      </p:cxnSp>
      <p:graphicFrame>
        <p:nvGraphicFramePr>
          <p:cNvPr id="2" name="Таблица 1"/>
          <p:cNvGraphicFramePr>
            <a:graphicFrameLocks noGrp="1"/>
          </p:cNvGraphicFramePr>
          <p:nvPr>
            <p:extLst>
              <p:ext uri="{D42A27DB-BD31-4B8C-83A1-F6EECF244321}">
                <p14:modId xmlns:p14="http://schemas.microsoft.com/office/powerpoint/2010/main" val="4106107941"/>
              </p:ext>
            </p:extLst>
          </p:nvPr>
        </p:nvGraphicFramePr>
        <p:xfrm>
          <a:off x="179512" y="813744"/>
          <a:ext cx="8856984" cy="5910635"/>
        </p:xfrm>
        <a:graphic>
          <a:graphicData uri="http://schemas.openxmlformats.org/drawingml/2006/table">
            <a:tbl>
              <a:tblPr firstRow="1" firstCol="1" bandRow="1">
                <a:tableStyleId>{5C22544A-7EE6-4342-B048-85BDC9FD1C3A}</a:tableStyleId>
              </a:tblPr>
              <a:tblGrid>
                <a:gridCol w="288032"/>
                <a:gridCol w="1296144"/>
                <a:gridCol w="7272808"/>
              </a:tblGrid>
              <a:tr h="156356">
                <a:tc>
                  <a:txBody>
                    <a:bodyPr/>
                    <a:lstStyle/>
                    <a:p>
                      <a:pPr algn="ctr">
                        <a:spcAft>
                          <a:spcPts val="0"/>
                        </a:spcAft>
                      </a:pPr>
                      <a:r>
                        <a:rPr lang="ru-RU" sz="1200" dirty="0">
                          <a:effectLst/>
                        </a:rPr>
                        <a:t>№</a:t>
                      </a:r>
                      <a:endParaRPr lang="ru-RU" sz="1200" b="1" dirty="0">
                        <a:effectLst/>
                        <a:latin typeface="Arial"/>
                        <a:ea typeface="Times New Roman"/>
                        <a:cs typeface="Times New Roman"/>
                      </a:endParaRPr>
                    </a:p>
                  </a:txBody>
                  <a:tcPr marL="24246" marR="24246" marT="0" marB="0">
                    <a:solidFill>
                      <a:srgbClr val="002060"/>
                    </a:solidFill>
                  </a:tcPr>
                </a:tc>
                <a:tc>
                  <a:txBody>
                    <a:bodyPr/>
                    <a:lstStyle/>
                    <a:p>
                      <a:pPr algn="ctr">
                        <a:spcAft>
                          <a:spcPts val="0"/>
                        </a:spcAft>
                      </a:pPr>
                      <a:r>
                        <a:rPr lang="ru-RU" sz="1200" dirty="0">
                          <a:effectLst/>
                        </a:rPr>
                        <a:t>Название графы</a:t>
                      </a:r>
                      <a:endParaRPr lang="ru-RU" sz="1200" b="1" dirty="0">
                        <a:effectLst/>
                        <a:latin typeface="Arial"/>
                        <a:ea typeface="Times New Roman"/>
                        <a:cs typeface="Times New Roman"/>
                      </a:endParaRPr>
                    </a:p>
                  </a:txBody>
                  <a:tcPr marL="24246" marR="24246" marT="0" marB="0">
                    <a:solidFill>
                      <a:srgbClr val="002060"/>
                    </a:solidFill>
                  </a:tcPr>
                </a:tc>
                <a:tc>
                  <a:txBody>
                    <a:bodyPr/>
                    <a:lstStyle/>
                    <a:p>
                      <a:pPr algn="ctr">
                        <a:spcAft>
                          <a:spcPts val="0"/>
                        </a:spcAft>
                      </a:pPr>
                      <a:r>
                        <a:rPr lang="ru-RU" sz="1200" dirty="0">
                          <a:effectLst/>
                        </a:rPr>
                        <a:t>Информация, указываемая в графе</a:t>
                      </a:r>
                      <a:endParaRPr lang="ru-RU" sz="1200" b="1" dirty="0">
                        <a:effectLst/>
                        <a:latin typeface="Arial"/>
                        <a:ea typeface="Times New Roman"/>
                        <a:cs typeface="Times New Roman"/>
                      </a:endParaRPr>
                    </a:p>
                  </a:txBody>
                  <a:tcPr marL="24246" marR="24246" marT="0" marB="0">
                    <a:solidFill>
                      <a:srgbClr val="002060"/>
                    </a:solidFill>
                  </a:tcPr>
                </a:tc>
              </a:tr>
              <a:tr h="540134">
                <a:tc>
                  <a:txBody>
                    <a:bodyPr/>
                    <a:lstStyle/>
                    <a:p>
                      <a:pPr algn="ctr">
                        <a:spcAft>
                          <a:spcPts val="0"/>
                        </a:spcAft>
                      </a:pPr>
                      <a:r>
                        <a:rPr lang="ru-RU" sz="1200" dirty="0">
                          <a:effectLst/>
                        </a:rPr>
                        <a:t>1</a:t>
                      </a:r>
                      <a:endParaRPr lang="ru-RU" sz="1200" b="1" dirty="0">
                        <a:effectLst/>
                        <a:latin typeface="Arial"/>
                        <a:ea typeface="Times New Roman"/>
                        <a:cs typeface="Times New Roman"/>
                      </a:endParaRPr>
                    </a:p>
                  </a:txBody>
                  <a:tcPr marL="24246" marR="24246" marT="0" marB="0">
                    <a:solidFill>
                      <a:srgbClr val="002060"/>
                    </a:solidFill>
                  </a:tcPr>
                </a:tc>
                <a:tc>
                  <a:txBody>
                    <a:bodyPr/>
                    <a:lstStyle/>
                    <a:p>
                      <a:pPr algn="ctr">
                        <a:spcAft>
                          <a:spcPts val="0"/>
                        </a:spcAft>
                      </a:pPr>
                      <a:r>
                        <a:rPr lang="ru-RU" sz="1200" b="1" dirty="0">
                          <a:solidFill>
                            <a:srgbClr val="7030A0"/>
                          </a:solidFill>
                          <a:effectLst/>
                        </a:rPr>
                        <a:t>Описательная характеристика</a:t>
                      </a:r>
                      <a:endParaRPr lang="ru-RU" sz="1200" b="1" dirty="0">
                        <a:solidFill>
                          <a:srgbClr val="7030A0"/>
                        </a:solidFill>
                        <a:effectLst/>
                        <a:latin typeface="Arial"/>
                        <a:ea typeface="Times New Roman"/>
                        <a:cs typeface="Times New Roman"/>
                      </a:endParaRPr>
                    </a:p>
                  </a:txBody>
                  <a:tcPr marL="24246" marR="24246" marT="0" marB="0">
                    <a:blipFill>
                      <a:blip r:embed="rId3"/>
                      <a:tile tx="0" ty="0" sx="100000" sy="100000" flip="none" algn="tl"/>
                    </a:blipFill>
                  </a:tcPr>
                </a:tc>
                <a:tc>
                  <a:txBody>
                    <a:bodyPr/>
                    <a:lstStyle/>
                    <a:p>
                      <a:pPr indent="201930" algn="just">
                        <a:spcAft>
                          <a:spcPts val="0"/>
                        </a:spcAft>
                      </a:pPr>
                      <a:r>
                        <a:rPr lang="ru-RU" sz="1200" b="1" dirty="0">
                          <a:effectLst/>
                        </a:rPr>
                        <a:t>В поле «Описательная характеристика» необходимо описать характеристику приобретаемого медицинского оборудования, его состав и основные технические параметры, в случае если характеристики не помещаются в указанном поле их необходимо прикрепить в состав «Документов, подтверждающих стоимость».</a:t>
                      </a:r>
                      <a:endParaRPr lang="ru-RU" sz="1200" b="1" dirty="0">
                        <a:effectLst/>
                        <a:latin typeface="Arial"/>
                        <a:ea typeface="Times New Roman"/>
                        <a:cs typeface="Times New Roman"/>
                      </a:endParaRPr>
                    </a:p>
                  </a:txBody>
                  <a:tcPr marL="24246" marR="24246" marT="0" marB="0">
                    <a:blipFill>
                      <a:blip r:embed="rId3"/>
                      <a:tile tx="0" ty="0" sx="100000" sy="100000" flip="none" algn="tl"/>
                    </a:blipFill>
                  </a:tcPr>
                </a:tc>
              </a:tr>
              <a:tr h="945234">
                <a:tc>
                  <a:txBody>
                    <a:bodyPr/>
                    <a:lstStyle/>
                    <a:p>
                      <a:pPr algn="ctr">
                        <a:spcAft>
                          <a:spcPts val="0"/>
                        </a:spcAft>
                      </a:pPr>
                      <a:r>
                        <a:rPr lang="ru-RU" sz="1200" dirty="0">
                          <a:effectLst/>
                        </a:rPr>
                        <a:t>2</a:t>
                      </a:r>
                      <a:endParaRPr lang="ru-RU" sz="1200" b="1" dirty="0">
                        <a:effectLst/>
                        <a:latin typeface="Arial"/>
                        <a:ea typeface="Times New Roman"/>
                        <a:cs typeface="Times New Roman"/>
                      </a:endParaRPr>
                    </a:p>
                  </a:txBody>
                  <a:tcPr marL="24246" marR="24246" marT="0" marB="0">
                    <a:solidFill>
                      <a:srgbClr val="002060"/>
                    </a:solidFill>
                  </a:tcPr>
                </a:tc>
                <a:tc>
                  <a:txBody>
                    <a:bodyPr/>
                    <a:lstStyle/>
                    <a:p>
                      <a:pPr algn="ctr">
                        <a:spcAft>
                          <a:spcPts val="0"/>
                        </a:spcAft>
                      </a:pPr>
                      <a:r>
                        <a:rPr lang="ru-RU" sz="1200" b="1" dirty="0">
                          <a:effectLst/>
                        </a:rPr>
                        <a:t>Сведения о допущенных организацией нарушениях</a:t>
                      </a:r>
                      <a:endParaRPr lang="ru-RU" sz="1200" b="1" dirty="0">
                        <a:effectLst/>
                        <a:latin typeface="Arial"/>
                        <a:ea typeface="Times New Roman"/>
                        <a:cs typeface="Times New Roman"/>
                      </a:endParaRPr>
                    </a:p>
                  </a:txBody>
                  <a:tcPr marL="24246" marR="24246" marT="0" marB="0">
                    <a:blipFill>
                      <a:blip r:embed="rId4"/>
                      <a:tile tx="0" ty="0" sx="100000" sy="100000" flip="none" algn="tl"/>
                    </a:blipFill>
                  </a:tcPr>
                </a:tc>
                <a:tc>
                  <a:txBody>
                    <a:bodyPr/>
                    <a:lstStyle/>
                    <a:p>
                      <a:pPr indent="201930" algn="just">
                        <a:spcAft>
                          <a:spcPts val="0"/>
                        </a:spcAft>
                      </a:pPr>
                      <a:r>
                        <a:rPr lang="ru-RU" sz="1200" b="1" dirty="0">
                          <a:effectLst/>
                        </a:rPr>
                        <a:t>В графе «Сведения о допущенных организацией нарушениях» указывать только код  нарушения/дефекта, выявленный при проведении </a:t>
                      </a:r>
                      <a:r>
                        <a:rPr lang="ru-RU" sz="1200" b="1" dirty="0" smtClean="0">
                          <a:effectLst/>
                        </a:rPr>
                        <a:t>ЭКМП, </a:t>
                      </a:r>
                      <a:r>
                        <a:rPr lang="ru-RU" sz="1200" b="1" dirty="0">
                          <a:effectLst/>
                        </a:rPr>
                        <a:t>а в состав «документов, подтверждающих стоимость медицинского оборудования»  необходимо поместить информацию за подписью руководителя </a:t>
                      </a:r>
                      <a:r>
                        <a:rPr lang="ru-RU" sz="1200" b="1" dirty="0" smtClean="0">
                          <a:effectLst/>
                        </a:rPr>
                        <a:t>МО с </a:t>
                      </a:r>
                      <a:r>
                        <a:rPr lang="ru-RU" sz="1200" b="1" dirty="0">
                          <a:effectLst/>
                        </a:rPr>
                        <a:t>указанием даты и номера акта экспертизы качества медицинской помощи, в результате которого выявлен код дефекта, на устранение которого направлено данное мероприятие. </a:t>
                      </a:r>
                      <a:endParaRPr lang="ru-RU" sz="1200" b="1" dirty="0">
                        <a:effectLst/>
                        <a:latin typeface="Arial"/>
                        <a:ea typeface="Times New Roman"/>
                        <a:cs typeface="Times New Roman"/>
                      </a:endParaRPr>
                    </a:p>
                  </a:txBody>
                  <a:tcPr marL="24246" marR="24246" marT="0" marB="0">
                    <a:blipFill>
                      <a:blip r:embed="rId4"/>
                      <a:tile tx="0" ty="0" sx="100000" sy="100000" flip="none" algn="tl"/>
                    </a:blipFill>
                  </a:tcPr>
                </a:tc>
              </a:tr>
              <a:tr h="4051001">
                <a:tc>
                  <a:txBody>
                    <a:bodyPr/>
                    <a:lstStyle/>
                    <a:p>
                      <a:pPr algn="ctr">
                        <a:spcAft>
                          <a:spcPts val="0"/>
                        </a:spcAft>
                      </a:pPr>
                      <a:r>
                        <a:rPr lang="ru-RU" sz="1200" dirty="0">
                          <a:effectLst/>
                        </a:rPr>
                        <a:t>3</a:t>
                      </a:r>
                      <a:endParaRPr lang="ru-RU" sz="1200" b="1" dirty="0">
                        <a:effectLst/>
                        <a:latin typeface="Arial"/>
                        <a:ea typeface="Times New Roman"/>
                        <a:cs typeface="Times New Roman"/>
                      </a:endParaRPr>
                    </a:p>
                  </a:txBody>
                  <a:tcPr marL="24246" marR="24246" marT="0" marB="0">
                    <a:solidFill>
                      <a:srgbClr val="002060"/>
                    </a:solidFill>
                  </a:tcPr>
                </a:tc>
                <a:tc>
                  <a:txBody>
                    <a:bodyPr/>
                    <a:lstStyle/>
                    <a:p>
                      <a:pPr algn="ctr">
                        <a:spcAft>
                          <a:spcPts val="0"/>
                        </a:spcAft>
                      </a:pPr>
                      <a:r>
                        <a:rPr lang="ru-RU" sz="1200" b="1" dirty="0">
                          <a:effectLst/>
                        </a:rPr>
                        <a:t>В документы, подтверждающие стоимость медицинского оборудования, крепятся:</a:t>
                      </a:r>
                      <a:endParaRPr lang="ru-RU" sz="1200" b="1" dirty="0">
                        <a:effectLst/>
                        <a:latin typeface="Arial"/>
                        <a:ea typeface="Times New Roman"/>
                        <a:cs typeface="Times New Roman"/>
                      </a:endParaRPr>
                    </a:p>
                  </a:txBody>
                  <a:tcPr marL="24246" marR="24246" marT="0" marB="0">
                    <a:blipFill>
                      <a:blip r:embed="rId5"/>
                      <a:tile tx="0" ty="0" sx="100000" sy="100000" flip="none" algn="tl"/>
                    </a:blipFill>
                  </a:tcPr>
                </a:tc>
                <a:tc>
                  <a:txBody>
                    <a:bodyPr/>
                    <a:lstStyle/>
                    <a:p>
                      <a:pPr indent="450215" algn="just">
                        <a:spcAft>
                          <a:spcPts val="0"/>
                        </a:spcAft>
                      </a:pPr>
                      <a:r>
                        <a:rPr lang="ru-RU" sz="1200" b="1" dirty="0">
                          <a:effectLst/>
                        </a:rPr>
                        <a:t>1. Обоснование планируемой стоимости, либо обоснование начальной (максимальной) цены контракта (НМЦК), цены контракта, заключаемого с единственным поставщиком (подрядчиком, исполнителем) на поставку </a:t>
                      </a:r>
                      <a:r>
                        <a:rPr lang="ru-RU" sz="1200" b="1" dirty="0" smtClean="0">
                          <a:effectLst/>
                        </a:rPr>
                        <a:t>мед.оборудования в </a:t>
                      </a:r>
                      <a:r>
                        <a:rPr lang="ru-RU" sz="1200" b="1" dirty="0">
                          <a:effectLst/>
                        </a:rPr>
                        <a:t>соответствии с Федеральным законом от 5 апреля 2013 г. № </a:t>
                      </a:r>
                      <a:r>
                        <a:rPr lang="ru-RU" sz="1200" b="1" dirty="0" smtClean="0">
                          <a:effectLst/>
                        </a:rPr>
                        <a:t>44-ФЗ, </a:t>
                      </a:r>
                      <a:r>
                        <a:rPr lang="ru-RU" sz="1200" b="1" dirty="0">
                          <a:effectLst/>
                        </a:rPr>
                        <a:t>включая коммерческие предложения, использованные для обоснования НМЦК;</a:t>
                      </a:r>
                    </a:p>
                    <a:p>
                      <a:pPr indent="450215" algn="just">
                        <a:spcAft>
                          <a:spcPts val="0"/>
                        </a:spcAft>
                      </a:pPr>
                      <a:r>
                        <a:rPr lang="ru-RU" sz="1200" b="1" dirty="0">
                          <a:effectLst/>
                        </a:rPr>
                        <a:t>2. Информацию за подписью руководителя </a:t>
                      </a:r>
                      <a:r>
                        <a:rPr lang="ru-RU" sz="1200" b="1" dirty="0" smtClean="0">
                          <a:effectLst/>
                        </a:rPr>
                        <a:t>МО с </a:t>
                      </a:r>
                      <a:r>
                        <a:rPr lang="ru-RU" sz="1200" b="1" dirty="0">
                          <a:effectLst/>
                        </a:rPr>
                        <a:t>указанием:</a:t>
                      </a:r>
                    </a:p>
                    <a:p>
                      <a:pPr indent="450215" algn="just">
                        <a:spcAft>
                          <a:spcPts val="0"/>
                        </a:spcAft>
                      </a:pPr>
                      <a:r>
                        <a:rPr lang="ru-RU" sz="1200" b="1" dirty="0">
                          <a:effectLst/>
                        </a:rPr>
                        <a:t>- конкретных позиций стандартов оснащения </a:t>
                      </a:r>
                      <a:r>
                        <a:rPr lang="ru-RU" sz="1200" b="1" dirty="0" smtClean="0">
                          <a:effectLst/>
                        </a:rPr>
                        <a:t>МО (их </a:t>
                      </a:r>
                      <a:r>
                        <a:rPr lang="ru-RU" sz="1200" b="1" dirty="0">
                          <a:effectLst/>
                        </a:rPr>
                        <a:t>структурных подразделений), предусмотренными положениями об организации оказания медицинской помощи по видам медицинской помощи, порядками оказания медицинской помощи, порядком организации медицинской реабилитации либо правилами проведения лабораторных, инструментальных, патолого-анатомических и иных видов диагностических исследований, утвержденных Министерством здравоохранения Российской Федерации (с указанием пункта и номера приложения);</a:t>
                      </a:r>
                    </a:p>
                    <a:p>
                      <a:pPr indent="450215" algn="just">
                        <a:spcAft>
                          <a:spcPts val="0"/>
                        </a:spcAft>
                      </a:pPr>
                      <a:r>
                        <a:rPr lang="ru-RU" sz="1200" b="1" dirty="0">
                          <a:effectLst/>
                        </a:rPr>
                        <a:t>- кода нарушения/дефекта, выявленного при проведении </a:t>
                      </a:r>
                      <a:r>
                        <a:rPr lang="ru-RU" sz="1200" b="1" dirty="0" smtClean="0">
                          <a:effectLst/>
                        </a:rPr>
                        <a:t>ЭКМП, </a:t>
                      </a:r>
                      <a:r>
                        <a:rPr lang="ru-RU" sz="1200" b="1" dirty="0">
                          <a:effectLst/>
                        </a:rPr>
                        <a:t>с указанием номера и даты акта экспертизы оказания медицинской помощи </a:t>
                      </a:r>
                      <a:r>
                        <a:rPr lang="ru-RU" sz="1200" b="1" dirty="0">
                          <a:solidFill>
                            <a:srgbClr val="FF0000"/>
                          </a:solidFill>
                          <a:effectLst/>
                        </a:rPr>
                        <a:t>(прикреплять акт не требуется</a:t>
                      </a:r>
                      <a:r>
                        <a:rPr lang="ru-RU" sz="1200" b="1" dirty="0">
                          <a:effectLst/>
                        </a:rPr>
                        <a:t>);</a:t>
                      </a:r>
                    </a:p>
                    <a:p>
                      <a:pPr marL="0" indent="0" algn="just">
                        <a:spcAft>
                          <a:spcPts val="0"/>
                        </a:spcAft>
                        <a:buFontTx/>
                        <a:buNone/>
                      </a:pPr>
                      <a:r>
                        <a:rPr lang="ru-RU" sz="1200" b="1" baseline="0" dirty="0" smtClean="0">
                          <a:effectLst/>
                        </a:rPr>
                        <a:t>               - </a:t>
                      </a:r>
                      <a:r>
                        <a:rPr lang="ru-RU" sz="1200" b="1" dirty="0" smtClean="0">
                          <a:effectLst/>
                        </a:rPr>
                        <a:t>основания </a:t>
                      </a:r>
                      <a:r>
                        <a:rPr lang="ru-RU" sz="1200" b="1" dirty="0">
                          <a:effectLst/>
                        </a:rPr>
                        <a:t>для приобретения медицинского оборудования (отсутствие медицинского оборудования, неисправность медицинского оборудования, необходимость замены медицинского оборудования ввиду истечения его срока годности (срока службы</a:t>
                      </a:r>
                      <a:r>
                        <a:rPr lang="ru-RU" sz="1200" b="1" dirty="0" smtClean="0">
                          <a:effectLst/>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t>                - соответствие назначения приобретаемого медицинского оборудования целям оказания медицинской помощи по формам, видам и профилям медицинской помощи, оказываемой МО - в рамках территориальной программы ОМС;</a:t>
                      </a:r>
                    </a:p>
                    <a:p>
                      <a:pPr indent="450215" algn="just">
                        <a:spcAft>
                          <a:spcPts val="0"/>
                        </a:spcAft>
                      </a:pPr>
                      <a:r>
                        <a:rPr lang="ru-RU" sz="1200" b="1" dirty="0" smtClean="0">
                          <a:effectLst/>
                        </a:rPr>
                        <a:t>- </a:t>
                      </a:r>
                      <a:r>
                        <a:rPr lang="ru-RU" sz="1200" b="1" dirty="0">
                          <a:effectLst/>
                        </a:rPr>
                        <a:t>описания технических характеристик приобретаемого </a:t>
                      </a:r>
                      <a:r>
                        <a:rPr lang="ru-RU" sz="1200" b="1" dirty="0" smtClean="0">
                          <a:effectLst/>
                        </a:rPr>
                        <a:t>мед. </a:t>
                      </a:r>
                      <a:r>
                        <a:rPr lang="ru-RU" sz="1200" b="1" dirty="0">
                          <a:effectLst/>
                        </a:rPr>
                        <a:t>оборудования (при необходимости с использованием каталога товаров, работ, услуг для обеспечения государственных и муниципальных нужд);</a:t>
                      </a:r>
                    </a:p>
                    <a:p>
                      <a:pPr indent="450215" algn="just">
                        <a:spcAft>
                          <a:spcPts val="0"/>
                        </a:spcAft>
                      </a:pPr>
                      <a:r>
                        <a:rPr lang="ru-RU" sz="1200" b="1" dirty="0">
                          <a:effectLst/>
                        </a:rPr>
                        <a:t>- информации об </a:t>
                      </a:r>
                      <a:r>
                        <a:rPr lang="ru-RU" sz="1200" b="1" dirty="0" smtClean="0">
                          <a:effectLst/>
                        </a:rPr>
                        <a:t>исполнителе в МО, с </a:t>
                      </a:r>
                      <a:r>
                        <a:rPr lang="ru-RU" sz="1200" b="1" dirty="0">
                          <a:effectLst/>
                        </a:rPr>
                        <a:t>указанием Ф.И.О. и номера контактного телефона.</a:t>
                      </a:r>
                      <a:endParaRPr lang="ru-RU" sz="1200" b="1" dirty="0">
                        <a:effectLst/>
                        <a:latin typeface="Times New Roman"/>
                        <a:ea typeface="Times New Roman"/>
                        <a:cs typeface="Times New Roman"/>
                      </a:endParaRPr>
                    </a:p>
                  </a:txBody>
                  <a:tcPr marL="24246" marR="24246" marT="0" marB="0">
                    <a:blipFill>
                      <a:blip r:embed="rId5"/>
                      <a:tile tx="0" ty="0" sx="100000" sy="100000" flip="none" algn="tl"/>
                    </a:blipFill>
                  </a:tcPr>
                </a:tc>
              </a:tr>
            </a:tbl>
          </a:graphicData>
        </a:graphic>
      </p:graphicFrame>
    </p:spTree>
    <p:extLst>
      <p:ext uri="{BB962C8B-B14F-4D97-AF65-F5344CB8AC3E}">
        <p14:creationId xmlns:p14="http://schemas.microsoft.com/office/powerpoint/2010/main" val="2024821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9" y="143206"/>
            <a:ext cx="670538" cy="670538"/>
          </a:xfrm>
          <a:prstGeom prst="rect">
            <a:avLst/>
          </a:prstGeom>
        </p:spPr>
      </p:pic>
      <p:sp>
        <p:nvSpPr>
          <p:cNvPr id="6" name="Прямоугольник 5"/>
          <p:cNvSpPr/>
          <p:nvPr/>
        </p:nvSpPr>
        <p:spPr>
          <a:xfrm>
            <a:off x="833078" y="143206"/>
            <a:ext cx="7987394" cy="393698"/>
          </a:xfrm>
          <a:prstGeom prst="rect">
            <a:avLst/>
          </a:prstGeom>
        </p:spPr>
        <p:txBody>
          <a:bodyPr wrap="square">
            <a:spAutoFit/>
          </a:bodyPr>
          <a:lstStyle/>
          <a:p>
            <a:pPr algn="ctr">
              <a:lnSpc>
                <a:spcPts val="2500"/>
              </a:lnSpc>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Заявка на ПМО в ГИС ОМС (часть 1)</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157639" y="188640"/>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68347" y="692696"/>
            <a:ext cx="7482160" cy="0"/>
          </a:xfrm>
          <a:prstGeom prst="line">
            <a:avLst/>
          </a:prstGeom>
          <a:ln/>
        </p:spPr>
        <p:style>
          <a:lnRef idx="1">
            <a:schemeClr val="accent3"/>
          </a:lnRef>
          <a:fillRef idx="0">
            <a:schemeClr val="accent3"/>
          </a:fillRef>
          <a:effectRef idx="0">
            <a:schemeClr val="accent3"/>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810" y="980728"/>
            <a:ext cx="8199665"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Овал 1"/>
          <p:cNvSpPr/>
          <p:nvPr/>
        </p:nvSpPr>
        <p:spPr>
          <a:xfrm>
            <a:off x="1979712" y="5085184"/>
            <a:ext cx="6984776" cy="576064"/>
          </a:xfrm>
          <a:prstGeom prst="ellipse">
            <a:avLst/>
          </a:prstGeom>
          <a:noFill/>
          <a:ln w="349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1979712" y="4725144"/>
            <a:ext cx="20882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 name="Прямая соединительная линия 6"/>
          <p:cNvCxnSpPr/>
          <p:nvPr/>
        </p:nvCxnSpPr>
        <p:spPr>
          <a:xfrm>
            <a:off x="5940152" y="2410996"/>
            <a:ext cx="28803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492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9" y="143206"/>
            <a:ext cx="670538" cy="670538"/>
          </a:xfrm>
          <a:prstGeom prst="rect">
            <a:avLst/>
          </a:prstGeom>
        </p:spPr>
      </p:pic>
      <p:sp>
        <p:nvSpPr>
          <p:cNvPr id="6" name="Прямоугольник 5"/>
          <p:cNvSpPr/>
          <p:nvPr/>
        </p:nvSpPr>
        <p:spPr>
          <a:xfrm>
            <a:off x="833078" y="143206"/>
            <a:ext cx="7987394" cy="393698"/>
          </a:xfrm>
          <a:prstGeom prst="rect">
            <a:avLst/>
          </a:prstGeom>
        </p:spPr>
        <p:txBody>
          <a:bodyPr wrap="square">
            <a:spAutoFit/>
          </a:bodyPr>
          <a:lstStyle/>
          <a:p>
            <a:pPr algn="ctr">
              <a:lnSpc>
                <a:spcPts val="2500"/>
              </a:lnSpc>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Заявка на ПМО (часть2)</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157639" y="188640"/>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57639" y="764704"/>
            <a:ext cx="7482160" cy="0"/>
          </a:xfrm>
          <a:prstGeom prst="line">
            <a:avLst/>
          </a:prstGeom>
          <a:ln/>
        </p:spPr>
        <p:style>
          <a:lnRef idx="1">
            <a:schemeClr val="accent3"/>
          </a:lnRef>
          <a:fillRef idx="0">
            <a:schemeClr val="accent3"/>
          </a:fillRef>
          <a:effectRef idx="0">
            <a:schemeClr val="accent3"/>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845297"/>
            <a:ext cx="8668355" cy="523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Овал 1"/>
          <p:cNvSpPr/>
          <p:nvPr/>
        </p:nvSpPr>
        <p:spPr>
          <a:xfrm>
            <a:off x="1646719" y="5669833"/>
            <a:ext cx="7488832" cy="41487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1835696" y="4372142"/>
            <a:ext cx="5040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56656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9" y="143206"/>
            <a:ext cx="670538" cy="670538"/>
          </a:xfrm>
          <a:prstGeom prst="rect">
            <a:avLst/>
          </a:prstGeom>
        </p:spPr>
      </p:pic>
      <p:sp>
        <p:nvSpPr>
          <p:cNvPr id="6" name="Прямоугольник 5"/>
          <p:cNvSpPr/>
          <p:nvPr/>
        </p:nvSpPr>
        <p:spPr>
          <a:xfrm>
            <a:off x="833078" y="143206"/>
            <a:ext cx="7987394" cy="393698"/>
          </a:xfrm>
          <a:prstGeom prst="rect">
            <a:avLst/>
          </a:prstGeom>
        </p:spPr>
        <p:txBody>
          <a:bodyPr wrap="square">
            <a:spAutoFit/>
          </a:bodyPr>
          <a:lstStyle/>
          <a:p>
            <a:pPr algn="ctr">
              <a:lnSpc>
                <a:spcPts val="2500"/>
              </a:lnSpc>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Заявка на ПМО (часть 3)</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157639" y="188640"/>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94014" y="692696"/>
            <a:ext cx="7482160" cy="0"/>
          </a:xfrm>
          <a:prstGeom prst="line">
            <a:avLst/>
          </a:prstGeom>
          <a:ln/>
        </p:spPr>
        <p:style>
          <a:lnRef idx="1">
            <a:schemeClr val="accent3"/>
          </a:lnRef>
          <a:fillRef idx="0">
            <a:schemeClr val="accent3"/>
          </a:fillRef>
          <a:effectRef idx="0">
            <a:schemeClr val="accent3"/>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55" y="699347"/>
            <a:ext cx="8227236" cy="506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Овал 1"/>
          <p:cNvSpPr/>
          <p:nvPr/>
        </p:nvSpPr>
        <p:spPr>
          <a:xfrm>
            <a:off x="8099649" y="4378870"/>
            <a:ext cx="54015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2123728" y="5291216"/>
            <a:ext cx="86409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525544" y="5853801"/>
            <a:ext cx="8394670" cy="938719"/>
          </a:xfrm>
          <a:prstGeom prst="rect">
            <a:avLst/>
          </a:prstGeom>
          <a:noFill/>
        </p:spPr>
        <p:txBody>
          <a:bodyPr wrap="square" rtlCol="0">
            <a:spAutoFit/>
          </a:bodyPr>
          <a:lstStyle/>
          <a:p>
            <a:r>
              <a:rPr lang="ru-RU" sz="1100" b="1" dirty="0" smtClean="0"/>
              <a:t>Крепятся следующие документы: 1. Расчет НМЦК;</a:t>
            </a:r>
          </a:p>
          <a:p>
            <a:r>
              <a:rPr lang="ru-RU" sz="1100" b="1" dirty="0"/>
              <a:t> </a:t>
            </a:r>
            <a:r>
              <a:rPr lang="ru-RU" sz="1100" b="1" dirty="0" smtClean="0"/>
              <a:t>                                                               2. Три коммерческих предложения для расчёта НМЦК;</a:t>
            </a:r>
          </a:p>
          <a:p>
            <a:r>
              <a:rPr lang="ru-RU" sz="1100" b="1" dirty="0"/>
              <a:t> </a:t>
            </a:r>
            <a:r>
              <a:rPr lang="ru-RU" sz="1100" b="1" dirty="0" smtClean="0"/>
              <a:t>                                                               3. Пояснительная записка за подписью руководителя МО;</a:t>
            </a:r>
          </a:p>
          <a:p>
            <a:r>
              <a:rPr lang="ru-RU" sz="1100" b="1" dirty="0"/>
              <a:t> </a:t>
            </a:r>
            <a:r>
              <a:rPr lang="ru-RU" sz="1100" b="1" dirty="0" smtClean="0"/>
              <a:t>                                                               4. Технические характеристики оборудования в соответствии с КТРУ</a:t>
            </a:r>
            <a:r>
              <a:rPr lang="en-US" sz="1100" b="1" dirty="0"/>
              <a:t> </a:t>
            </a:r>
            <a:r>
              <a:rPr lang="en-US" sz="1100" b="1" dirty="0" smtClean="0"/>
              <a:t>(</a:t>
            </a:r>
            <a:r>
              <a:rPr lang="ru-RU" sz="1100" b="1" dirty="0" smtClean="0"/>
              <a:t>при наличии КТРУ)</a:t>
            </a:r>
            <a:r>
              <a:rPr lang="en-US" sz="1100" b="1" dirty="0" smtClean="0"/>
              <a:t> </a:t>
            </a:r>
            <a:r>
              <a:rPr lang="ru-RU" sz="1100" b="1" dirty="0" smtClean="0"/>
              <a:t>;</a:t>
            </a:r>
          </a:p>
          <a:p>
            <a:r>
              <a:rPr lang="ru-RU" sz="1100" b="1" dirty="0" smtClean="0"/>
              <a:t>                                                                5. Иные необходимые документы.</a:t>
            </a:r>
            <a:endParaRPr lang="ru-RU" sz="1100" b="1" dirty="0"/>
          </a:p>
        </p:txBody>
      </p:sp>
      <p:sp>
        <p:nvSpPr>
          <p:cNvPr id="10" name="Стрелка вверх 9"/>
          <p:cNvSpPr/>
          <p:nvPr/>
        </p:nvSpPr>
        <p:spPr>
          <a:xfrm>
            <a:off x="3574572" y="4702906"/>
            <a:ext cx="864096" cy="106531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444585" y="5762552"/>
            <a:ext cx="8389022" cy="978816"/>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1851391" y="3611942"/>
            <a:ext cx="1728192" cy="3600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30981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9" y="143206"/>
            <a:ext cx="670538" cy="670538"/>
          </a:xfrm>
          <a:prstGeom prst="rect">
            <a:avLst/>
          </a:prstGeom>
        </p:spPr>
      </p:pic>
      <p:sp>
        <p:nvSpPr>
          <p:cNvPr id="6" name="Прямоугольник 5"/>
          <p:cNvSpPr/>
          <p:nvPr/>
        </p:nvSpPr>
        <p:spPr>
          <a:xfrm>
            <a:off x="833078" y="143206"/>
            <a:ext cx="7987394" cy="412934"/>
          </a:xfrm>
          <a:prstGeom prst="rect">
            <a:avLst/>
          </a:prstGeom>
        </p:spPr>
        <p:txBody>
          <a:bodyPr wrap="square">
            <a:spAutoFit/>
          </a:bodyPr>
          <a:lstStyle/>
          <a:p>
            <a:pPr algn="ctr">
              <a:lnSpc>
                <a:spcPts val="2500"/>
              </a:lnSpc>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Примеры документов, прилепляемых к заявке на ПМО</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157639" y="188640"/>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57639" y="854053"/>
            <a:ext cx="7482160" cy="0"/>
          </a:xfrm>
          <a:prstGeom prst="line">
            <a:avLst/>
          </a:prstGeom>
          <a:ln/>
        </p:spPr>
        <p:style>
          <a:lnRef idx="1">
            <a:schemeClr val="accent3"/>
          </a:lnRef>
          <a:fillRef idx="0">
            <a:schemeClr val="accent3"/>
          </a:fillRef>
          <a:effectRef idx="0">
            <a:schemeClr val="accent3"/>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908720"/>
            <a:ext cx="3378882" cy="548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1" y="886538"/>
            <a:ext cx="4515046" cy="303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2508" y="3919612"/>
            <a:ext cx="4520042" cy="1526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108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9" y="143206"/>
            <a:ext cx="670538" cy="670538"/>
          </a:xfrm>
          <a:prstGeom prst="rect">
            <a:avLst/>
          </a:prstGeom>
        </p:spPr>
      </p:pic>
      <p:sp>
        <p:nvSpPr>
          <p:cNvPr id="6" name="Прямоугольник 5"/>
          <p:cNvSpPr/>
          <p:nvPr/>
        </p:nvSpPr>
        <p:spPr>
          <a:xfrm>
            <a:off x="833078" y="143206"/>
            <a:ext cx="7987394" cy="714298"/>
          </a:xfrm>
          <a:prstGeom prst="rect">
            <a:avLst/>
          </a:prstGeom>
        </p:spPr>
        <p:txBody>
          <a:bodyPr wrap="square">
            <a:spAutoFit/>
          </a:bodyPr>
          <a:lstStyle/>
          <a:p>
            <a:pPr algn="ctr">
              <a:lnSpc>
                <a:spcPts val="2500"/>
              </a:lnSpc>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Требования для реализации мероприятий </a:t>
            </a:r>
          </a:p>
          <a:p>
            <a:pPr algn="ctr">
              <a:lnSpc>
                <a:spcPts val="2500"/>
              </a:lnSpc>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 ремонт медицинского оборудования (РМО)</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157639" y="188640"/>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68347" y="813744"/>
            <a:ext cx="7471452" cy="0"/>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Скругленный прямоугольник 2"/>
          <p:cNvSpPr/>
          <p:nvPr/>
        </p:nvSpPr>
        <p:spPr>
          <a:xfrm>
            <a:off x="195492" y="887228"/>
            <a:ext cx="8768996" cy="13176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b="1" dirty="0"/>
              <a:t>Н</a:t>
            </a:r>
            <a:r>
              <a:rPr lang="ru-RU" sz="1400" b="1" dirty="0" smtClean="0"/>
              <a:t>аличие </a:t>
            </a:r>
            <a:r>
              <a:rPr lang="ru-RU" sz="1400" b="1" dirty="0"/>
              <a:t>у медицинской организации потребности в ремонте медицинского оборудования, включенного в стандарты оснащения медицинских организаций (их структурных подразделений), предусмотренные положениями об организации оказания медицинской помощи по видам медицинской помощи, порядками оказания медицинской помощи, порядком организации медицинской реабилитации либо правилами проведения лабораторных, инструментальных, патолого-анатомических и иных видов диагностических исследований, утвержденными Министерством здравоохранения Российской </a:t>
            </a:r>
            <a:r>
              <a:rPr lang="ru-RU" sz="1400" b="1" dirty="0" smtClean="0"/>
              <a:t>Федерации</a:t>
            </a:r>
            <a:endParaRPr lang="ru-RU" sz="1400" b="1" dirty="0"/>
          </a:p>
        </p:txBody>
      </p:sp>
      <p:sp>
        <p:nvSpPr>
          <p:cNvPr id="10" name="Скругленный прямоугольник 9"/>
          <p:cNvSpPr/>
          <p:nvPr/>
        </p:nvSpPr>
        <p:spPr>
          <a:xfrm>
            <a:off x="233270" y="2348880"/>
            <a:ext cx="8731218" cy="9361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400" b="1" dirty="0" smtClean="0"/>
              <a:t>Соответствие </a:t>
            </a:r>
            <a:r>
              <a:rPr lang="ru-RU" sz="1400" b="1" dirty="0"/>
              <a:t>назначения подлежащего ремонту медицинского оборудования целям оказания медицинской помощи по формам, видам и профилям медицинской помощи, оказываемой региональной медицинской организацией в рамках реализации соответственно базовой программы обязательного медицинского страхования, территориальной программы обязательного медицинского страхования;</a:t>
            </a:r>
          </a:p>
        </p:txBody>
      </p:sp>
      <p:sp>
        <p:nvSpPr>
          <p:cNvPr id="11" name="Скругленный прямоугольник 10"/>
          <p:cNvSpPr/>
          <p:nvPr/>
        </p:nvSpPr>
        <p:spPr>
          <a:xfrm>
            <a:off x="214254" y="3450392"/>
            <a:ext cx="8750234" cy="5653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a:t>Н</a:t>
            </a:r>
            <a:r>
              <a:rPr lang="ru-RU" sz="1400" b="1" dirty="0" smtClean="0"/>
              <a:t>аличие </a:t>
            </a:r>
            <a:r>
              <a:rPr lang="ru-RU" sz="1400" b="1" dirty="0"/>
              <a:t>документов, подтверждающих, что подлежащее ремонту медицинское оборудование находится в собственности (оперативном управлении) медицинской организации и принято к бухгалтерскому учету;</a:t>
            </a:r>
          </a:p>
        </p:txBody>
      </p:sp>
      <p:sp>
        <p:nvSpPr>
          <p:cNvPr id="12" name="Скругленный прямоугольник 11"/>
          <p:cNvSpPr/>
          <p:nvPr/>
        </p:nvSpPr>
        <p:spPr>
          <a:xfrm>
            <a:off x="246405" y="4688775"/>
            <a:ext cx="8731218" cy="3593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400" b="1" dirty="0" smtClean="0"/>
              <a:t>Наличие </a:t>
            </a:r>
            <a:r>
              <a:rPr lang="ru-RU" sz="1400" b="1" dirty="0"/>
              <a:t>регистрационного удостоверения на медицинское изделие</a:t>
            </a:r>
          </a:p>
        </p:txBody>
      </p:sp>
      <p:sp>
        <p:nvSpPr>
          <p:cNvPr id="13" name="Скругленный прямоугольник 12"/>
          <p:cNvSpPr/>
          <p:nvPr/>
        </p:nvSpPr>
        <p:spPr>
          <a:xfrm>
            <a:off x="199984" y="5157192"/>
            <a:ext cx="8764504" cy="352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t>Наличие </a:t>
            </a:r>
            <a:r>
              <a:rPr lang="ru-RU" sz="1400" b="1" dirty="0"/>
              <a:t>акта о вводе медицинского оборудования в эксплуатацию</a:t>
            </a:r>
            <a:r>
              <a:rPr lang="ru-RU" dirty="0"/>
              <a:t>;</a:t>
            </a:r>
          </a:p>
        </p:txBody>
      </p:sp>
      <p:sp>
        <p:nvSpPr>
          <p:cNvPr id="14" name="Скругленный прямоугольник 13"/>
          <p:cNvSpPr/>
          <p:nvPr/>
        </p:nvSpPr>
        <p:spPr>
          <a:xfrm>
            <a:off x="199984" y="5661248"/>
            <a:ext cx="8764504" cy="4320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ru-RU" sz="1400" b="1" dirty="0" smtClean="0"/>
              <a:t>Наличие </a:t>
            </a:r>
            <a:r>
              <a:rPr lang="ru-RU" sz="1400" b="1" dirty="0"/>
              <a:t>документа, подтверждающего выход медицинского оборудования из строя;</a:t>
            </a:r>
          </a:p>
        </p:txBody>
      </p:sp>
      <p:sp>
        <p:nvSpPr>
          <p:cNvPr id="15" name="Скругленный прямоугольник 14"/>
          <p:cNvSpPr/>
          <p:nvPr/>
        </p:nvSpPr>
        <p:spPr>
          <a:xfrm>
            <a:off x="199984" y="6237312"/>
            <a:ext cx="8764504" cy="5040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ru-RU" sz="1400" b="1" dirty="0" smtClean="0"/>
              <a:t>Истечение </a:t>
            </a:r>
            <a:r>
              <a:rPr lang="ru-RU" sz="1400" b="1" dirty="0"/>
              <a:t>срока гарантийного обслуживания медицинского оборудования</a:t>
            </a:r>
          </a:p>
        </p:txBody>
      </p:sp>
      <p:sp>
        <p:nvSpPr>
          <p:cNvPr id="16" name="Скругленный прямоугольник 15"/>
          <p:cNvSpPr/>
          <p:nvPr/>
        </p:nvSpPr>
        <p:spPr>
          <a:xfrm>
            <a:off x="246405" y="4175666"/>
            <a:ext cx="8731218" cy="3593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ru-RU" sz="1400" b="1" dirty="0">
                <a:solidFill>
                  <a:srgbClr val="FF0000"/>
                </a:solidFill>
              </a:rPr>
              <a:t>Мероприятие направлено на устранение нарушения, выявленного по результатам ЭКМП</a:t>
            </a:r>
          </a:p>
        </p:txBody>
      </p:sp>
    </p:spTree>
    <p:extLst>
      <p:ext uri="{BB962C8B-B14F-4D97-AF65-F5344CB8AC3E}">
        <p14:creationId xmlns:p14="http://schemas.microsoft.com/office/powerpoint/2010/main" val="1639174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9" y="143206"/>
            <a:ext cx="670538" cy="670538"/>
          </a:xfrm>
          <a:prstGeom prst="rect">
            <a:avLst/>
          </a:prstGeom>
        </p:spPr>
      </p:pic>
      <p:sp>
        <p:nvSpPr>
          <p:cNvPr id="6" name="Прямоугольник 5"/>
          <p:cNvSpPr/>
          <p:nvPr/>
        </p:nvSpPr>
        <p:spPr>
          <a:xfrm>
            <a:off x="833078" y="143206"/>
            <a:ext cx="7987394" cy="412934"/>
          </a:xfrm>
          <a:prstGeom prst="rect">
            <a:avLst/>
          </a:prstGeom>
        </p:spPr>
        <p:txBody>
          <a:bodyPr wrap="square">
            <a:spAutoFit/>
          </a:bodyPr>
          <a:lstStyle/>
          <a:p>
            <a:pPr algn="ctr">
              <a:lnSpc>
                <a:spcPts val="2500"/>
              </a:lnSpc>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Рекомендации по заполнению заявки на РМО</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157639" y="188640"/>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57639" y="692696"/>
            <a:ext cx="7482160" cy="0"/>
          </a:xfrm>
          <a:prstGeom prst="line">
            <a:avLst/>
          </a:prstGeom>
          <a:ln/>
        </p:spPr>
        <p:style>
          <a:lnRef idx="1">
            <a:schemeClr val="accent3"/>
          </a:lnRef>
          <a:fillRef idx="0">
            <a:schemeClr val="accent3"/>
          </a:fillRef>
          <a:effectRef idx="0">
            <a:schemeClr val="accent3"/>
          </a:effectRef>
          <a:fontRef idx="minor">
            <a:schemeClr val="tx1"/>
          </a:fontRef>
        </p:style>
      </p:cxnSp>
      <p:graphicFrame>
        <p:nvGraphicFramePr>
          <p:cNvPr id="2" name="Таблица 1"/>
          <p:cNvGraphicFramePr>
            <a:graphicFrameLocks noGrp="1"/>
          </p:cNvGraphicFramePr>
          <p:nvPr>
            <p:extLst>
              <p:ext uri="{D42A27DB-BD31-4B8C-83A1-F6EECF244321}">
                <p14:modId xmlns:p14="http://schemas.microsoft.com/office/powerpoint/2010/main" val="564344251"/>
              </p:ext>
            </p:extLst>
          </p:nvPr>
        </p:nvGraphicFramePr>
        <p:xfrm>
          <a:off x="179512" y="813745"/>
          <a:ext cx="8856984" cy="5891111"/>
        </p:xfrm>
        <a:graphic>
          <a:graphicData uri="http://schemas.openxmlformats.org/drawingml/2006/table">
            <a:tbl>
              <a:tblPr firstRow="1" firstCol="1" bandRow="1">
                <a:tableStyleId>{5C22544A-7EE6-4342-B048-85BDC9FD1C3A}</a:tableStyleId>
              </a:tblPr>
              <a:tblGrid>
                <a:gridCol w="217794"/>
                <a:gridCol w="1036945"/>
                <a:gridCol w="7602245"/>
              </a:tblGrid>
              <a:tr h="337062">
                <a:tc>
                  <a:txBody>
                    <a:bodyPr/>
                    <a:lstStyle/>
                    <a:p>
                      <a:pPr algn="just">
                        <a:spcAft>
                          <a:spcPts val="0"/>
                        </a:spcAft>
                      </a:pPr>
                      <a:r>
                        <a:rPr lang="ru-RU" sz="1200" b="1" dirty="0">
                          <a:effectLst/>
                        </a:rPr>
                        <a:t>№</a:t>
                      </a:r>
                      <a:endParaRPr lang="ru-RU" sz="1200" b="1" dirty="0">
                        <a:effectLst/>
                        <a:latin typeface="Arial"/>
                        <a:ea typeface="Times New Roman"/>
                        <a:cs typeface="Times New Roman"/>
                      </a:endParaRPr>
                    </a:p>
                  </a:txBody>
                  <a:tcPr marL="29263" marR="29263" marT="0" marB="0">
                    <a:blipFill>
                      <a:blip r:embed="rId3"/>
                      <a:tile tx="0" ty="0" sx="100000" sy="100000" flip="none" algn="tl"/>
                    </a:blipFill>
                  </a:tcPr>
                </a:tc>
                <a:tc>
                  <a:txBody>
                    <a:bodyPr/>
                    <a:lstStyle/>
                    <a:p>
                      <a:pPr algn="just">
                        <a:spcAft>
                          <a:spcPts val="0"/>
                        </a:spcAft>
                      </a:pPr>
                      <a:r>
                        <a:rPr lang="ru-RU" sz="1200" b="1" dirty="0">
                          <a:effectLst/>
                        </a:rPr>
                        <a:t>Название графы</a:t>
                      </a:r>
                      <a:endParaRPr lang="ru-RU" sz="1200" b="1" dirty="0">
                        <a:effectLst/>
                        <a:latin typeface="Arial"/>
                        <a:ea typeface="Times New Roman"/>
                        <a:cs typeface="Times New Roman"/>
                      </a:endParaRPr>
                    </a:p>
                  </a:txBody>
                  <a:tcPr marL="29263" marR="29263" marT="0" marB="0">
                    <a:blipFill>
                      <a:blip r:embed="rId3"/>
                      <a:tile tx="0" ty="0" sx="100000" sy="100000" flip="none" algn="tl"/>
                    </a:blipFill>
                  </a:tcPr>
                </a:tc>
                <a:tc>
                  <a:txBody>
                    <a:bodyPr/>
                    <a:lstStyle/>
                    <a:p>
                      <a:pPr algn="ctr">
                        <a:spcAft>
                          <a:spcPts val="0"/>
                        </a:spcAft>
                      </a:pPr>
                      <a:r>
                        <a:rPr lang="ru-RU" sz="1200" b="1" dirty="0">
                          <a:effectLst/>
                        </a:rPr>
                        <a:t>Информация, указываемая в графе</a:t>
                      </a:r>
                      <a:endParaRPr lang="ru-RU" sz="1200" b="1" dirty="0">
                        <a:effectLst/>
                        <a:latin typeface="Arial"/>
                        <a:ea typeface="Times New Roman"/>
                        <a:cs typeface="Times New Roman"/>
                      </a:endParaRPr>
                    </a:p>
                  </a:txBody>
                  <a:tcPr marL="29263" marR="29263" marT="0" marB="0">
                    <a:blipFill>
                      <a:blip r:embed="rId3"/>
                      <a:tile tx="0" ty="0" sx="100000" sy="100000" flip="none" algn="tl"/>
                    </a:blipFill>
                  </a:tcPr>
                </a:tc>
              </a:tr>
              <a:tr h="953351">
                <a:tc>
                  <a:txBody>
                    <a:bodyPr/>
                    <a:lstStyle/>
                    <a:p>
                      <a:pPr algn="just">
                        <a:spcAft>
                          <a:spcPts val="0"/>
                        </a:spcAft>
                      </a:pPr>
                      <a:r>
                        <a:rPr lang="ru-RU" sz="1200" b="1" dirty="0">
                          <a:effectLst/>
                        </a:rPr>
                        <a:t>1</a:t>
                      </a:r>
                      <a:endParaRPr lang="ru-RU" sz="1200" b="1" dirty="0">
                        <a:effectLst/>
                        <a:latin typeface="Arial"/>
                        <a:ea typeface="Times New Roman"/>
                        <a:cs typeface="Times New Roman"/>
                      </a:endParaRPr>
                    </a:p>
                  </a:txBody>
                  <a:tcPr marL="29263" marR="29263" marT="0" marB="0">
                    <a:blipFill>
                      <a:blip r:embed="rId3"/>
                      <a:tile tx="0" ty="0" sx="100000" sy="100000" flip="none" algn="tl"/>
                    </a:blipFill>
                  </a:tcPr>
                </a:tc>
                <a:tc>
                  <a:txBody>
                    <a:bodyPr/>
                    <a:lstStyle/>
                    <a:p>
                      <a:pPr algn="just">
                        <a:spcAft>
                          <a:spcPts val="0"/>
                        </a:spcAft>
                      </a:pPr>
                      <a:r>
                        <a:rPr lang="ru-RU" sz="1200" b="1" dirty="0">
                          <a:effectLst/>
                        </a:rPr>
                        <a:t>Сведения о допущенных организацией нарушениях</a:t>
                      </a:r>
                      <a:endParaRPr lang="ru-RU" sz="1200" b="1" dirty="0">
                        <a:effectLst/>
                        <a:latin typeface="Arial"/>
                        <a:ea typeface="Times New Roman"/>
                        <a:cs typeface="Times New Roman"/>
                      </a:endParaRPr>
                    </a:p>
                  </a:txBody>
                  <a:tcPr marL="29263" marR="29263" marT="0" marB="0">
                    <a:blipFill>
                      <a:blip r:embed="rId4"/>
                      <a:tile tx="0" ty="0" sx="100000" sy="100000" flip="none" algn="tl"/>
                    </a:blipFill>
                  </a:tcPr>
                </a:tc>
                <a:tc>
                  <a:txBody>
                    <a:bodyPr/>
                    <a:lstStyle/>
                    <a:p>
                      <a:pPr indent="201930" algn="just">
                        <a:spcAft>
                          <a:spcPts val="0"/>
                        </a:spcAft>
                      </a:pPr>
                      <a:r>
                        <a:rPr lang="ru-RU" sz="1200" b="1" dirty="0">
                          <a:effectLst/>
                        </a:rPr>
                        <a:t>В графе Сведения о допущенных организацией нарушениях указывать только код нарушения/дефекта, выявленного при проведении </a:t>
                      </a:r>
                      <a:r>
                        <a:rPr lang="ru-RU" sz="1200" b="1" dirty="0" smtClean="0">
                          <a:effectLst/>
                        </a:rPr>
                        <a:t>ЭКМП, а </a:t>
                      </a:r>
                      <a:r>
                        <a:rPr lang="ru-RU" sz="1200" b="1" dirty="0">
                          <a:effectLst/>
                        </a:rPr>
                        <a:t>в состав раздела «сведения о документах» необходимо поместить информацию за подписью руководителя </a:t>
                      </a:r>
                      <a:r>
                        <a:rPr lang="ru-RU" sz="1200" b="1" dirty="0" smtClean="0">
                          <a:effectLst/>
                        </a:rPr>
                        <a:t>МО с </a:t>
                      </a:r>
                      <a:r>
                        <a:rPr lang="ru-RU" sz="1200" b="1" dirty="0">
                          <a:effectLst/>
                        </a:rPr>
                        <a:t>указанием даты и номера акта экспертизы качества медицинской </a:t>
                      </a:r>
                      <a:r>
                        <a:rPr lang="ru-RU" sz="1200" b="1" dirty="0" smtClean="0">
                          <a:effectLst/>
                        </a:rPr>
                        <a:t>помощи, </a:t>
                      </a:r>
                      <a:r>
                        <a:rPr lang="ru-RU" sz="1200" b="1" dirty="0">
                          <a:effectLst/>
                        </a:rPr>
                        <a:t>в результате которого выявлен код дефекта, на устранение которого направлено данное мероприятие. </a:t>
                      </a:r>
                      <a:endParaRPr lang="ru-RU" sz="1200" b="1" dirty="0">
                        <a:effectLst/>
                        <a:latin typeface="Arial"/>
                        <a:ea typeface="Times New Roman"/>
                        <a:cs typeface="Times New Roman"/>
                      </a:endParaRPr>
                    </a:p>
                  </a:txBody>
                  <a:tcPr marL="29263" marR="29263" marT="0" marB="0">
                    <a:blipFill>
                      <a:blip r:embed="rId4"/>
                      <a:tile tx="0" ty="0" sx="100000" sy="100000" flip="none" algn="tl"/>
                    </a:blipFill>
                  </a:tcPr>
                </a:tc>
              </a:tr>
              <a:tr h="4407115">
                <a:tc>
                  <a:txBody>
                    <a:bodyPr/>
                    <a:lstStyle/>
                    <a:p>
                      <a:pPr algn="just">
                        <a:spcAft>
                          <a:spcPts val="0"/>
                        </a:spcAft>
                      </a:pPr>
                      <a:r>
                        <a:rPr lang="ru-RU" sz="1200" b="1" dirty="0">
                          <a:effectLst/>
                        </a:rPr>
                        <a:t>2</a:t>
                      </a:r>
                      <a:endParaRPr lang="ru-RU" sz="1200" b="1" dirty="0">
                        <a:effectLst/>
                        <a:latin typeface="Arial"/>
                        <a:ea typeface="Times New Roman"/>
                        <a:cs typeface="Times New Roman"/>
                      </a:endParaRPr>
                    </a:p>
                  </a:txBody>
                  <a:tcPr marL="29263" marR="29263" marT="0" marB="0">
                    <a:blipFill>
                      <a:blip r:embed="rId3"/>
                      <a:tile tx="0" ty="0" sx="100000" sy="100000" flip="none" algn="tl"/>
                    </a:blipFill>
                  </a:tcPr>
                </a:tc>
                <a:tc>
                  <a:txBody>
                    <a:bodyPr/>
                    <a:lstStyle/>
                    <a:p>
                      <a:pPr algn="just">
                        <a:spcAft>
                          <a:spcPts val="0"/>
                        </a:spcAft>
                      </a:pPr>
                      <a:r>
                        <a:rPr lang="ru-RU" sz="1200" b="1" dirty="0">
                          <a:effectLst/>
                        </a:rPr>
                        <a:t>Сведения о документах </a:t>
                      </a:r>
                      <a:r>
                        <a:rPr lang="ru-RU" sz="1200" b="1" dirty="0" smtClean="0">
                          <a:effectLst/>
                        </a:rPr>
                        <a:t>которые подаются вместе с заявкой:</a:t>
                      </a:r>
                      <a:endParaRPr lang="ru-RU" sz="1200" b="1" dirty="0">
                        <a:effectLst/>
                        <a:latin typeface="Arial"/>
                        <a:ea typeface="Times New Roman"/>
                        <a:cs typeface="Times New Roman"/>
                      </a:endParaRPr>
                    </a:p>
                  </a:txBody>
                  <a:tcPr marL="29263" marR="29263" marT="0" marB="0">
                    <a:blipFill>
                      <a:blip r:embed="rId5"/>
                      <a:tile tx="0" ty="0" sx="100000" sy="100000" flip="none" algn="tl"/>
                    </a:blipFill>
                  </a:tcPr>
                </a:tc>
                <a:tc>
                  <a:txBody>
                    <a:bodyPr/>
                    <a:lstStyle/>
                    <a:p>
                      <a:pPr indent="342900" algn="just">
                        <a:spcAft>
                          <a:spcPts val="0"/>
                        </a:spcAft>
                      </a:pPr>
                      <a:r>
                        <a:rPr lang="ru-RU" sz="1200" b="1" dirty="0">
                          <a:effectLst/>
                        </a:rPr>
                        <a:t>1. Информация за подписью руководителя </a:t>
                      </a:r>
                      <a:r>
                        <a:rPr lang="ru-RU" sz="1200" b="1" dirty="0" smtClean="0">
                          <a:effectLst/>
                        </a:rPr>
                        <a:t>МО:</a:t>
                      </a:r>
                      <a:endParaRPr lang="ru-RU" sz="1200" b="1" dirty="0">
                        <a:effectLst/>
                      </a:endParaRPr>
                    </a:p>
                    <a:p>
                      <a:pPr indent="342900" algn="just">
                        <a:spcAft>
                          <a:spcPts val="0"/>
                        </a:spcAft>
                      </a:pPr>
                      <a:r>
                        <a:rPr lang="ru-RU" sz="1200" b="1" dirty="0">
                          <a:effectLst/>
                        </a:rPr>
                        <a:t>- с указанием конкретных позиций стандартов оснащения </a:t>
                      </a:r>
                      <a:r>
                        <a:rPr lang="ru-RU" sz="1200" b="1" dirty="0" smtClean="0">
                          <a:effectLst/>
                        </a:rPr>
                        <a:t>МО, </a:t>
                      </a:r>
                      <a:r>
                        <a:rPr lang="ru-RU" sz="1200" b="1" dirty="0">
                          <a:effectLst/>
                        </a:rPr>
                        <a:t>предусмотренными положениями об организации оказания медицинской помощи по видам медицинской помощи, порядками оказания медицинской помощи, порядком организации медицинской реабилитации либо правилами проведения лабораторных, инструментальных, патолого-анатомических и иных видов диагностических исследований, утвержденными Министерством здравоохранения Российской Федерации (с указанием пункта и номера приложения);</a:t>
                      </a:r>
                    </a:p>
                    <a:p>
                      <a:pPr indent="342900" algn="just">
                        <a:spcAft>
                          <a:spcPts val="0"/>
                        </a:spcAft>
                      </a:pPr>
                      <a:r>
                        <a:rPr lang="ru-RU" sz="1200" b="1" dirty="0">
                          <a:effectLst/>
                        </a:rPr>
                        <a:t>- </a:t>
                      </a:r>
                      <a:r>
                        <a:rPr lang="ru-RU" sz="1200" b="1" dirty="0" smtClean="0">
                          <a:effectLst/>
                        </a:rPr>
                        <a:t>Коде </a:t>
                      </a:r>
                      <a:r>
                        <a:rPr lang="ru-RU" sz="1200" b="1" dirty="0">
                          <a:effectLst/>
                        </a:rPr>
                        <a:t>нарушения/дефекта, выявленного при проведении </a:t>
                      </a:r>
                      <a:r>
                        <a:rPr lang="ru-RU" sz="1200" b="1" dirty="0" smtClean="0">
                          <a:effectLst/>
                        </a:rPr>
                        <a:t>ЭКМП, </a:t>
                      </a:r>
                      <a:r>
                        <a:rPr lang="ru-RU" sz="1200" b="1" dirty="0">
                          <a:effectLst/>
                        </a:rPr>
                        <a:t>с указанием номера и даты акта экспертизы оказания медицинской помощи (</a:t>
                      </a:r>
                      <a:r>
                        <a:rPr lang="ru-RU" sz="1200" b="1" dirty="0">
                          <a:solidFill>
                            <a:srgbClr val="FF0000"/>
                          </a:solidFill>
                          <a:effectLst/>
                        </a:rPr>
                        <a:t>прикреплять акт не требуется</a:t>
                      </a:r>
                      <a:r>
                        <a:rPr lang="ru-RU" sz="1200" b="1" dirty="0">
                          <a:effectLst/>
                        </a:rPr>
                        <a:t>);</a:t>
                      </a:r>
                    </a:p>
                    <a:p>
                      <a:pPr marL="0" indent="0" algn="just">
                        <a:spcAft>
                          <a:spcPts val="0"/>
                        </a:spcAft>
                        <a:buFontTx/>
                        <a:buNone/>
                      </a:pPr>
                      <a:r>
                        <a:rPr lang="ru-RU" sz="1200" b="1" dirty="0" smtClean="0">
                          <a:effectLst/>
                        </a:rPr>
                        <a:t>           - Информация </a:t>
                      </a:r>
                      <a:r>
                        <a:rPr lang="ru-RU" sz="1200" b="1" dirty="0">
                          <a:effectLst/>
                        </a:rPr>
                        <a:t>об исполнителе, который отвечает за составление заявки с указанием  Ф.И.О. и номера контактного </a:t>
                      </a:r>
                      <a:r>
                        <a:rPr lang="ru-RU" sz="1200" b="1" dirty="0" smtClean="0">
                          <a:effectLst/>
                        </a:rPr>
                        <a:t>телефона;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b="1" baseline="0" dirty="0" smtClean="0">
                          <a:effectLst/>
                        </a:rPr>
                        <a:t>          - Информация о соответствии назначении подлежащего ремонту  медицинского </a:t>
                      </a:r>
                      <a:r>
                        <a:rPr lang="ru-RU" sz="1200" b="1" i="0" u="none" strike="noStrike" kern="1200" baseline="0" dirty="0" smtClean="0">
                          <a:solidFill>
                            <a:schemeClr val="dk1"/>
                          </a:solidFill>
                          <a:latin typeface="+mn-lt"/>
                          <a:ea typeface="+mn-ea"/>
                          <a:cs typeface="+mn-cs"/>
                        </a:rPr>
                        <a:t>оборудования целям оказания медицинской помощи по формам, видам и профилям медицинской помощи, оказываемой МО в рамках реализации соответственно базовой программы ОМС, территориальной программы ОМС.</a:t>
                      </a:r>
                      <a:endParaRPr lang="ru-RU" sz="1200" b="1" dirty="0">
                        <a:effectLst/>
                      </a:endParaRPr>
                    </a:p>
                    <a:p>
                      <a:pPr indent="450215" algn="just">
                        <a:spcAft>
                          <a:spcPts val="0"/>
                        </a:spcAft>
                      </a:pPr>
                      <a:r>
                        <a:rPr lang="ru-RU" sz="1200" b="1" dirty="0">
                          <a:effectLst/>
                        </a:rPr>
                        <a:t>2. Обоснование планируемой стоимости, либо обоснование </a:t>
                      </a:r>
                      <a:r>
                        <a:rPr lang="ru-RU" sz="1200" b="1" dirty="0" smtClean="0">
                          <a:effectLst/>
                        </a:rPr>
                        <a:t>НМЦК, </a:t>
                      </a:r>
                      <a:r>
                        <a:rPr lang="ru-RU" sz="1200" b="1" dirty="0">
                          <a:effectLst/>
                        </a:rPr>
                        <a:t>цены контракта, заключаемого с единственным поставщиком (подрядчиком, исполнителем) на </a:t>
                      </a:r>
                      <a:r>
                        <a:rPr lang="ru-RU" sz="1200" b="1" dirty="0" smtClean="0">
                          <a:effectLst/>
                        </a:rPr>
                        <a:t>выполнение </a:t>
                      </a:r>
                      <a:r>
                        <a:rPr lang="ru-RU" sz="1200" b="1" dirty="0">
                          <a:effectLst/>
                        </a:rPr>
                        <a:t>работ (услуг) по ремонту медицинского оборудования в соответствии с Федеральным законом о </a:t>
                      </a:r>
                      <a:r>
                        <a:rPr lang="ru-RU" sz="1200" b="1" dirty="0" smtClean="0">
                          <a:effectLst/>
                        </a:rPr>
                        <a:t>Контрактной </a:t>
                      </a:r>
                      <a:r>
                        <a:rPr lang="ru-RU" sz="1200" b="1" dirty="0">
                          <a:effectLst/>
                        </a:rPr>
                        <a:t>системе, включая коммерческие предложения, использованные для обоснования НМЦК;</a:t>
                      </a:r>
                    </a:p>
                    <a:p>
                      <a:pPr indent="342900" algn="just">
                        <a:spcAft>
                          <a:spcPts val="0"/>
                        </a:spcAft>
                      </a:pPr>
                      <a:r>
                        <a:rPr lang="ru-RU" sz="1200" b="1" dirty="0">
                          <a:effectLst/>
                        </a:rPr>
                        <a:t>3. Копия регистрационного удостоверения на медицинское изделие;</a:t>
                      </a:r>
                    </a:p>
                    <a:p>
                      <a:pPr indent="342900" algn="just">
                        <a:spcAft>
                          <a:spcPts val="0"/>
                        </a:spcAft>
                      </a:pPr>
                      <a:r>
                        <a:rPr lang="ru-RU" sz="1200" b="1" dirty="0">
                          <a:effectLst/>
                        </a:rPr>
                        <a:t>4. Копия акта о вводе медицинского оборудования в эксплуатацию;</a:t>
                      </a:r>
                    </a:p>
                    <a:p>
                      <a:pPr indent="342900" algn="just">
                        <a:spcAft>
                          <a:spcPts val="0"/>
                        </a:spcAft>
                      </a:pPr>
                      <a:r>
                        <a:rPr lang="ru-RU" sz="1200" b="1" dirty="0">
                          <a:effectLst/>
                        </a:rPr>
                        <a:t>5. Копия документов, подтверждающих права собственности (оперативного управления) на медицинское оборудование; </a:t>
                      </a:r>
                    </a:p>
                    <a:p>
                      <a:pPr indent="342900" algn="just">
                        <a:spcAft>
                          <a:spcPts val="0"/>
                        </a:spcAft>
                      </a:pPr>
                      <a:r>
                        <a:rPr lang="ru-RU" sz="1200" b="1" dirty="0">
                          <a:effectLst/>
                        </a:rPr>
                        <a:t>6. Копия документов, подтверждающих выход медицинского оборудования из строя;</a:t>
                      </a:r>
                    </a:p>
                    <a:p>
                      <a:pPr indent="342900" algn="just">
                        <a:spcAft>
                          <a:spcPts val="0"/>
                        </a:spcAft>
                      </a:pPr>
                      <a:r>
                        <a:rPr lang="ru-RU" sz="1200" b="1" dirty="0">
                          <a:effectLst/>
                        </a:rPr>
                        <a:t>7. Копия документов, подтверждающих истечение срока гарантийного обслуживания (ремонта) медицинского оборудования.</a:t>
                      </a:r>
                      <a:endParaRPr lang="ru-RU" sz="1200" b="1" dirty="0">
                        <a:effectLst/>
                        <a:latin typeface="Times New Roman"/>
                        <a:ea typeface="Times New Roman"/>
                        <a:cs typeface="Times New Roman"/>
                      </a:endParaRPr>
                    </a:p>
                  </a:txBody>
                  <a:tcPr marL="29263" marR="29263" marT="0" marB="0">
                    <a:blipFill>
                      <a:blip r:embed="rId5"/>
                      <a:tile tx="0" ty="0" sx="100000" sy="100000" flip="none" algn="tl"/>
                    </a:blipFill>
                  </a:tcPr>
                </a:tc>
              </a:tr>
            </a:tbl>
          </a:graphicData>
        </a:graphic>
      </p:graphicFrame>
    </p:spTree>
    <p:extLst>
      <p:ext uri="{BB962C8B-B14F-4D97-AF65-F5344CB8AC3E}">
        <p14:creationId xmlns:p14="http://schemas.microsoft.com/office/powerpoint/2010/main" val="894121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3275856" y="1204268"/>
            <a:ext cx="5734174" cy="864096"/>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2000" b="1" dirty="0" smtClean="0">
                <a:solidFill>
                  <a:srgbClr val="5C0000"/>
                </a:solidFill>
                <a:cs typeface="Times New Roman" pitchFamily="18" charset="0"/>
              </a:rPr>
              <a:t>НАПРАВЛЕНИЯ ИСПОЛЬЗОВАНИЯ СРЕДСТВ</a:t>
            </a:r>
          </a:p>
        </p:txBody>
      </p:sp>
      <p:sp>
        <p:nvSpPr>
          <p:cNvPr id="6" name="Скругленный прямоугольник 5"/>
          <p:cNvSpPr/>
          <p:nvPr/>
        </p:nvSpPr>
        <p:spPr>
          <a:xfrm>
            <a:off x="3293827" y="2276872"/>
            <a:ext cx="5716203" cy="115212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2000" b="1" dirty="0" smtClean="0">
                <a:solidFill>
                  <a:srgbClr val="5C0000"/>
                </a:solidFill>
                <a:cs typeface="Times New Roman" pitchFamily="18" charset="0"/>
              </a:rPr>
              <a:t>ТРЕБОВАНИЯ ДЛЯ ВКЛЮЧЕНИЯ В ТЕРРИТОРИАЛЬНЫЙ ПЛАН МЕРОПРИЯТИЙ</a:t>
            </a:r>
            <a:endParaRPr lang="ru-RU" sz="2000" b="1" dirty="0">
              <a:solidFill>
                <a:srgbClr val="5C0000"/>
              </a:solidFill>
              <a:cs typeface="Times New Roman" pitchFamily="18" charset="0"/>
            </a:endParaRPr>
          </a:p>
        </p:txBody>
      </p:sp>
      <p:sp>
        <p:nvSpPr>
          <p:cNvPr id="7" name="Скругленный прямоугольник 6"/>
          <p:cNvSpPr/>
          <p:nvPr/>
        </p:nvSpPr>
        <p:spPr>
          <a:xfrm>
            <a:off x="3249836" y="3789040"/>
            <a:ext cx="5760194" cy="108012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2000" b="1" dirty="0" smtClean="0">
                <a:solidFill>
                  <a:srgbClr val="5C0000"/>
                </a:solidFill>
                <a:cs typeface="Times New Roman" pitchFamily="18" charset="0"/>
              </a:rPr>
              <a:t>УСЛОВИЯ ИСПОЛЬЗОВАНИЯ МЕДИЦИНСКИМИ ОРГАНИЗАЦИЯМИ СРЕДСТВ НСЗ ТФОМС </a:t>
            </a:r>
            <a:endParaRPr lang="ru-RU" sz="2000" b="1" dirty="0">
              <a:solidFill>
                <a:srgbClr val="5C0000"/>
              </a:solidFill>
              <a:cs typeface="Times New Roman" pitchFamily="18" charset="0"/>
            </a:endParaRPr>
          </a:p>
        </p:txBody>
      </p:sp>
      <p:sp>
        <p:nvSpPr>
          <p:cNvPr id="11" name="Заголовок 1"/>
          <p:cNvSpPr txBox="1">
            <a:spLocks/>
          </p:cNvSpPr>
          <p:nvPr/>
        </p:nvSpPr>
        <p:spPr>
          <a:xfrm>
            <a:off x="1043608" y="128804"/>
            <a:ext cx="8005524" cy="792088"/>
          </a:xfrm>
          <a:prstGeom prst="rect">
            <a:avLst/>
          </a:prstGeom>
        </p:spPr>
        <p:txBody>
          <a:bodyPr anchor="ct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2000"/>
              </a:lnSpc>
              <a:defRPr/>
            </a:pPr>
            <a:r>
              <a:rPr lang="ru-RU" b="1" cap="small" dirty="0">
                <a:solidFill>
                  <a:srgbClr val="4F81BD">
                    <a:lumMod val="75000"/>
                  </a:srgbClr>
                </a:solidFill>
                <a:latin typeface="+mn-lt"/>
              </a:rPr>
              <a:t>НОРМАТИВНЫЕ ПРАВОВЫЕ АКТЫ</a:t>
            </a:r>
            <a:br>
              <a:rPr lang="ru-RU" b="1" cap="small" dirty="0">
                <a:solidFill>
                  <a:srgbClr val="4F81BD">
                    <a:lumMod val="75000"/>
                  </a:srgbClr>
                </a:solidFill>
                <a:latin typeface="+mn-lt"/>
              </a:rPr>
            </a:br>
            <a:r>
              <a:rPr lang="ru-RU" b="1" cap="small" dirty="0">
                <a:solidFill>
                  <a:srgbClr val="4F81BD">
                    <a:lumMod val="75000"/>
                  </a:srgbClr>
                </a:solidFill>
                <a:latin typeface="+mn-lt"/>
              </a:rPr>
              <a:t>ПО ИСПОЛЬЗОВАНИЮ СРЕДСТВ НОРМИРОВАННОГО СТАХОВОГО ЗАПАСА ТФОМС</a:t>
            </a:r>
          </a:p>
        </p:txBody>
      </p:sp>
      <p:sp>
        <p:nvSpPr>
          <p:cNvPr id="14" name="Номер слайда 1"/>
          <p:cNvSpPr txBox="1">
            <a:spLocks/>
          </p:cNvSpPr>
          <p:nvPr/>
        </p:nvSpPr>
        <p:spPr>
          <a:xfrm>
            <a:off x="7010400" y="6526669"/>
            <a:ext cx="2133600" cy="365125"/>
          </a:xfrm>
          <a:prstGeom prst="rect">
            <a:avLst/>
          </a:prstGeom>
        </p:spPr>
        <p:txBody>
          <a:bodyPr vert="horz" lIns="91440" tIns="45720" rIns="91440" bIns="45720" rtlCol="0" anchor="ctr"/>
          <a:lstStyle>
            <a:defPPr>
              <a:defRPr lang="ru-RU"/>
            </a:defPPr>
            <a:lvl1pPr algn="r">
              <a:defRPr sz="1400">
                <a:solidFill>
                  <a:srgbClr val="30527C"/>
                </a:solidFill>
                <a:latin typeface="MS Reference Sans Serif" panose="020B0604030504040204" pitchFamily="34" charset="0"/>
              </a:defRPr>
            </a:lvl1pPr>
          </a:lstStyle>
          <a:p>
            <a:fld id="{B19B0651-EE4F-4900-A07F-96A6BFA9D0F0}" type="slidenum">
              <a:rPr lang="ru-RU"/>
              <a:pPr/>
              <a:t>2</a:t>
            </a:fld>
            <a:endParaRPr lang="ru-RU" dirty="0"/>
          </a:p>
        </p:txBody>
      </p:sp>
      <p:sp>
        <p:nvSpPr>
          <p:cNvPr id="2" name="Скругленный прямоугольник 1"/>
          <p:cNvSpPr/>
          <p:nvPr/>
        </p:nvSpPr>
        <p:spPr>
          <a:xfrm>
            <a:off x="144386" y="1052735"/>
            <a:ext cx="2987454" cy="565649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a:solidFill>
                  <a:srgbClr val="FF0000"/>
                </a:solidFill>
              </a:rPr>
              <a:t>Постановление Правительства РФ от 26.02.2021 N 273 </a:t>
            </a:r>
            <a:endParaRPr lang="ru-RU" sz="1400" b="1" dirty="0" smtClean="0">
              <a:solidFill>
                <a:srgbClr val="FF0000"/>
              </a:solidFill>
            </a:endParaRPr>
          </a:p>
          <a:p>
            <a:pPr algn="ctr"/>
            <a:r>
              <a:rPr lang="ru-RU" sz="1400" dirty="0" smtClean="0">
                <a:solidFill>
                  <a:schemeClr val="tx1"/>
                </a:solidFill>
              </a:rPr>
              <a:t>«</a:t>
            </a:r>
            <a:r>
              <a:rPr lang="ru-RU" sz="1400" dirty="0" smtClean="0"/>
              <a:t>Об </a:t>
            </a:r>
            <a:r>
              <a:rPr lang="ru-RU" sz="1400" dirty="0"/>
              <a:t>утверждении Правил использования медицинскими организациями средств нормированного страхового запаса Федерального фонда обязательного медицинского страхования, нормированного страхового запаса территориального фонда обязательного медицинского страхования для финансового обеспечения мероприятий по организации дополнительного профессионального образования медицинских работников по программам повышения квалификации, а также по приобретению и проведению ремонта медицинского </a:t>
            </a:r>
            <a:r>
              <a:rPr lang="ru-RU" sz="1400" dirty="0" smtClean="0"/>
              <a:t>оборудования»</a:t>
            </a:r>
            <a:endParaRPr lang="ru-RU" sz="1400" dirty="0"/>
          </a:p>
        </p:txBody>
      </p:sp>
      <p:sp>
        <p:nvSpPr>
          <p:cNvPr id="16" name="Скругленный прямоугольник 15"/>
          <p:cNvSpPr/>
          <p:nvPr/>
        </p:nvSpPr>
        <p:spPr>
          <a:xfrm>
            <a:off x="3275856" y="5157192"/>
            <a:ext cx="5760194" cy="108012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2000" b="1" dirty="0" smtClean="0">
                <a:solidFill>
                  <a:srgbClr val="5C0000"/>
                </a:solidFill>
                <a:cs typeface="Times New Roman" pitchFamily="18" charset="0"/>
              </a:rPr>
              <a:t>ИНЫЕ ОБЩИЕ ВОПРОСЫ,</a:t>
            </a:r>
          </a:p>
          <a:p>
            <a:pPr algn="ctr">
              <a:defRPr/>
            </a:pPr>
            <a:r>
              <a:rPr lang="ru-RU" sz="2000" b="1" dirty="0" smtClean="0">
                <a:solidFill>
                  <a:srgbClr val="5C0000"/>
                </a:solidFill>
                <a:cs typeface="Times New Roman" pitchFamily="18" charset="0"/>
              </a:rPr>
              <a:t> ОПРЕДЕЛЯЮЩИЕ ПОРЯДОК ИСПОЛЬЗОВАНИЯ СРЕДСТВ</a:t>
            </a:r>
            <a:endParaRPr lang="ru-RU" sz="2000" b="1" dirty="0">
              <a:solidFill>
                <a:srgbClr val="5C0000"/>
              </a:solidFill>
              <a:cs typeface="Times New Roman" pitchFamily="18" charset="0"/>
            </a:endParaRPr>
          </a:p>
        </p:txBody>
      </p:sp>
      <p:pic>
        <p:nvPicPr>
          <p:cNvPr id="12" name="Объект 10"/>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824" y="108651"/>
            <a:ext cx="810260" cy="810260"/>
          </a:xfrm>
          <a:prstGeom prst="rect">
            <a:avLst/>
          </a:prstGeom>
        </p:spPr>
      </p:pic>
      <p:cxnSp>
        <p:nvCxnSpPr>
          <p:cNvPr id="13" name="Прямая соединительная линия 12"/>
          <p:cNvCxnSpPr/>
          <p:nvPr/>
        </p:nvCxnSpPr>
        <p:spPr>
          <a:xfrm flipV="1">
            <a:off x="1258889" y="115888"/>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Прямая соединительная линия 16"/>
          <p:cNvCxnSpPr/>
          <p:nvPr/>
        </p:nvCxnSpPr>
        <p:spPr>
          <a:xfrm>
            <a:off x="1224469" y="916986"/>
            <a:ext cx="7572375" cy="0"/>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032923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9" y="143206"/>
            <a:ext cx="670538" cy="670538"/>
          </a:xfrm>
          <a:prstGeom prst="rect">
            <a:avLst/>
          </a:prstGeom>
        </p:spPr>
      </p:pic>
      <p:sp>
        <p:nvSpPr>
          <p:cNvPr id="6" name="Прямоугольник 5"/>
          <p:cNvSpPr/>
          <p:nvPr/>
        </p:nvSpPr>
        <p:spPr>
          <a:xfrm>
            <a:off x="833078" y="143206"/>
            <a:ext cx="7987394" cy="412934"/>
          </a:xfrm>
          <a:prstGeom prst="rect">
            <a:avLst/>
          </a:prstGeom>
        </p:spPr>
        <p:txBody>
          <a:bodyPr wrap="square">
            <a:spAutoFit/>
          </a:bodyPr>
          <a:lstStyle/>
          <a:p>
            <a:pPr algn="ctr">
              <a:lnSpc>
                <a:spcPts val="2500"/>
              </a:lnSpc>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Рекомендации по заполнению заявки на РМО</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157639" y="188640"/>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57639" y="854053"/>
            <a:ext cx="7482160" cy="0"/>
          </a:xfrm>
          <a:prstGeom prst="line">
            <a:avLst/>
          </a:prstGeom>
          <a:ln/>
        </p:spPr>
        <p:style>
          <a:lnRef idx="1">
            <a:schemeClr val="accent3"/>
          </a:lnRef>
          <a:fillRef idx="0">
            <a:schemeClr val="accent3"/>
          </a:fillRef>
          <a:effectRef idx="0">
            <a:schemeClr val="accent3"/>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09" y="908720"/>
            <a:ext cx="8229448" cy="4753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Овал 1"/>
          <p:cNvSpPr/>
          <p:nvPr/>
        </p:nvSpPr>
        <p:spPr>
          <a:xfrm>
            <a:off x="7668344" y="4309532"/>
            <a:ext cx="792088" cy="1296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1907704" y="3501008"/>
            <a:ext cx="93610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2358089" y="6055090"/>
            <a:ext cx="4937371"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1600" dirty="0" smtClean="0"/>
              <a:t>Документы, подаваемые вместе с заявкой, прикрепляются здесь</a:t>
            </a:r>
            <a:r>
              <a:rPr lang="ru-RU" sz="1200" dirty="0" smtClean="0"/>
              <a:t>.</a:t>
            </a:r>
            <a:endParaRPr lang="ru-RU" sz="1200" dirty="0"/>
          </a:p>
        </p:txBody>
      </p:sp>
      <p:sp>
        <p:nvSpPr>
          <p:cNvPr id="7" name="Стрелка вверх 6"/>
          <p:cNvSpPr/>
          <p:nvPr/>
        </p:nvSpPr>
        <p:spPr>
          <a:xfrm>
            <a:off x="4211960" y="4957604"/>
            <a:ext cx="1008112" cy="1097486"/>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571698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9" y="143206"/>
            <a:ext cx="670538" cy="670538"/>
          </a:xfrm>
          <a:prstGeom prst="rect">
            <a:avLst/>
          </a:prstGeom>
        </p:spPr>
      </p:pic>
      <p:sp>
        <p:nvSpPr>
          <p:cNvPr id="6" name="Прямоугольник 5"/>
          <p:cNvSpPr/>
          <p:nvPr/>
        </p:nvSpPr>
        <p:spPr>
          <a:xfrm>
            <a:off x="833078" y="143206"/>
            <a:ext cx="7987394" cy="412934"/>
          </a:xfrm>
          <a:prstGeom prst="rect">
            <a:avLst/>
          </a:prstGeom>
        </p:spPr>
        <p:txBody>
          <a:bodyPr wrap="square">
            <a:spAutoFit/>
          </a:bodyPr>
          <a:lstStyle/>
          <a:p>
            <a:pPr algn="ctr">
              <a:lnSpc>
                <a:spcPts val="2500"/>
              </a:lnSpc>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Рекомендации по заполнению заявки на РМО</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157639" y="188640"/>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57639" y="854053"/>
            <a:ext cx="7482160" cy="0"/>
          </a:xfrm>
          <a:prstGeom prst="line">
            <a:avLst/>
          </a:prstGeom>
          <a:ln/>
        </p:spPr>
        <p:style>
          <a:lnRef idx="1">
            <a:schemeClr val="accent3"/>
          </a:lnRef>
          <a:fillRef idx="0">
            <a:schemeClr val="accent3"/>
          </a:fillRef>
          <a:effectRef idx="0">
            <a:schemeClr val="accent3"/>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80728"/>
            <a:ext cx="8572224" cy="4563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Овал 1"/>
          <p:cNvSpPr/>
          <p:nvPr/>
        </p:nvSpPr>
        <p:spPr>
          <a:xfrm>
            <a:off x="1907704" y="4725144"/>
            <a:ext cx="93610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93090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9" y="214324"/>
            <a:ext cx="670538" cy="670538"/>
          </a:xfrm>
          <a:prstGeom prst="rect">
            <a:avLst/>
          </a:prstGeom>
        </p:spPr>
      </p:pic>
      <p:sp>
        <p:nvSpPr>
          <p:cNvPr id="6" name="Прямоугольник 5"/>
          <p:cNvSpPr/>
          <p:nvPr/>
        </p:nvSpPr>
        <p:spPr>
          <a:xfrm>
            <a:off x="1143053" y="349671"/>
            <a:ext cx="7544204" cy="412934"/>
          </a:xfrm>
          <a:prstGeom prst="rect">
            <a:avLst/>
          </a:prstGeom>
        </p:spPr>
        <p:txBody>
          <a:bodyPr wrap="square">
            <a:spAutoFit/>
          </a:bodyPr>
          <a:lstStyle/>
          <a:p>
            <a:pPr algn="ctr">
              <a:lnSpc>
                <a:spcPts val="2500"/>
              </a:lnSpc>
              <a:defRPr/>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Сроки подачи заявок на включение в ТПМ</a:t>
            </a:r>
            <a:endParaRPr lang="ru-RU"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a:off x="1143053" y="214324"/>
            <a:ext cx="7544203" cy="28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57639" y="854053"/>
            <a:ext cx="7482160" cy="0"/>
          </a:xfrm>
          <a:prstGeom prst="line">
            <a:avLst/>
          </a:prstGeom>
          <a:ln/>
        </p:spPr>
        <p:style>
          <a:lnRef idx="1">
            <a:schemeClr val="accent3"/>
          </a:lnRef>
          <a:fillRef idx="0">
            <a:schemeClr val="accent3"/>
          </a:fillRef>
          <a:effectRef idx="0">
            <a:schemeClr val="accent3"/>
          </a:effectRef>
          <a:fontRef idx="minor">
            <a:schemeClr val="tx1"/>
          </a:fontRef>
        </p:style>
      </p:cxnSp>
      <p:graphicFrame>
        <p:nvGraphicFramePr>
          <p:cNvPr id="4" name="Схема 3"/>
          <p:cNvGraphicFramePr/>
          <p:nvPr>
            <p:extLst>
              <p:ext uri="{D42A27DB-BD31-4B8C-83A1-F6EECF244321}">
                <p14:modId xmlns:p14="http://schemas.microsoft.com/office/powerpoint/2010/main" val="2300245043"/>
              </p:ext>
            </p:extLst>
          </p:nvPr>
        </p:nvGraphicFramePr>
        <p:xfrm>
          <a:off x="497808" y="1556792"/>
          <a:ext cx="8322663"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Прямоугольник 9"/>
          <p:cNvSpPr/>
          <p:nvPr/>
        </p:nvSpPr>
        <p:spPr>
          <a:xfrm>
            <a:off x="833078" y="762605"/>
            <a:ext cx="795192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Текущий финансовый год</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71454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9" y="143206"/>
            <a:ext cx="670538" cy="670538"/>
          </a:xfrm>
          <a:prstGeom prst="rect">
            <a:avLst/>
          </a:prstGeom>
        </p:spPr>
      </p:pic>
      <p:sp>
        <p:nvSpPr>
          <p:cNvPr id="6" name="Прямоугольник 5"/>
          <p:cNvSpPr/>
          <p:nvPr/>
        </p:nvSpPr>
        <p:spPr>
          <a:xfrm>
            <a:off x="1168347" y="173088"/>
            <a:ext cx="7471452" cy="733534"/>
          </a:xfrm>
          <a:prstGeom prst="rect">
            <a:avLst/>
          </a:prstGeom>
        </p:spPr>
        <p:txBody>
          <a:bodyPr wrap="square">
            <a:spAutoFit/>
          </a:bodyPr>
          <a:lstStyle/>
          <a:p>
            <a:pPr algn="ctr">
              <a:lnSpc>
                <a:spcPts val="2500"/>
              </a:lnSpc>
              <a:defRPr/>
            </a:pP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Сроки рассмотрения заявок на включение и изменение  ТПМ</a:t>
            </a:r>
            <a:endParaRPr lang="ru-RU"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259632" y="147688"/>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57639" y="854053"/>
            <a:ext cx="7482160" cy="0"/>
          </a:xfrm>
          <a:prstGeom prst="line">
            <a:avLst/>
          </a:prstGeom>
          <a:ln/>
        </p:spPr>
        <p:style>
          <a:lnRef idx="1">
            <a:schemeClr val="accent3"/>
          </a:lnRef>
          <a:fillRef idx="0">
            <a:schemeClr val="accent3"/>
          </a:fillRef>
          <a:effectRef idx="0">
            <a:schemeClr val="accent3"/>
          </a:effectRef>
          <a:fontRef idx="minor">
            <a:schemeClr val="tx1"/>
          </a:fontRef>
        </p:style>
      </p:cxnSp>
      <p:sp>
        <p:nvSpPr>
          <p:cNvPr id="4" name="Стрелка вправо 3"/>
          <p:cNvSpPr/>
          <p:nvPr/>
        </p:nvSpPr>
        <p:spPr>
          <a:xfrm>
            <a:off x="107504" y="1556792"/>
            <a:ext cx="2952328" cy="36004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800" b="1" dirty="0" smtClean="0">
                <a:solidFill>
                  <a:srgbClr val="7030A0"/>
                </a:solidFill>
                <a:effectLst>
                  <a:outerShdw blurRad="38100" dist="38100" dir="2700000" algn="tl">
                    <a:srgbClr val="000000">
                      <a:alpha val="43137"/>
                    </a:srgbClr>
                  </a:outerShdw>
                </a:effectLst>
              </a:rPr>
              <a:t>До 31 марта </a:t>
            </a:r>
            <a:endParaRPr lang="ru-RU" sz="2800" b="1" dirty="0">
              <a:solidFill>
                <a:srgbClr val="7030A0"/>
              </a:solidFill>
              <a:effectLst>
                <a:outerShdw blurRad="38100" dist="38100" dir="2700000" algn="tl">
                  <a:srgbClr val="000000">
                    <a:alpha val="43137"/>
                  </a:srgbClr>
                </a:outerShdw>
              </a:effectLst>
            </a:endParaRPr>
          </a:p>
        </p:txBody>
      </p:sp>
      <p:sp>
        <p:nvSpPr>
          <p:cNvPr id="10" name="Круглая лента лицом вверх 9"/>
          <p:cNvSpPr/>
          <p:nvPr/>
        </p:nvSpPr>
        <p:spPr>
          <a:xfrm>
            <a:off x="2427016" y="980728"/>
            <a:ext cx="6361072" cy="4176464"/>
          </a:xfrm>
          <a:prstGeom prst="ellipseRibbon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ТПМ</a:t>
            </a:r>
            <a:endParaRPr lang="ru-RU"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2" name="Стрелка вправо с вырезом 11"/>
          <p:cNvSpPr/>
          <p:nvPr/>
        </p:nvSpPr>
        <p:spPr>
          <a:xfrm>
            <a:off x="2601545" y="4869160"/>
            <a:ext cx="6012014" cy="1872208"/>
          </a:xfrm>
          <a:prstGeom prst="notch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b="1" dirty="0" smtClean="0">
                <a:effectLst>
                  <a:outerShdw blurRad="38100" dist="38100" dir="2700000" algn="tl">
                    <a:srgbClr val="000000">
                      <a:alpha val="43137"/>
                    </a:srgbClr>
                  </a:outerShdw>
                </a:effectLst>
              </a:rPr>
              <a:t>Рассмотрение изменения заявок, включенных в ТПМ, в течении 5 раб. дней.</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9820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480" y="98774"/>
            <a:ext cx="670538" cy="670538"/>
          </a:xfrm>
          <a:prstGeom prst="rect">
            <a:avLst/>
          </a:prstGeom>
        </p:spPr>
      </p:pic>
      <p:sp>
        <p:nvSpPr>
          <p:cNvPr id="6" name="Прямоугольник 5"/>
          <p:cNvSpPr/>
          <p:nvPr/>
        </p:nvSpPr>
        <p:spPr>
          <a:xfrm>
            <a:off x="833078" y="341041"/>
            <a:ext cx="7987394" cy="412934"/>
          </a:xfrm>
          <a:prstGeom prst="rect">
            <a:avLst/>
          </a:prstGeom>
        </p:spPr>
        <p:txBody>
          <a:bodyPr wrap="square">
            <a:spAutoFit/>
          </a:bodyPr>
          <a:lstStyle/>
          <a:p>
            <a:pPr algn="ctr">
              <a:lnSpc>
                <a:spcPts val="2500"/>
              </a:lnSpc>
              <a:defRPr/>
            </a:pP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Сроки заключения Соглашения</a:t>
            </a:r>
            <a:endParaRPr lang="ru-RU"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298600" y="143368"/>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68347" y="780986"/>
            <a:ext cx="7482160" cy="0"/>
          </a:xfrm>
          <a:prstGeom prst="line">
            <a:avLst/>
          </a:prstGeom>
          <a:ln/>
        </p:spPr>
        <p:style>
          <a:lnRef idx="1">
            <a:schemeClr val="accent3"/>
          </a:lnRef>
          <a:fillRef idx="0">
            <a:schemeClr val="accent3"/>
          </a:fillRef>
          <a:effectRef idx="0">
            <a:schemeClr val="accent3"/>
          </a:effectRef>
          <a:fontRef idx="minor">
            <a:schemeClr val="tx1"/>
          </a:fontRef>
        </p:style>
      </p:cxnSp>
      <p:sp>
        <p:nvSpPr>
          <p:cNvPr id="4" name="Вертикальный свиток 3"/>
          <p:cNvSpPr/>
          <p:nvPr/>
        </p:nvSpPr>
        <p:spPr>
          <a:xfrm>
            <a:off x="107504" y="854325"/>
            <a:ext cx="7488832" cy="5815307"/>
          </a:xfrm>
          <a:prstGeom prst="verticalScroll">
            <a:avLst/>
          </a:prstGeom>
          <a:gradFill>
            <a:gsLst>
              <a:gs pos="0">
                <a:srgbClr val="FFF200"/>
              </a:gs>
              <a:gs pos="45000">
                <a:srgbClr val="FF7A00"/>
              </a:gs>
              <a:gs pos="70000">
                <a:srgbClr val="FF0300"/>
              </a:gs>
              <a:gs pos="100000">
                <a:srgbClr val="4D0808"/>
              </a:gs>
            </a:gsLst>
            <a:lin ang="5400000" scaled="0"/>
          </a:gradFill>
          <a:ln w="3175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691680" y="780986"/>
            <a:ext cx="490782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«УТВЕРЖДАЮ»</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Прямоугольник 12"/>
          <p:cNvSpPr/>
          <p:nvPr/>
        </p:nvSpPr>
        <p:spPr>
          <a:xfrm>
            <a:off x="683568" y="1634192"/>
            <a:ext cx="6336704" cy="461665"/>
          </a:xfrm>
          <a:prstGeom prst="rect">
            <a:avLst/>
          </a:prstGeom>
        </p:spPr>
        <p:txBody>
          <a:bodyPr wrap="square">
            <a:spAutoFit/>
          </a:bodyPr>
          <a:lstStyle/>
          <a:p>
            <a:pPr algn="ctr"/>
            <a: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Территориальный план мероприятий</a:t>
            </a:r>
          </a:p>
        </p:txBody>
      </p:sp>
      <p:graphicFrame>
        <p:nvGraphicFramePr>
          <p:cNvPr id="19" name="Схема 18"/>
          <p:cNvGraphicFramePr/>
          <p:nvPr>
            <p:extLst>
              <p:ext uri="{D42A27DB-BD31-4B8C-83A1-F6EECF244321}">
                <p14:modId xmlns:p14="http://schemas.microsoft.com/office/powerpoint/2010/main" val="748090713"/>
              </p:ext>
            </p:extLst>
          </p:nvPr>
        </p:nvGraphicFramePr>
        <p:xfrm>
          <a:off x="1203018" y="2095857"/>
          <a:ext cx="5464826"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Горизонтальный свиток 19"/>
          <p:cNvSpPr/>
          <p:nvPr/>
        </p:nvSpPr>
        <p:spPr>
          <a:xfrm>
            <a:off x="6804248" y="1646705"/>
            <a:ext cx="2232248" cy="1275944"/>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t>Подписанное Соглашение</a:t>
            </a:r>
            <a:endParaRPr lang="ru-RU" dirty="0"/>
          </a:p>
        </p:txBody>
      </p:sp>
      <p:sp>
        <p:nvSpPr>
          <p:cNvPr id="21" name="Стрелка вправо 20"/>
          <p:cNvSpPr/>
          <p:nvPr/>
        </p:nvSpPr>
        <p:spPr>
          <a:xfrm>
            <a:off x="5220072" y="2058553"/>
            <a:ext cx="1584176" cy="864096"/>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dirty="0" smtClean="0"/>
              <a:t>2 раб. дня</a:t>
            </a:r>
            <a:endParaRPr lang="ru-RU" dirty="0"/>
          </a:p>
        </p:txBody>
      </p:sp>
      <p:sp>
        <p:nvSpPr>
          <p:cNvPr id="3" name="Вертикальный свиток 2"/>
          <p:cNvSpPr/>
          <p:nvPr/>
        </p:nvSpPr>
        <p:spPr>
          <a:xfrm>
            <a:off x="6876256" y="3761978"/>
            <a:ext cx="2267744" cy="2907654"/>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dirty="0" err="1" smtClean="0"/>
              <a:t>Доп</a:t>
            </a:r>
            <a:r>
              <a:rPr lang="ru-RU" sz="1400" dirty="0" smtClean="0"/>
              <a:t> . Соглашение в течении 5 раб. дней после информации об изменении передается в ФОНД</a:t>
            </a:r>
            <a:endParaRPr lang="ru-RU" sz="1400" dirty="0"/>
          </a:p>
        </p:txBody>
      </p:sp>
      <p:sp>
        <p:nvSpPr>
          <p:cNvPr id="10" name="Стрелка вниз 9"/>
          <p:cNvSpPr/>
          <p:nvPr/>
        </p:nvSpPr>
        <p:spPr>
          <a:xfrm>
            <a:off x="7596336" y="2780928"/>
            <a:ext cx="792088" cy="981050"/>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750912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9" y="143206"/>
            <a:ext cx="670538" cy="670538"/>
          </a:xfrm>
          <a:prstGeom prst="rect">
            <a:avLst/>
          </a:prstGeom>
        </p:spPr>
      </p:pic>
      <p:sp>
        <p:nvSpPr>
          <p:cNvPr id="6" name="Прямоугольник 5"/>
          <p:cNvSpPr/>
          <p:nvPr/>
        </p:nvSpPr>
        <p:spPr>
          <a:xfrm>
            <a:off x="833078" y="143206"/>
            <a:ext cx="7987394" cy="733534"/>
          </a:xfrm>
          <a:prstGeom prst="rect">
            <a:avLst/>
          </a:prstGeom>
        </p:spPr>
        <p:txBody>
          <a:bodyPr wrap="square">
            <a:spAutoFit/>
          </a:bodyPr>
          <a:lstStyle/>
          <a:p>
            <a:pPr algn="ctr">
              <a:lnSpc>
                <a:spcPts val="2500"/>
              </a:lnSpc>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Предоставление средств в </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МО</a:t>
            </a:r>
          </a:p>
          <a:p>
            <a:pPr algn="ctr">
              <a:lnSpc>
                <a:spcPts val="2500"/>
              </a:lnSpc>
              <a:defRPr/>
            </a:pPr>
            <a:r>
              <a:rPr lang="ru-RU"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rPr>
              <a:t>ЭТАПЫ</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157639" y="188640"/>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57639" y="854053"/>
            <a:ext cx="7482160" cy="0"/>
          </a:xfrm>
          <a:prstGeom prst="line">
            <a:avLst/>
          </a:prstGeom>
          <a:ln/>
        </p:spPr>
        <p:style>
          <a:lnRef idx="1">
            <a:schemeClr val="accent3"/>
          </a:lnRef>
          <a:fillRef idx="0">
            <a:schemeClr val="accent3"/>
          </a:fillRef>
          <a:effectRef idx="0">
            <a:schemeClr val="accent3"/>
          </a:effectRef>
          <a:fontRef idx="minor">
            <a:schemeClr val="tx1"/>
          </a:fontRef>
        </p:style>
      </p:cxnSp>
      <p:graphicFrame>
        <p:nvGraphicFramePr>
          <p:cNvPr id="2" name="Схема 1"/>
          <p:cNvGraphicFramePr/>
          <p:nvPr>
            <p:extLst>
              <p:ext uri="{D42A27DB-BD31-4B8C-83A1-F6EECF244321}">
                <p14:modId xmlns:p14="http://schemas.microsoft.com/office/powerpoint/2010/main" val="1884945113"/>
              </p:ext>
            </p:extLst>
          </p:nvPr>
        </p:nvGraphicFramePr>
        <p:xfrm>
          <a:off x="611559" y="1124744"/>
          <a:ext cx="8028239" cy="43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9689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9" y="143206"/>
            <a:ext cx="670538" cy="670538"/>
          </a:xfrm>
          <a:prstGeom prst="rect">
            <a:avLst/>
          </a:prstGeom>
        </p:spPr>
      </p:pic>
      <p:sp>
        <p:nvSpPr>
          <p:cNvPr id="6" name="Прямоугольник 5"/>
          <p:cNvSpPr/>
          <p:nvPr/>
        </p:nvSpPr>
        <p:spPr>
          <a:xfrm>
            <a:off x="846465" y="281626"/>
            <a:ext cx="7987394" cy="733534"/>
          </a:xfrm>
          <a:prstGeom prst="rect">
            <a:avLst/>
          </a:prstGeom>
        </p:spPr>
        <p:txBody>
          <a:bodyPr wrap="square">
            <a:spAutoFit/>
          </a:bodyPr>
          <a:lstStyle/>
          <a:p>
            <a:pPr algn="ctr">
              <a:lnSpc>
                <a:spcPts val="2500"/>
              </a:lnSpc>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Предоставление средств в МО</a:t>
            </a:r>
          </a:p>
          <a:p>
            <a:pPr algn="ctr">
              <a:lnSpc>
                <a:spcPts val="2500"/>
              </a:lnSpc>
              <a:defRPr/>
            </a:pPr>
            <a:r>
              <a:rPr lang="ru-RU"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rPr>
              <a:t>(Заявка от МО)</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a:off x="1188630" y="260648"/>
            <a:ext cx="7565619" cy="28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88630" y="1006571"/>
            <a:ext cx="7482160" cy="0"/>
          </a:xfrm>
          <a:prstGeom prst="line">
            <a:avLst/>
          </a:prstGeom>
          <a:ln/>
        </p:spPr>
        <p:style>
          <a:lnRef idx="1">
            <a:schemeClr val="accent3"/>
          </a:lnRef>
          <a:fillRef idx="0">
            <a:schemeClr val="accent3"/>
          </a:fillRef>
          <a:effectRef idx="0">
            <a:schemeClr val="accent3"/>
          </a:effectRef>
          <a:fontRef idx="minor">
            <a:schemeClr val="tx1"/>
          </a:fontRef>
        </p:style>
      </p:cxnSp>
      <p:graphicFrame>
        <p:nvGraphicFramePr>
          <p:cNvPr id="2" name="Схема 1"/>
          <p:cNvGraphicFramePr/>
          <p:nvPr>
            <p:extLst>
              <p:ext uri="{D42A27DB-BD31-4B8C-83A1-F6EECF244321}">
                <p14:modId xmlns:p14="http://schemas.microsoft.com/office/powerpoint/2010/main" val="1817165468"/>
              </p:ext>
            </p:extLst>
          </p:nvPr>
        </p:nvGraphicFramePr>
        <p:xfrm>
          <a:off x="656773" y="281626"/>
          <a:ext cx="4968552"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Прямая соединительная линия 3"/>
          <p:cNvCxnSpPr/>
          <p:nvPr/>
        </p:nvCxnSpPr>
        <p:spPr>
          <a:xfrm>
            <a:off x="5868144" y="1340768"/>
            <a:ext cx="0" cy="3384376"/>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6014311" y="1744568"/>
            <a:ext cx="2821698" cy="2954655"/>
          </a:xfrm>
          <a:prstGeom prst="rect">
            <a:avLst/>
          </a:prstGeom>
        </p:spPr>
        <p:txBody>
          <a:bodyPr wrap="square">
            <a:spAutoFit/>
          </a:bodyPr>
          <a:lstStyle/>
          <a:p>
            <a:pPr algn="ctr"/>
            <a:r>
              <a:rPr lang="ru-RU" dirty="0">
                <a:solidFill>
                  <a:srgbClr val="FF0000"/>
                </a:solidFill>
                <a:effectLst>
                  <a:outerShdw blurRad="38100" dist="38100" dir="2700000" algn="tl">
                    <a:srgbClr val="000000">
                      <a:alpha val="43137"/>
                    </a:srgbClr>
                  </a:outerShdw>
                </a:effectLst>
              </a:rPr>
              <a:t>3 рабочих </a:t>
            </a:r>
            <a:r>
              <a:rPr lang="ru-RU" dirty="0" smtClean="0">
                <a:effectLst>
                  <a:outerShdw blurRad="38100" dist="38100" dir="2700000" algn="tl">
                    <a:srgbClr val="000000">
                      <a:alpha val="43137"/>
                    </a:srgbClr>
                  </a:outerShdw>
                </a:effectLst>
              </a:rPr>
              <a:t>дня </a:t>
            </a:r>
            <a:r>
              <a:rPr lang="ru-RU" dirty="0">
                <a:effectLst>
                  <a:outerShdw blurRad="38100" dist="38100" dir="2700000" algn="tl">
                    <a:srgbClr val="000000">
                      <a:alpha val="43137"/>
                    </a:srgbClr>
                  </a:outerShdw>
                </a:effectLst>
              </a:rPr>
              <a:t>со дня заключения </a:t>
            </a:r>
            <a:r>
              <a:rPr lang="ru-RU" dirty="0" smtClean="0">
                <a:effectLst>
                  <a:outerShdw blurRad="38100" dist="38100" dir="2700000" algn="tl">
                    <a:srgbClr val="000000">
                      <a:alpha val="43137"/>
                    </a:srgbClr>
                  </a:outerShdw>
                </a:effectLst>
              </a:rPr>
              <a:t>договора (контракта), </a:t>
            </a:r>
            <a:r>
              <a:rPr lang="ru-RU" dirty="0">
                <a:effectLst>
                  <a:outerShdw blurRad="38100" dist="38100" dir="2700000" algn="tl">
                    <a:srgbClr val="000000">
                      <a:alpha val="43137"/>
                    </a:srgbClr>
                  </a:outerShdw>
                </a:effectLst>
              </a:rPr>
              <a:t>но не позднее 15 рабочих дней до дня наступления срока оплаты по </a:t>
            </a:r>
            <a:r>
              <a:rPr lang="ru-RU" dirty="0" smtClean="0">
                <a:effectLst>
                  <a:outerShdw blurRad="38100" dist="38100" dir="2700000" algn="tl">
                    <a:srgbClr val="000000">
                      <a:alpha val="43137"/>
                    </a:srgbClr>
                  </a:outerShdw>
                </a:effectLst>
              </a:rPr>
              <a:t>договору (контракту) </a:t>
            </a:r>
            <a:r>
              <a:rPr lang="ru-RU" dirty="0">
                <a:effectLst>
                  <a:outerShdw blurRad="38100" dist="38100" dir="2700000" algn="tl">
                    <a:srgbClr val="000000">
                      <a:alpha val="43137"/>
                    </a:srgbClr>
                  </a:outerShdw>
                </a:effectLst>
              </a:rPr>
              <a:t>и не позднее </a:t>
            </a:r>
            <a:r>
              <a:rPr lang="ru-RU" sz="2400" dirty="0">
                <a:solidFill>
                  <a:srgbClr val="FF0000"/>
                </a:solidFill>
                <a:effectLst>
                  <a:outerShdw blurRad="38100" dist="38100" dir="2700000" algn="tl">
                    <a:srgbClr val="000000">
                      <a:alpha val="43137"/>
                    </a:srgbClr>
                  </a:outerShdw>
                </a:effectLst>
              </a:rPr>
              <a:t>1 декабря </a:t>
            </a:r>
            <a:r>
              <a:rPr lang="ru-RU" dirty="0">
                <a:effectLst>
                  <a:outerShdw blurRad="38100" dist="38100" dir="2700000" algn="tl">
                    <a:srgbClr val="000000">
                      <a:alpha val="43137"/>
                    </a:srgbClr>
                  </a:outerShdw>
                </a:effectLst>
              </a:rPr>
              <a:t>текущего финансового </a:t>
            </a:r>
            <a:r>
              <a:rPr lang="ru-RU" dirty="0" smtClean="0">
                <a:effectLst>
                  <a:outerShdw blurRad="38100" dist="38100" dir="2700000" algn="tl">
                    <a:srgbClr val="000000">
                      <a:alpha val="43137"/>
                    </a:srgbClr>
                  </a:outerShdw>
                </a:effectLst>
              </a:rPr>
              <a:t>года</a:t>
            </a:r>
            <a:endParaRPr lang="ru-RU" dirty="0">
              <a:effectLst>
                <a:outerShdw blurRad="38100" dist="38100" dir="2700000" algn="tl">
                  <a:srgbClr val="000000">
                    <a:alpha val="43137"/>
                  </a:srgbClr>
                </a:outerShdw>
              </a:effectLst>
            </a:endParaRPr>
          </a:p>
          <a:p>
            <a:endParaRPr lang="ru-RU" dirty="0">
              <a:hlinkClick r:id="rId8"/>
            </a:endParaRPr>
          </a:p>
        </p:txBody>
      </p:sp>
      <p:sp>
        <p:nvSpPr>
          <p:cNvPr id="12" name="TextBox 11"/>
          <p:cNvSpPr txBox="1"/>
          <p:nvPr/>
        </p:nvSpPr>
        <p:spPr>
          <a:xfrm>
            <a:off x="5652120" y="1052736"/>
            <a:ext cx="3181738" cy="369332"/>
          </a:xfrm>
          <a:prstGeom prst="rect">
            <a:avLst/>
          </a:prstGeom>
          <a:noFill/>
        </p:spPr>
        <p:txBody>
          <a:bodyPr wrap="square" rtlCol="0">
            <a:spAutoFit/>
          </a:bodyP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СРОК</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16" name="Прямая соединительная линия 15"/>
          <p:cNvCxnSpPr/>
          <p:nvPr/>
        </p:nvCxnSpPr>
        <p:spPr>
          <a:xfrm>
            <a:off x="1259632" y="5085184"/>
            <a:ext cx="6912768" cy="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1883042" y="5245412"/>
            <a:ext cx="5024322" cy="1877437"/>
          </a:xfrm>
          <a:prstGeom prst="rect">
            <a:avLst/>
          </a:prstGeom>
        </p:spPr>
        <p:txBody>
          <a:bodyPr wrap="square">
            <a:spAutoFit/>
          </a:bodyPr>
          <a:lstStyle/>
          <a:p>
            <a:r>
              <a:rPr lang="ru-RU" sz="1200" b="1" dirty="0" smtClean="0">
                <a:solidFill>
                  <a:srgbClr val="FF0000"/>
                </a:solidFill>
              </a:rPr>
              <a:t>А)</a:t>
            </a:r>
            <a:r>
              <a:rPr lang="ru-RU" sz="1200" dirty="0" smtClean="0"/>
              <a:t> договор с организацией</a:t>
            </a:r>
            <a:r>
              <a:rPr lang="ru-RU" sz="1200" dirty="0"/>
              <a:t>, осуществляющей образовательную </a:t>
            </a:r>
            <a:r>
              <a:rPr lang="ru-RU" sz="1200" dirty="0" smtClean="0"/>
              <a:t>деятельность, заключенный в соответствии со ст. 53 ФЗ от 29.12.2012</a:t>
            </a:r>
            <a:br>
              <a:rPr lang="ru-RU" sz="1200" dirty="0" smtClean="0"/>
            </a:br>
            <a:r>
              <a:rPr lang="ru-RU" sz="1200" dirty="0" smtClean="0"/>
              <a:t> № 273-ФЗ «Об образовании в Российской Федерации» </a:t>
            </a:r>
            <a:r>
              <a:rPr lang="ru-RU" sz="1200" b="1" dirty="0" smtClean="0">
                <a:solidFill>
                  <a:srgbClr val="FF0000"/>
                </a:solidFill>
              </a:rPr>
              <a:t>(3-х сторонний</a:t>
            </a:r>
            <a:r>
              <a:rPr lang="ru-RU" sz="1200" dirty="0" smtClean="0"/>
              <a:t>)</a:t>
            </a:r>
          </a:p>
          <a:p>
            <a:r>
              <a:rPr lang="ru-RU" sz="1200" b="1" dirty="0" smtClean="0">
                <a:solidFill>
                  <a:srgbClr val="7030A0"/>
                </a:solidFill>
              </a:rPr>
              <a:t>+</a:t>
            </a:r>
            <a:r>
              <a:rPr lang="ru-RU" sz="1200" dirty="0" smtClean="0"/>
              <a:t> Заявление мед. работника руководителю МО о направлении  на обучение по ДПО по программе повышения квалификации</a:t>
            </a:r>
          </a:p>
          <a:p>
            <a:r>
              <a:rPr lang="ru-RU" sz="1200" b="1" dirty="0" smtClean="0">
                <a:solidFill>
                  <a:srgbClr val="FF0000"/>
                </a:solidFill>
              </a:rPr>
              <a:t>Б)</a:t>
            </a:r>
            <a:r>
              <a:rPr lang="ru-RU" sz="1200" dirty="0" smtClean="0"/>
              <a:t> договор (Контракт) на поставку медицинского оборудования;</a:t>
            </a:r>
            <a:r>
              <a:rPr lang="en-US" sz="1200" dirty="0" smtClean="0"/>
              <a:t> </a:t>
            </a:r>
            <a:r>
              <a:rPr lang="en-US" sz="1200" b="1" dirty="0" smtClean="0">
                <a:solidFill>
                  <a:srgbClr val="FF0000"/>
                </a:solidFill>
              </a:rPr>
              <a:t>(</a:t>
            </a:r>
            <a:r>
              <a:rPr lang="ru-RU" sz="1200" b="1" dirty="0" smtClean="0">
                <a:solidFill>
                  <a:srgbClr val="FF0000"/>
                </a:solidFill>
              </a:rPr>
              <a:t>Код вида </a:t>
            </a:r>
            <a:r>
              <a:rPr lang="ru-RU" sz="1200" b="1" dirty="0" err="1" smtClean="0">
                <a:solidFill>
                  <a:srgbClr val="FF0000"/>
                </a:solidFill>
              </a:rPr>
              <a:t>мед.оборудвания</a:t>
            </a:r>
            <a:r>
              <a:rPr lang="ru-RU" sz="1200" b="1" dirty="0" smtClean="0">
                <a:solidFill>
                  <a:srgbClr val="FF0000"/>
                </a:solidFill>
              </a:rPr>
              <a:t> = коду вида в ТПМ)</a:t>
            </a:r>
          </a:p>
          <a:p>
            <a:r>
              <a:rPr lang="ru-RU" sz="1200" b="1" dirty="0" smtClean="0">
                <a:solidFill>
                  <a:srgbClr val="FF0000"/>
                </a:solidFill>
              </a:rPr>
              <a:t>В)</a:t>
            </a:r>
            <a:r>
              <a:rPr lang="ru-RU" sz="1200" dirty="0" smtClean="0"/>
              <a:t> договор (Контракт) на ремонт медицинского оборудования</a:t>
            </a:r>
            <a:r>
              <a:rPr lang="ru-RU" sz="1400" dirty="0" smtClean="0"/>
              <a:t>.</a:t>
            </a:r>
          </a:p>
          <a:p>
            <a:endParaRPr lang="ru-RU" dirty="0">
              <a:hlinkClick r:id="rId9"/>
            </a:endParaRPr>
          </a:p>
        </p:txBody>
      </p:sp>
      <p:sp>
        <p:nvSpPr>
          <p:cNvPr id="18" name="TextBox 17"/>
          <p:cNvSpPr txBox="1"/>
          <p:nvPr/>
        </p:nvSpPr>
        <p:spPr>
          <a:xfrm>
            <a:off x="143509" y="5331670"/>
            <a:ext cx="1476163" cy="1323439"/>
          </a:xfrm>
          <a:prstGeom prst="rect">
            <a:avLst/>
          </a:prstGeom>
          <a:noFill/>
        </p:spPr>
        <p:txBody>
          <a:bodyPr wrap="square" rtlCol="0">
            <a:spAutoFit/>
          </a:bodyPr>
          <a:lstStyle/>
          <a:p>
            <a:pPr algn="ctr"/>
            <a:r>
              <a:rPr lang="ru-RU" sz="1600" spc="-150" dirty="0" smtClean="0">
                <a:effectLst>
                  <a:outerShdw blurRad="38100" dist="38100" dir="2700000" algn="tl">
                    <a:srgbClr val="000000">
                      <a:alpha val="43137"/>
                    </a:srgbClr>
                  </a:outerShdw>
                </a:effectLst>
              </a:rPr>
              <a:t>Заключенные в соответствии с законодательством РФ договора (контракты):</a:t>
            </a:r>
            <a:endParaRPr lang="ru-RU" sz="1600" spc="-150" dirty="0">
              <a:effectLst>
                <a:outerShdw blurRad="38100" dist="38100" dir="2700000" algn="tl">
                  <a:srgbClr val="000000">
                    <a:alpha val="43137"/>
                  </a:srgbClr>
                </a:outerShdw>
              </a:effectLst>
            </a:endParaRPr>
          </a:p>
        </p:txBody>
      </p:sp>
      <p:sp>
        <p:nvSpPr>
          <p:cNvPr id="20" name="Правая фигурная скобка 19"/>
          <p:cNvSpPr/>
          <p:nvPr/>
        </p:nvSpPr>
        <p:spPr>
          <a:xfrm>
            <a:off x="1459920" y="5245412"/>
            <a:ext cx="319504" cy="1495956"/>
          </a:xfrm>
          <a:prstGeom prst="rightBrace">
            <a:avLst>
              <a:gd name="adj1" fmla="val 2933"/>
              <a:gd name="adj2" fmla="val 50000"/>
            </a:avLst>
          </a:prstGeom>
          <a:ln w="317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 name="Левая фигурная скобка 2"/>
          <p:cNvSpPr/>
          <p:nvPr/>
        </p:nvSpPr>
        <p:spPr>
          <a:xfrm>
            <a:off x="6696236" y="5167066"/>
            <a:ext cx="216024" cy="1584176"/>
          </a:xfrm>
          <a:prstGeom prst="leftBrace">
            <a:avLst/>
          </a:prstGeom>
          <a:ln w="317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TextBox 6"/>
          <p:cNvSpPr txBox="1"/>
          <p:nvPr/>
        </p:nvSpPr>
        <p:spPr>
          <a:xfrm>
            <a:off x="6977014" y="5454780"/>
            <a:ext cx="2016224" cy="1384995"/>
          </a:xfrm>
          <a:prstGeom prst="rect">
            <a:avLst/>
          </a:prstGeom>
          <a:noFill/>
        </p:spPr>
        <p:txBody>
          <a:bodyPr wrap="square" rtlCol="0">
            <a:spAutoFit/>
          </a:bodyPr>
          <a:lstStyle/>
          <a:p>
            <a:pPr algn="ctr"/>
            <a:r>
              <a:rPr lang="ru-RU" sz="1200" b="1" dirty="0" smtClean="0"/>
              <a:t>Средства бюджетных/автономных учреждений (средства НСЗ ТФОМС ЯО на финансовое обеспечение  мероприятий по организации ДПО, а также по ПМО и РМО)</a:t>
            </a:r>
            <a:endParaRPr lang="ru-RU" sz="1200" b="1" dirty="0"/>
          </a:p>
        </p:txBody>
      </p:sp>
      <p:sp>
        <p:nvSpPr>
          <p:cNvPr id="10" name="Прямоугольник 9"/>
          <p:cNvSpPr/>
          <p:nvPr/>
        </p:nvSpPr>
        <p:spPr>
          <a:xfrm>
            <a:off x="6851348" y="5166074"/>
            <a:ext cx="2291141" cy="307777"/>
          </a:xfrm>
          <a:prstGeom prst="rect">
            <a:avLst/>
          </a:prstGeom>
          <a:noFill/>
        </p:spPr>
        <p:txBody>
          <a:bodyPr wrap="none" lIns="91440" tIns="45720" rIns="91440" bIns="45720">
            <a:spAutoFit/>
          </a:bodyPr>
          <a:lstStyle/>
          <a:p>
            <a:pPr algn="ctr"/>
            <a:r>
              <a:rPr lang="ru-RU"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Источник финансирования</a:t>
            </a:r>
            <a:endParaRPr lang="ru-RU"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765471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9" y="143206"/>
            <a:ext cx="670538" cy="670538"/>
          </a:xfrm>
          <a:prstGeom prst="rect">
            <a:avLst/>
          </a:prstGeom>
        </p:spPr>
      </p:pic>
      <p:sp>
        <p:nvSpPr>
          <p:cNvPr id="6" name="Прямоугольник 5"/>
          <p:cNvSpPr/>
          <p:nvPr/>
        </p:nvSpPr>
        <p:spPr>
          <a:xfrm>
            <a:off x="833078" y="317006"/>
            <a:ext cx="7987394" cy="393698"/>
          </a:xfrm>
          <a:prstGeom prst="rect">
            <a:avLst/>
          </a:prstGeom>
        </p:spPr>
        <p:txBody>
          <a:bodyPr wrap="square">
            <a:spAutoFit/>
          </a:bodyPr>
          <a:lstStyle/>
          <a:p>
            <a:pPr algn="ctr">
              <a:lnSpc>
                <a:spcPts val="2500"/>
              </a:lnSpc>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Пример заявки на перечисление средств от МО </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271228" y="143785"/>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57639" y="854053"/>
            <a:ext cx="7482160" cy="0"/>
          </a:xfrm>
          <a:prstGeom prst="line">
            <a:avLst/>
          </a:prstGeom>
          <a:ln/>
        </p:spPr>
        <p:style>
          <a:lnRef idx="1">
            <a:schemeClr val="accent3"/>
          </a:lnRef>
          <a:fillRef idx="0">
            <a:schemeClr val="accent3"/>
          </a:fillRef>
          <a:effectRef idx="0">
            <a:schemeClr val="accent3"/>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80729"/>
            <a:ext cx="8640959" cy="554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Овал 1"/>
          <p:cNvSpPr/>
          <p:nvPr/>
        </p:nvSpPr>
        <p:spPr>
          <a:xfrm>
            <a:off x="179512" y="5373216"/>
            <a:ext cx="8646627"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99494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9" y="143206"/>
            <a:ext cx="670538" cy="670538"/>
          </a:xfrm>
          <a:prstGeom prst="rect">
            <a:avLst/>
          </a:prstGeom>
        </p:spPr>
      </p:pic>
      <p:sp>
        <p:nvSpPr>
          <p:cNvPr id="6" name="Прямоугольник 5"/>
          <p:cNvSpPr/>
          <p:nvPr/>
        </p:nvSpPr>
        <p:spPr>
          <a:xfrm>
            <a:off x="833078" y="143206"/>
            <a:ext cx="7987394" cy="714298"/>
          </a:xfrm>
          <a:prstGeom prst="rect">
            <a:avLst/>
          </a:prstGeom>
        </p:spPr>
        <p:txBody>
          <a:bodyPr wrap="square">
            <a:spAutoFit/>
          </a:bodyPr>
          <a:lstStyle/>
          <a:p>
            <a:pPr algn="ctr">
              <a:lnSpc>
                <a:spcPts val="2500"/>
              </a:lnSpc>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Предоставление средств в МО</a:t>
            </a:r>
          </a:p>
          <a:p>
            <a:pPr algn="ctr">
              <a:lnSpc>
                <a:spcPts val="2500"/>
              </a:lnSpc>
              <a:defRPr/>
            </a:pPr>
            <a:r>
              <a:rPr lang="ru-RU"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rPr>
              <a:t>ПРОВЕРКА</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157639" y="188640"/>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57639" y="854053"/>
            <a:ext cx="7482160" cy="0"/>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Скругленный прямоугольник 2"/>
          <p:cNvSpPr/>
          <p:nvPr/>
        </p:nvSpPr>
        <p:spPr>
          <a:xfrm>
            <a:off x="164134" y="1018046"/>
            <a:ext cx="1337887" cy="168213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t>Общие</a:t>
            </a:r>
            <a:endParaRPr lang="ru-RU" dirty="0"/>
          </a:p>
        </p:txBody>
      </p:sp>
      <p:sp>
        <p:nvSpPr>
          <p:cNvPr id="4" name="Прямоугольник 3"/>
          <p:cNvSpPr/>
          <p:nvPr/>
        </p:nvSpPr>
        <p:spPr>
          <a:xfrm>
            <a:off x="1691680" y="1052548"/>
            <a:ext cx="7182987" cy="1754326"/>
          </a:xfrm>
          <a:prstGeom prst="rect">
            <a:avLst/>
          </a:prstGeom>
        </p:spPr>
        <p:txBody>
          <a:bodyPr wrap="square">
            <a:spAutoFit/>
          </a:bodyPr>
          <a:lstStyle/>
          <a:p>
            <a:r>
              <a:rPr lang="ru-RU" sz="1200" b="1" dirty="0"/>
              <a:t>соответствия формы, по которой составлена заявка на перечисление, и срокам представления заявки на перечисление средств </a:t>
            </a:r>
            <a:r>
              <a:rPr lang="ru-RU" sz="1200" b="1" dirty="0" smtClean="0"/>
              <a:t> </a:t>
            </a:r>
            <a:r>
              <a:rPr lang="ru-RU" sz="1200" b="1" dirty="0"/>
              <a:t>Соглашению</a:t>
            </a:r>
            <a:r>
              <a:rPr lang="ru-RU" sz="1200" b="1" dirty="0" smtClean="0"/>
              <a:t>;</a:t>
            </a:r>
          </a:p>
          <a:p>
            <a:endParaRPr lang="ru-RU" sz="1200" b="1" dirty="0"/>
          </a:p>
          <a:p>
            <a:r>
              <a:rPr lang="ru-RU" sz="1200" b="1" dirty="0"/>
              <a:t>соответствия размера средств на финансовое обеспечение каждого отдельного мероприятия, указанного в заявке на перечисление средств, размеру средств, указанных в прилагаемых к заявке на перечисление средств документам по соответствующим мероприятиям</a:t>
            </a:r>
            <a:r>
              <a:rPr lang="ru-RU" sz="1200" b="1" dirty="0" smtClean="0"/>
              <a:t>;</a:t>
            </a:r>
          </a:p>
          <a:p>
            <a:endParaRPr lang="ru-RU" sz="1200" b="1" dirty="0"/>
          </a:p>
          <a:p>
            <a:r>
              <a:rPr lang="ru-RU" sz="1200" b="1" dirty="0"/>
              <a:t>соответствия состава прилагаемых к заявке на перечисление средств документов требованиям, указанным </a:t>
            </a:r>
            <a:r>
              <a:rPr lang="ru-RU" sz="1200" b="1" dirty="0" smtClean="0"/>
              <a:t>в  Соглашении</a:t>
            </a:r>
            <a:r>
              <a:rPr lang="ru-RU" sz="1200" b="1" dirty="0" smtClean="0">
                <a:hlinkClick r:id="rId3"/>
              </a:rPr>
              <a:t>;</a:t>
            </a:r>
            <a:endParaRPr lang="ru-RU" sz="1200" b="1" dirty="0">
              <a:hlinkClick r:id="rId3"/>
            </a:endParaRPr>
          </a:p>
        </p:txBody>
      </p:sp>
      <p:sp>
        <p:nvSpPr>
          <p:cNvPr id="7" name="Скругленный прямоугольник 6"/>
          <p:cNvSpPr/>
          <p:nvPr/>
        </p:nvSpPr>
        <p:spPr>
          <a:xfrm>
            <a:off x="243295" y="2924944"/>
            <a:ext cx="3948808"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ДПО</a:t>
            </a:r>
            <a:endParaRPr lang="ru-RU" dirty="0"/>
          </a:p>
        </p:txBody>
      </p:sp>
      <p:sp>
        <p:nvSpPr>
          <p:cNvPr id="11" name="Скругленный прямоугольник 10"/>
          <p:cNvSpPr/>
          <p:nvPr/>
        </p:nvSpPr>
        <p:spPr>
          <a:xfrm>
            <a:off x="4427984" y="2916548"/>
            <a:ext cx="2488288" cy="8640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t>ПМО/РМО</a:t>
            </a:r>
            <a:endParaRPr lang="ru-RU" dirty="0"/>
          </a:p>
        </p:txBody>
      </p:sp>
      <p:sp>
        <p:nvSpPr>
          <p:cNvPr id="12" name="Прямоугольник 11"/>
          <p:cNvSpPr/>
          <p:nvPr/>
        </p:nvSpPr>
        <p:spPr>
          <a:xfrm>
            <a:off x="268489" y="3814527"/>
            <a:ext cx="3923613" cy="2862322"/>
          </a:xfrm>
          <a:prstGeom prst="rect">
            <a:avLst/>
          </a:prstGeom>
        </p:spPr>
        <p:txBody>
          <a:bodyPr wrap="square">
            <a:spAutoFit/>
          </a:bodyPr>
          <a:lstStyle/>
          <a:p>
            <a:r>
              <a:rPr lang="ru-RU" sz="1200" dirty="0" smtClean="0"/>
              <a:t>- соответствия </a:t>
            </a:r>
            <a:r>
              <a:rPr lang="ru-RU" sz="1200" dirty="0"/>
              <a:t>сведений о медицинском работнике, направляемом на дополнительное профессиональное образование по программе повышения квалификации, о программе повышение квалификации, об образовательной организации, осуществляющей обучение по программе повышения квалификации, в заявлении медицинского работника руководителю </a:t>
            </a:r>
            <a:r>
              <a:rPr lang="ru-RU" sz="1200" dirty="0" smtClean="0"/>
              <a:t>МО, </a:t>
            </a:r>
            <a:r>
              <a:rPr lang="ru-RU" sz="1200" dirty="0"/>
              <a:t>договоре об образовании на обучение по программе повышения квалификации, плане мероприятий и настоящем Соглашении</a:t>
            </a:r>
            <a:r>
              <a:rPr lang="ru-RU" sz="1200" dirty="0" smtClean="0"/>
              <a:t>;</a:t>
            </a:r>
          </a:p>
          <a:p>
            <a:r>
              <a:rPr lang="ru-RU" sz="1200" dirty="0" smtClean="0"/>
              <a:t>- соответствия </a:t>
            </a:r>
            <a:r>
              <a:rPr lang="ru-RU" sz="1200" dirty="0"/>
              <a:t>сведений о стоимости обучения по программе повышения квалификации в договоре об образовании на обучение по программе повышения квалификации, плане мероприятий и настоящем Соглашении;</a:t>
            </a:r>
          </a:p>
        </p:txBody>
      </p:sp>
      <p:sp>
        <p:nvSpPr>
          <p:cNvPr id="14" name="Прямоугольник 13"/>
          <p:cNvSpPr/>
          <p:nvPr/>
        </p:nvSpPr>
        <p:spPr>
          <a:xfrm>
            <a:off x="4383233" y="3954892"/>
            <a:ext cx="2736304" cy="2492990"/>
          </a:xfrm>
          <a:prstGeom prst="rect">
            <a:avLst/>
          </a:prstGeom>
        </p:spPr>
        <p:txBody>
          <a:bodyPr wrap="square">
            <a:spAutoFit/>
          </a:bodyPr>
          <a:lstStyle/>
          <a:p>
            <a:r>
              <a:rPr lang="ru-RU" sz="1200" dirty="0" smtClean="0"/>
              <a:t>- соответствия </a:t>
            </a:r>
            <a:r>
              <a:rPr lang="ru-RU" sz="1200" dirty="0"/>
              <a:t>сведений об оборудовании в контракте на </a:t>
            </a:r>
            <a:r>
              <a:rPr lang="ru-RU" sz="1200" dirty="0" smtClean="0"/>
              <a:t>поставку /ремонт </a:t>
            </a:r>
            <a:r>
              <a:rPr lang="ru-RU" sz="1200" dirty="0"/>
              <a:t>медицинского оборудования, в настоящем Соглашении и в плане мероприятий</a:t>
            </a:r>
            <a:r>
              <a:rPr lang="ru-RU" sz="1200" dirty="0" smtClean="0"/>
              <a:t>;</a:t>
            </a:r>
            <a:endParaRPr lang="ru-RU" sz="1200" dirty="0"/>
          </a:p>
          <a:p>
            <a:r>
              <a:rPr lang="ru-RU" sz="1200" dirty="0" smtClean="0"/>
              <a:t> - не </a:t>
            </a:r>
            <a:r>
              <a:rPr lang="ru-RU" sz="1200" dirty="0"/>
              <a:t>превышения стоимости </a:t>
            </a:r>
            <a:r>
              <a:rPr lang="ru-RU" sz="1200" dirty="0" smtClean="0"/>
              <a:t>приобретения /ремонта </a:t>
            </a:r>
            <a:r>
              <a:rPr lang="ru-RU" sz="1200" dirty="0"/>
              <a:t>медицинского оборудования в соответствии с контрактом на ремонт медицинского оборудования размера финансового обеспечения указанного мероприятия в соответствии с планом мероприятий и настоящим Соглашением.</a:t>
            </a:r>
          </a:p>
        </p:txBody>
      </p:sp>
      <p:cxnSp>
        <p:nvCxnSpPr>
          <p:cNvPr id="16" name="Прямая соединительная линия 15"/>
          <p:cNvCxnSpPr/>
          <p:nvPr/>
        </p:nvCxnSpPr>
        <p:spPr>
          <a:xfrm>
            <a:off x="1168347" y="2806874"/>
            <a:ext cx="7652125"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7236296" y="3284984"/>
            <a:ext cx="0" cy="3038857"/>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sp>
        <p:nvSpPr>
          <p:cNvPr id="24" name="Скругленный прямоугольник 23"/>
          <p:cNvSpPr/>
          <p:nvPr/>
        </p:nvSpPr>
        <p:spPr>
          <a:xfrm>
            <a:off x="7362499" y="2926326"/>
            <a:ext cx="1512168" cy="864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СРОК</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6" name="TextBox 25"/>
          <p:cNvSpPr txBox="1"/>
          <p:nvPr/>
        </p:nvSpPr>
        <p:spPr>
          <a:xfrm>
            <a:off x="7443413" y="4005064"/>
            <a:ext cx="1350339" cy="1938992"/>
          </a:xfrm>
          <a:prstGeom prst="rect">
            <a:avLst/>
          </a:prstGeom>
          <a:noFill/>
        </p:spPr>
        <p:txBody>
          <a:bodyPr wrap="square" rtlCol="0">
            <a:spAutoFit/>
          </a:bodyPr>
          <a:lstStyle/>
          <a:p>
            <a:pPr algn="ctr"/>
            <a:r>
              <a:rPr lang="ru-RU" sz="1200" b="1" dirty="0" smtClean="0"/>
              <a:t>В случае наличия по итогам проверки замечаний направить в течении </a:t>
            </a:r>
          </a:p>
          <a:p>
            <a:pPr algn="ctr"/>
            <a:r>
              <a:rPr lang="ru-RU" sz="1200" b="1" dirty="0" smtClean="0">
                <a:solidFill>
                  <a:srgbClr val="FF0000"/>
                </a:solidFill>
              </a:rPr>
              <a:t>5 рабочих</a:t>
            </a:r>
            <a:r>
              <a:rPr lang="ru-RU" sz="1200" b="1" dirty="0" smtClean="0"/>
              <a:t> дней Протокол об отклонении заявки.</a:t>
            </a:r>
            <a:endParaRPr lang="ru-RU" sz="1200" b="1" dirty="0"/>
          </a:p>
        </p:txBody>
      </p:sp>
      <p:sp>
        <p:nvSpPr>
          <p:cNvPr id="2" name="Скругленный прямоугольник 1"/>
          <p:cNvSpPr/>
          <p:nvPr/>
        </p:nvSpPr>
        <p:spPr>
          <a:xfrm>
            <a:off x="4383234" y="3837627"/>
            <a:ext cx="2736304" cy="2926841"/>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164133" y="3837627"/>
            <a:ext cx="4027969" cy="2926841"/>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7443413" y="3954892"/>
            <a:ext cx="1431254" cy="26424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92102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9" y="143206"/>
            <a:ext cx="670538" cy="670538"/>
          </a:xfrm>
          <a:prstGeom prst="rect">
            <a:avLst/>
          </a:prstGeom>
        </p:spPr>
      </p:pic>
      <p:sp>
        <p:nvSpPr>
          <p:cNvPr id="6" name="Прямоугольник 5"/>
          <p:cNvSpPr/>
          <p:nvPr/>
        </p:nvSpPr>
        <p:spPr>
          <a:xfrm>
            <a:off x="833078" y="143206"/>
            <a:ext cx="7987394" cy="733534"/>
          </a:xfrm>
          <a:prstGeom prst="rect">
            <a:avLst/>
          </a:prstGeom>
        </p:spPr>
        <p:txBody>
          <a:bodyPr wrap="square">
            <a:spAutoFit/>
          </a:bodyPr>
          <a:lstStyle/>
          <a:p>
            <a:pPr algn="ctr">
              <a:lnSpc>
                <a:spcPts val="2500"/>
              </a:lnSpc>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Предоставление средств в МО</a:t>
            </a:r>
          </a:p>
          <a:p>
            <a:pPr algn="ctr">
              <a:lnSpc>
                <a:spcPts val="2500"/>
              </a:lnSpc>
              <a:defRPr/>
            </a:pPr>
            <a:r>
              <a:rPr lang="ru-RU"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rPr>
              <a:t>Перечисление средств</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157639" y="188640"/>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57639" y="854053"/>
            <a:ext cx="7482160" cy="0"/>
          </a:xfrm>
          <a:prstGeom prst="line">
            <a:avLst/>
          </a:prstGeom>
          <a:ln/>
        </p:spPr>
        <p:style>
          <a:lnRef idx="1">
            <a:schemeClr val="accent3"/>
          </a:lnRef>
          <a:fillRef idx="0">
            <a:schemeClr val="accent3"/>
          </a:fillRef>
          <a:effectRef idx="0">
            <a:schemeClr val="accent3"/>
          </a:effectRef>
          <a:fontRef idx="minor">
            <a:schemeClr val="tx1"/>
          </a:fontRef>
        </p:style>
      </p:cxnSp>
      <p:graphicFrame>
        <p:nvGraphicFramePr>
          <p:cNvPr id="7" name="Схема 6"/>
          <p:cNvGraphicFramePr/>
          <p:nvPr>
            <p:extLst>
              <p:ext uri="{D42A27DB-BD31-4B8C-83A1-F6EECF244321}">
                <p14:modId xmlns:p14="http://schemas.microsoft.com/office/powerpoint/2010/main" val="3280980838"/>
              </p:ext>
            </p:extLst>
          </p:nvPr>
        </p:nvGraphicFramePr>
        <p:xfrm>
          <a:off x="497808" y="980728"/>
          <a:ext cx="8273163"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2423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Заголовок 1"/>
          <p:cNvSpPr txBox="1">
            <a:spLocks/>
          </p:cNvSpPr>
          <p:nvPr/>
        </p:nvSpPr>
        <p:spPr>
          <a:xfrm>
            <a:off x="1457684" y="44624"/>
            <a:ext cx="7344817" cy="790575"/>
          </a:xfrm>
          <a:prstGeom prst="rect">
            <a:avLst/>
          </a:prstGeom>
        </p:spPr>
        <p:txBody>
          <a:bodyPr anchor="ct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ru-RU" sz="2000" b="1" dirty="0" smtClean="0">
                <a:solidFill>
                  <a:schemeClr val="accent1">
                    <a:lumMod val="75000"/>
                  </a:schemeClr>
                </a:solidFill>
                <a:latin typeface="+mj-lt"/>
                <a:cs typeface="Arial" pitchFamily="34" charset="0"/>
              </a:rPr>
              <a:t>НОРМАТИВНЫЕ ПРАВОВЫЕ АКТЫ</a:t>
            </a:r>
            <a:br>
              <a:rPr lang="ru-RU" sz="2000" b="1" dirty="0" smtClean="0">
                <a:solidFill>
                  <a:schemeClr val="accent1">
                    <a:lumMod val="75000"/>
                  </a:schemeClr>
                </a:solidFill>
                <a:latin typeface="+mj-lt"/>
                <a:cs typeface="Arial" pitchFamily="34" charset="0"/>
              </a:rPr>
            </a:br>
            <a:r>
              <a:rPr lang="ru-RU" sz="2000" b="1" dirty="0" smtClean="0">
                <a:solidFill>
                  <a:schemeClr val="accent1">
                    <a:lumMod val="75000"/>
                  </a:schemeClr>
                </a:solidFill>
                <a:latin typeface="+mj-lt"/>
                <a:cs typeface="Arial" pitchFamily="34" charset="0"/>
              </a:rPr>
              <a:t>ПО ИСПОЛЬЗОВАНИЮ СРЕДСТВ НОРМИРОВАННОГО СТАХОВОГО ЗАПАСА ТФОМС</a:t>
            </a:r>
            <a:endParaRPr lang="ru-RU" sz="2000" b="1" dirty="0">
              <a:solidFill>
                <a:schemeClr val="accent1">
                  <a:lumMod val="75000"/>
                </a:schemeClr>
              </a:solidFill>
              <a:latin typeface="+mj-lt"/>
              <a:cs typeface="Arial" pitchFamily="34" charset="0"/>
            </a:endParaRPr>
          </a:p>
        </p:txBody>
      </p:sp>
      <p:sp>
        <p:nvSpPr>
          <p:cNvPr id="20" name="TextBox 19"/>
          <p:cNvSpPr txBox="1"/>
          <p:nvPr/>
        </p:nvSpPr>
        <p:spPr>
          <a:xfrm>
            <a:off x="295933" y="1848895"/>
            <a:ext cx="4408667" cy="1200329"/>
          </a:xfrm>
          <a:prstGeom prst="rect">
            <a:avLst/>
          </a:prstGeom>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just">
              <a:defRPr/>
            </a:pPr>
            <a:r>
              <a:rPr lang="ru-RU" sz="1200" b="1" dirty="0">
                <a:solidFill>
                  <a:srgbClr val="C00000"/>
                </a:solidFill>
                <a:cs typeface="Times New Roman" pitchFamily="18" charset="0"/>
              </a:rPr>
              <a:t>Приказ Минздрава России от 14.09.2021 </a:t>
            </a:r>
            <a:r>
              <a:rPr lang="ru-RU" sz="1200" b="1" dirty="0" smtClean="0">
                <a:solidFill>
                  <a:srgbClr val="C00000"/>
                </a:solidFill>
                <a:cs typeface="Times New Roman" pitchFamily="18" charset="0"/>
              </a:rPr>
              <a:t>№ </a:t>
            </a:r>
            <a:r>
              <a:rPr lang="ru-RU" sz="1200" b="1" dirty="0">
                <a:solidFill>
                  <a:srgbClr val="C00000"/>
                </a:solidFill>
                <a:cs typeface="Times New Roman" pitchFamily="18" charset="0"/>
              </a:rPr>
              <a:t>922н </a:t>
            </a:r>
            <a:r>
              <a:rPr lang="ru-RU" sz="1200" b="1" dirty="0" smtClean="0">
                <a:solidFill>
                  <a:schemeClr val="tx1"/>
                </a:solidFill>
                <a:cs typeface="Times New Roman" pitchFamily="18" charset="0"/>
              </a:rPr>
              <a:t>«Об </a:t>
            </a:r>
            <a:r>
              <a:rPr lang="ru-RU" sz="1200" b="1" dirty="0">
                <a:solidFill>
                  <a:schemeClr val="tx1"/>
                </a:solidFill>
                <a:cs typeface="Times New Roman" pitchFamily="18" charset="0"/>
              </a:rPr>
              <a:t>утверждении порядка и сроков формирования, утверждения и ведения планов мероприятий </a:t>
            </a:r>
            <a:r>
              <a:rPr lang="ru-RU" sz="1200" b="1" dirty="0" smtClean="0">
                <a:solidFill>
                  <a:schemeClr val="tx1"/>
                </a:solidFill>
                <a:cs typeface="Times New Roman" pitchFamily="18" charset="0"/>
              </a:rPr>
              <a:t>…….., </a:t>
            </a:r>
            <a:r>
              <a:rPr lang="ru-RU" sz="1200" b="1" dirty="0">
                <a:solidFill>
                  <a:schemeClr val="tx1"/>
                </a:solidFill>
                <a:cs typeface="Times New Roman" pitchFamily="18" charset="0"/>
              </a:rPr>
              <a:t>состава включаемых в них сведений, порядка и сроков формирования и направления заявок на включение мероприятий в такие планы мероприятий, а также форм указанных </a:t>
            </a:r>
            <a:r>
              <a:rPr lang="ru-RU" sz="1200" b="1" dirty="0" smtClean="0">
                <a:solidFill>
                  <a:schemeClr val="tx1"/>
                </a:solidFill>
                <a:cs typeface="Times New Roman" pitchFamily="18" charset="0"/>
              </a:rPr>
              <a:t>заявок»</a:t>
            </a:r>
            <a:endParaRPr lang="ru-RU" sz="1050" b="1" dirty="0">
              <a:solidFill>
                <a:schemeClr val="tx1"/>
              </a:solidFill>
              <a:cs typeface="Times New Roman" pitchFamily="18" charset="0"/>
            </a:endParaRPr>
          </a:p>
        </p:txBody>
      </p:sp>
      <p:sp>
        <p:nvSpPr>
          <p:cNvPr id="22" name="TextBox 21"/>
          <p:cNvSpPr txBox="1"/>
          <p:nvPr/>
        </p:nvSpPr>
        <p:spPr>
          <a:xfrm>
            <a:off x="284408" y="964475"/>
            <a:ext cx="4403835"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200" b="1" dirty="0">
                <a:solidFill>
                  <a:srgbClr val="C00000"/>
                </a:solidFill>
                <a:cs typeface="Times New Roman" pitchFamily="18" charset="0"/>
              </a:rPr>
              <a:t>Приказ Минздрава России от 15.03.2021 </a:t>
            </a:r>
            <a:r>
              <a:rPr lang="ru-RU" sz="1200" b="1" dirty="0" smtClean="0">
                <a:solidFill>
                  <a:srgbClr val="C00000"/>
                </a:solidFill>
                <a:cs typeface="Times New Roman" pitchFamily="18" charset="0"/>
              </a:rPr>
              <a:t>№ </a:t>
            </a:r>
            <a:r>
              <a:rPr lang="ru-RU" sz="1200" b="1" dirty="0">
                <a:solidFill>
                  <a:srgbClr val="C00000"/>
                </a:solidFill>
                <a:cs typeface="Times New Roman" pitchFamily="18" charset="0"/>
              </a:rPr>
              <a:t>205н </a:t>
            </a:r>
            <a:r>
              <a:rPr lang="ru-RU" sz="1200" b="1" dirty="0" smtClean="0">
                <a:solidFill>
                  <a:schemeClr val="tx1"/>
                </a:solidFill>
                <a:cs typeface="Times New Roman" pitchFamily="18" charset="0"/>
              </a:rPr>
              <a:t>«Об </a:t>
            </a:r>
            <a:r>
              <a:rPr lang="ru-RU" sz="1200" b="1" dirty="0">
                <a:solidFill>
                  <a:schemeClr val="tx1"/>
                </a:solidFill>
                <a:cs typeface="Times New Roman" pitchFamily="18" charset="0"/>
              </a:rPr>
              <a:t>утверждении Порядка выбора медицинским работником программы повышения квалификации </a:t>
            </a:r>
            <a:r>
              <a:rPr lang="ru-RU" sz="1200" b="1" dirty="0" smtClean="0">
                <a:solidFill>
                  <a:schemeClr val="tx1"/>
                </a:solidFill>
                <a:cs typeface="Times New Roman" pitchFamily="18" charset="0"/>
              </a:rPr>
              <a:t>…...</a:t>
            </a:r>
            <a:endParaRPr lang="ru-RU" sz="1050" b="1" dirty="0">
              <a:solidFill>
                <a:schemeClr val="tx1"/>
              </a:solidFill>
              <a:cs typeface="Times New Roman" pitchFamily="18" charset="0"/>
            </a:endParaRPr>
          </a:p>
        </p:txBody>
      </p:sp>
      <p:sp>
        <p:nvSpPr>
          <p:cNvPr id="28" name="TextBox 27"/>
          <p:cNvSpPr txBox="1"/>
          <p:nvPr/>
        </p:nvSpPr>
        <p:spPr>
          <a:xfrm>
            <a:off x="296493" y="3356992"/>
            <a:ext cx="4408668" cy="1384995"/>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just">
              <a:defRPr/>
            </a:pPr>
            <a:r>
              <a:rPr lang="ru-RU" sz="1200" b="1" dirty="0">
                <a:solidFill>
                  <a:srgbClr val="C00000"/>
                </a:solidFill>
                <a:cs typeface="Times New Roman" pitchFamily="18" charset="0"/>
              </a:rPr>
              <a:t>Приказ Минздрава России от 15.04.2021 </a:t>
            </a:r>
            <a:r>
              <a:rPr lang="ru-RU" sz="1200" b="1" dirty="0" smtClean="0">
                <a:solidFill>
                  <a:srgbClr val="C00000"/>
                </a:solidFill>
                <a:cs typeface="Times New Roman" pitchFamily="18" charset="0"/>
              </a:rPr>
              <a:t>№ </a:t>
            </a:r>
            <a:r>
              <a:rPr lang="ru-RU" sz="1200" b="1" dirty="0">
                <a:solidFill>
                  <a:srgbClr val="C00000"/>
                </a:solidFill>
                <a:cs typeface="Times New Roman" pitchFamily="18" charset="0"/>
              </a:rPr>
              <a:t>354н </a:t>
            </a:r>
            <a:r>
              <a:rPr lang="ru-RU" sz="1200" b="1" dirty="0" smtClean="0">
                <a:solidFill>
                  <a:schemeClr val="tx1"/>
                </a:solidFill>
                <a:cs typeface="Times New Roman" pitchFamily="18" charset="0"/>
              </a:rPr>
              <a:t>«Об </a:t>
            </a:r>
            <a:r>
              <a:rPr lang="ru-RU" sz="1200" b="1" dirty="0">
                <a:solidFill>
                  <a:schemeClr val="tx1"/>
                </a:solidFill>
                <a:cs typeface="Times New Roman" pitchFamily="18" charset="0"/>
              </a:rPr>
              <a:t>утверждении порядка заключения и типовой формы соглашения о финансовом обеспечении мероприятий по организации дополнительного профессионального образования медицинских работников по программам повышения квалификации, а также по приобретению и проведению ремонта медицинского </a:t>
            </a:r>
            <a:r>
              <a:rPr lang="ru-RU" sz="1200" b="1" dirty="0" smtClean="0">
                <a:solidFill>
                  <a:schemeClr val="tx1"/>
                </a:solidFill>
                <a:cs typeface="Times New Roman" pitchFamily="18" charset="0"/>
              </a:rPr>
              <a:t>оборудования»</a:t>
            </a:r>
            <a:endParaRPr lang="ru-RU" sz="1050" b="1" dirty="0">
              <a:solidFill>
                <a:schemeClr val="tx1"/>
              </a:solidFill>
              <a:cs typeface="Times New Roman" pitchFamily="18" charset="0"/>
            </a:endParaRPr>
          </a:p>
        </p:txBody>
      </p:sp>
      <p:sp>
        <p:nvSpPr>
          <p:cNvPr id="31" name="TextBox 30"/>
          <p:cNvSpPr txBox="1"/>
          <p:nvPr/>
        </p:nvSpPr>
        <p:spPr>
          <a:xfrm>
            <a:off x="312113" y="4941168"/>
            <a:ext cx="4392487"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ru-RU" sz="1200" b="1" dirty="0">
                <a:solidFill>
                  <a:srgbClr val="C00000"/>
                </a:solidFill>
                <a:cs typeface="Times New Roman" pitchFamily="18" charset="0"/>
              </a:rPr>
              <a:t>Приказ ФФОМС от 05.09.2022 </a:t>
            </a:r>
            <a:r>
              <a:rPr lang="ru-RU" sz="1200" b="1" dirty="0" smtClean="0">
                <a:solidFill>
                  <a:srgbClr val="C00000"/>
                </a:solidFill>
                <a:cs typeface="Times New Roman" pitchFamily="18" charset="0"/>
              </a:rPr>
              <a:t>№ 108н </a:t>
            </a:r>
            <a:r>
              <a:rPr lang="ru-RU" sz="1200" b="1" dirty="0" smtClean="0">
                <a:solidFill>
                  <a:schemeClr val="tx1"/>
                </a:solidFill>
                <a:cs typeface="Times New Roman" pitchFamily="18" charset="0"/>
              </a:rPr>
              <a:t>«Об </a:t>
            </a:r>
            <a:r>
              <a:rPr lang="ru-RU" sz="1200" b="1" dirty="0">
                <a:solidFill>
                  <a:schemeClr val="tx1"/>
                </a:solidFill>
                <a:cs typeface="Times New Roman" pitchFamily="18" charset="0"/>
              </a:rPr>
              <a:t>утверждении порядка и формы представления отчетности о реализации мероприятий </a:t>
            </a:r>
            <a:r>
              <a:rPr lang="ru-RU" sz="1200" b="1" dirty="0" smtClean="0">
                <a:solidFill>
                  <a:schemeClr val="tx1"/>
                </a:solidFill>
                <a:cs typeface="Times New Roman" pitchFamily="18" charset="0"/>
              </a:rPr>
              <a:t>………"</a:t>
            </a:r>
            <a:endParaRPr lang="ru-RU" sz="1050" b="1" dirty="0">
              <a:solidFill>
                <a:schemeClr val="tx1"/>
              </a:solidFill>
              <a:cs typeface="Times New Roman" pitchFamily="18" charset="0"/>
            </a:endParaRPr>
          </a:p>
        </p:txBody>
      </p:sp>
      <p:sp>
        <p:nvSpPr>
          <p:cNvPr id="24" name="Скругленный прямоугольник 23"/>
          <p:cNvSpPr/>
          <p:nvPr/>
        </p:nvSpPr>
        <p:spPr>
          <a:xfrm>
            <a:off x="4799096" y="1819181"/>
            <a:ext cx="4229804" cy="1537811"/>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defRPr/>
            </a:pPr>
            <a:r>
              <a:rPr lang="ru-RU" sz="1200" b="1" dirty="0" smtClean="0">
                <a:solidFill>
                  <a:schemeClr val="tx1"/>
                </a:solidFill>
                <a:cs typeface="Times New Roman" pitchFamily="18" charset="0"/>
              </a:rPr>
              <a:t>УСТАНОВЛЕНИЕ:</a:t>
            </a:r>
          </a:p>
          <a:p>
            <a:pPr marL="171450" indent="-171450">
              <a:buFont typeface="Arial" panose="020B0604020202020204" pitchFamily="34" charset="0"/>
              <a:buChar char="•"/>
              <a:defRPr/>
            </a:pPr>
            <a:r>
              <a:rPr lang="ru-RU" sz="1200" b="1" dirty="0" smtClean="0">
                <a:solidFill>
                  <a:schemeClr val="tx1"/>
                </a:solidFill>
                <a:cs typeface="Times New Roman" pitchFamily="18" charset="0"/>
              </a:rPr>
              <a:t>Порядка и сроков формирования ТПМ</a:t>
            </a:r>
          </a:p>
          <a:p>
            <a:pPr marL="171450" indent="-171450">
              <a:buFont typeface="Arial" panose="020B0604020202020204" pitchFamily="34" charset="0"/>
              <a:buChar char="•"/>
              <a:defRPr/>
            </a:pPr>
            <a:r>
              <a:rPr lang="ru-RU" sz="1200" b="1" dirty="0" smtClean="0">
                <a:solidFill>
                  <a:schemeClr val="tx1"/>
                </a:solidFill>
                <a:cs typeface="Times New Roman" pitchFamily="18" charset="0"/>
              </a:rPr>
              <a:t>Состава сведений, включаемых в ТПМ</a:t>
            </a:r>
          </a:p>
          <a:p>
            <a:pPr marL="171450" indent="-171450">
              <a:buFont typeface="Arial" panose="020B0604020202020204" pitchFamily="34" charset="0"/>
              <a:buChar char="•"/>
              <a:defRPr/>
            </a:pPr>
            <a:r>
              <a:rPr lang="ru-RU" sz="1200" b="1" dirty="0" smtClean="0">
                <a:solidFill>
                  <a:schemeClr val="tx1"/>
                </a:solidFill>
                <a:cs typeface="Times New Roman" pitchFamily="18" charset="0"/>
              </a:rPr>
              <a:t>Порядка и сроков формирования и направления заявок на включение в ТПМ</a:t>
            </a:r>
          </a:p>
          <a:p>
            <a:pPr marL="171450" indent="-171450">
              <a:buFont typeface="Arial" panose="020B0604020202020204" pitchFamily="34" charset="0"/>
              <a:buChar char="•"/>
              <a:defRPr/>
            </a:pPr>
            <a:r>
              <a:rPr lang="ru-RU" sz="1200" b="1" dirty="0" smtClean="0">
                <a:solidFill>
                  <a:schemeClr val="tx1"/>
                </a:solidFill>
                <a:cs typeface="Times New Roman" pitchFamily="18" charset="0"/>
              </a:rPr>
              <a:t>Порядка и  сроков рассмотрения заявок</a:t>
            </a:r>
          </a:p>
          <a:p>
            <a:pPr marL="171450" indent="-171450">
              <a:buFont typeface="Arial" panose="020B0604020202020204" pitchFamily="34" charset="0"/>
              <a:buChar char="•"/>
              <a:defRPr/>
            </a:pPr>
            <a:r>
              <a:rPr lang="ru-RU" sz="1200" b="1" dirty="0" smtClean="0">
                <a:solidFill>
                  <a:schemeClr val="tx1"/>
                </a:solidFill>
                <a:cs typeface="Times New Roman" pitchFamily="18" charset="0"/>
              </a:rPr>
              <a:t>Основания для отказа во включение в ТПМ </a:t>
            </a:r>
          </a:p>
          <a:p>
            <a:pPr marL="171450" indent="-171450">
              <a:buFont typeface="Arial" panose="020B0604020202020204" pitchFamily="34" charset="0"/>
              <a:buChar char="•"/>
              <a:defRPr/>
            </a:pPr>
            <a:r>
              <a:rPr lang="ru-RU" sz="1200" b="1" dirty="0" smtClean="0">
                <a:solidFill>
                  <a:schemeClr val="tx1"/>
                </a:solidFill>
                <a:cs typeface="Times New Roman" pitchFamily="18" charset="0"/>
              </a:rPr>
              <a:t>Формы заявок</a:t>
            </a:r>
          </a:p>
        </p:txBody>
      </p:sp>
      <p:sp>
        <p:nvSpPr>
          <p:cNvPr id="26" name="Скругленный прямоугольник 25"/>
          <p:cNvSpPr/>
          <p:nvPr/>
        </p:nvSpPr>
        <p:spPr>
          <a:xfrm>
            <a:off x="4799095" y="964475"/>
            <a:ext cx="4236955" cy="780546"/>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defRPr/>
            </a:pPr>
            <a:r>
              <a:rPr lang="ru-RU" sz="1200" b="1" dirty="0" smtClean="0">
                <a:solidFill>
                  <a:schemeClr val="tx1"/>
                </a:solidFill>
                <a:cs typeface="Times New Roman" pitchFamily="18" charset="0"/>
              </a:rPr>
              <a:t>УСТАНОВЛЕНИЕ ПОРЯДКА ВЫБОРА МЕД. РАБОТНИКОМ:</a:t>
            </a:r>
          </a:p>
          <a:p>
            <a:pPr marL="171450" indent="-171450">
              <a:buFont typeface="Arial" panose="020B0604020202020204" pitchFamily="34" charset="0"/>
              <a:buChar char="•"/>
              <a:defRPr/>
            </a:pPr>
            <a:r>
              <a:rPr lang="ru-RU" sz="1200" b="1" dirty="0" smtClean="0">
                <a:solidFill>
                  <a:schemeClr val="tx1"/>
                </a:solidFill>
                <a:cs typeface="Times New Roman" pitchFamily="18" charset="0"/>
              </a:rPr>
              <a:t>Образовательной организации</a:t>
            </a:r>
          </a:p>
          <a:p>
            <a:pPr marL="171450" indent="-171450">
              <a:buFont typeface="Arial" panose="020B0604020202020204" pitchFamily="34" charset="0"/>
              <a:buChar char="•"/>
              <a:defRPr/>
            </a:pPr>
            <a:r>
              <a:rPr lang="ru-RU" sz="1200" b="1" dirty="0" smtClean="0">
                <a:solidFill>
                  <a:schemeClr val="tx1"/>
                </a:solidFill>
                <a:cs typeface="Times New Roman" pitchFamily="18" charset="0"/>
              </a:rPr>
              <a:t>Образовательной программы</a:t>
            </a:r>
          </a:p>
          <a:p>
            <a:pPr marL="171450" indent="-171450">
              <a:buFont typeface="Arial" panose="020B0604020202020204" pitchFamily="34" charset="0"/>
              <a:buChar char="•"/>
              <a:defRPr/>
            </a:pPr>
            <a:r>
              <a:rPr lang="ru-RU" sz="1200" b="1" dirty="0" smtClean="0">
                <a:solidFill>
                  <a:schemeClr val="tx1"/>
                </a:solidFill>
                <a:cs typeface="Times New Roman" pitchFamily="18" charset="0"/>
              </a:rPr>
              <a:t>Требование к медицинскому работнику</a:t>
            </a:r>
            <a:endParaRPr lang="ru-RU" sz="1200" b="1" dirty="0">
              <a:solidFill>
                <a:schemeClr val="tx1"/>
              </a:solidFill>
              <a:cs typeface="Times New Roman" pitchFamily="18" charset="0"/>
            </a:endParaRPr>
          </a:p>
        </p:txBody>
      </p:sp>
      <p:sp>
        <p:nvSpPr>
          <p:cNvPr id="27" name="Скругленный прямоугольник 26"/>
          <p:cNvSpPr/>
          <p:nvPr/>
        </p:nvSpPr>
        <p:spPr>
          <a:xfrm>
            <a:off x="4799096" y="3475091"/>
            <a:ext cx="4236954" cy="1148795"/>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just">
              <a:defRPr/>
            </a:pPr>
            <a:endParaRPr lang="ru-RU" sz="1200" b="1" dirty="0" smtClean="0">
              <a:solidFill>
                <a:schemeClr val="tx1"/>
              </a:solidFill>
              <a:cs typeface="Times New Roman" pitchFamily="18" charset="0"/>
            </a:endParaRPr>
          </a:p>
          <a:p>
            <a:pPr algn="just">
              <a:defRPr/>
            </a:pPr>
            <a:r>
              <a:rPr lang="ru-RU" sz="1200" b="1" dirty="0" smtClean="0">
                <a:solidFill>
                  <a:schemeClr val="tx1"/>
                </a:solidFill>
                <a:cs typeface="Times New Roman" pitchFamily="18" charset="0"/>
              </a:rPr>
              <a:t>УСТАНОВЛЕНИЕ :</a:t>
            </a:r>
          </a:p>
          <a:p>
            <a:pPr marL="285750" indent="-285750" algn="just">
              <a:buFont typeface="Arial" pitchFamily="34" charset="0"/>
              <a:buChar char="•"/>
              <a:defRPr/>
            </a:pPr>
            <a:r>
              <a:rPr lang="ru-RU" sz="1200" b="1" dirty="0" smtClean="0">
                <a:solidFill>
                  <a:schemeClr val="tx1"/>
                </a:solidFill>
                <a:cs typeface="Times New Roman" pitchFamily="18" charset="0"/>
              </a:rPr>
              <a:t>ТИПОВОЙ ФОРМЫ СОГЛАШЕНИЯ</a:t>
            </a:r>
          </a:p>
          <a:p>
            <a:pPr marL="285750" indent="-285750" algn="just">
              <a:buFont typeface="Arial" pitchFamily="34" charset="0"/>
              <a:buChar char="•"/>
              <a:defRPr/>
            </a:pPr>
            <a:r>
              <a:rPr lang="ru-RU" sz="1200" b="1" dirty="0" smtClean="0">
                <a:solidFill>
                  <a:schemeClr val="tx1"/>
                </a:solidFill>
                <a:cs typeface="Times New Roman" pitchFamily="18" charset="0"/>
              </a:rPr>
              <a:t>ПОРЯДКА ЗАКЛЮЧЕНИЯ СОГЛАШЕНИЯ</a:t>
            </a:r>
          </a:p>
          <a:p>
            <a:pPr algn="just">
              <a:defRPr/>
            </a:pPr>
            <a:endParaRPr lang="ru-RU" sz="3600" b="1" dirty="0">
              <a:solidFill>
                <a:schemeClr val="tx1"/>
              </a:solidFill>
              <a:cs typeface="Times New Roman" pitchFamily="18" charset="0"/>
            </a:endParaRPr>
          </a:p>
        </p:txBody>
      </p:sp>
      <p:sp>
        <p:nvSpPr>
          <p:cNvPr id="30" name="Скругленный прямоугольник 29"/>
          <p:cNvSpPr/>
          <p:nvPr/>
        </p:nvSpPr>
        <p:spPr>
          <a:xfrm>
            <a:off x="4923778" y="4857451"/>
            <a:ext cx="4089209" cy="835323"/>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defRPr/>
            </a:pPr>
            <a:r>
              <a:rPr lang="ru-RU" sz="1200" b="1" dirty="0" smtClean="0">
                <a:solidFill>
                  <a:schemeClr val="tx1"/>
                </a:solidFill>
                <a:cs typeface="Times New Roman" pitchFamily="18" charset="0"/>
              </a:rPr>
              <a:t>УСТАНОВЛЕНИЕ:</a:t>
            </a:r>
          </a:p>
          <a:p>
            <a:pPr marL="171450" indent="-171450">
              <a:buFont typeface="Arial" panose="020B0604020202020204" pitchFamily="34" charset="0"/>
              <a:buChar char="•"/>
              <a:defRPr/>
            </a:pPr>
            <a:r>
              <a:rPr lang="ru-RU" sz="1200" b="1" dirty="0" smtClean="0">
                <a:solidFill>
                  <a:schemeClr val="tx1"/>
                </a:solidFill>
                <a:cs typeface="Times New Roman" pitchFamily="18" charset="0"/>
              </a:rPr>
              <a:t>Формы отчётности для мед. организации</a:t>
            </a:r>
          </a:p>
          <a:p>
            <a:pPr marL="171450" indent="-171450">
              <a:buFont typeface="Arial" panose="020B0604020202020204" pitchFamily="34" charset="0"/>
              <a:buChar char="•"/>
              <a:defRPr/>
            </a:pPr>
            <a:r>
              <a:rPr lang="ru-RU" sz="1200" b="1" dirty="0" smtClean="0">
                <a:solidFill>
                  <a:schemeClr val="tx1"/>
                </a:solidFill>
                <a:cs typeface="Times New Roman" pitchFamily="18" charset="0"/>
              </a:rPr>
              <a:t>Порядка и сроков предоставления отчетности</a:t>
            </a:r>
            <a:endParaRPr lang="ru-RU" sz="1200" b="1" dirty="0">
              <a:solidFill>
                <a:schemeClr val="tx1"/>
              </a:solidFill>
              <a:cs typeface="Times New Roman" pitchFamily="18" charset="0"/>
            </a:endParaRPr>
          </a:p>
        </p:txBody>
      </p:sp>
      <p:sp>
        <p:nvSpPr>
          <p:cNvPr id="16" name="Номер слайда 1"/>
          <p:cNvSpPr txBox="1">
            <a:spLocks/>
          </p:cNvSpPr>
          <p:nvPr/>
        </p:nvSpPr>
        <p:spPr>
          <a:xfrm>
            <a:off x="7010400" y="6526669"/>
            <a:ext cx="2133600" cy="365125"/>
          </a:xfrm>
          <a:prstGeom prst="rect">
            <a:avLst/>
          </a:prstGeom>
        </p:spPr>
        <p:txBody>
          <a:bodyPr vert="horz" lIns="91440" tIns="45720" rIns="91440" bIns="45720" rtlCol="0" anchor="ctr"/>
          <a:lstStyle>
            <a:defPPr>
              <a:defRPr lang="ru-RU"/>
            </a:defPPr>
            <a:lvl1pPr algn="r">
              <a:defRPr sz="1400">
                <a:solidFill>
                  <a:srgbClr val="30527C"/>
                </a:solidFill>
                <a:latin typeface="MS Reference Sans Serif" panose="020B0604030504040204" pitchFamily="34" charset="0"/>
              </a:defRPr>
            </a:lvl1pPr>
          </a:lstStyle>
          <a:p>
            <a:fld id="{B19B0651-EE4F-4900-A07F-96A6BFA9D0F0}" type="slidenum">
              <a:rPr lang="ru-RU"/>
              <a:pPr/>
              <a:t>3</a:t>
            </a:fld>
            <a:endParaRPr lang="ru-RU" dirty="0"/>
          </a:p>
        </p:txBody>
      </p:sp>
      <p:sp>
        <p:nvSpPr>
          <p:cNvPr id="17" name="TextBox 16"/>
          <p:cNvSpPr txBox="1"/>
          <p:nvPr/>
        </p:nvSpPr>
        <p:spPr>
          <a:xfrm>
            <a:off x="284408" y="5821450"/>
            <a:ext cx="4392487"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200" b="1" dirty="0">
                <a:solidFill>
                  <a:srgbClr val="C00000"/>
                </a:solidFill>
                <a:cs typeface="Times New Roman" pitchFamily="18" charset="0"/>
              </a:rPr>
              <a:t>Приказ </a:t>
            </a:r>
            <a:r>
              <a:rPr lang="ru-RU" sz="1200" b="1" dirty="0" smtClean="0">
                <a:solidFill>
                  <a:srgbClr val="C00000"/>
                </a:solidFill>
                <a:cs typeface="Times New Roman" pitchFamily="18" charset="0"/>
              </a:rPr>
              <a:t>ДЗиФ ЯО от 10.11.2021 № 1255н </a:t>
            </a:r>
            <a:r>
              <a:rPr lang="ru-RU" sz="1200" b="1" dirty="0" smtClean="0">
                <a:solidFill>
                  <a:schemeClr val="tx1"/>
                </a:solidFill>
                <a:cs typeface="Times New Roman" pitchFamily="18" charset="0"/>
              </a:rPr>
              <a:t>«Об </a:t>
            </a:r>
            <a:r>
              <a:rPr lang="ru-RU" sz="1200" b="1" dirty="0">
                <a:solidFill>
                  <a:schemeClr val="tx1"/>
                </a:solidFill>
                <a:cs typeface="Times New Roman" pitchFamily="18" charset="0"/>
              </a:rPr>
              <a:t>утверждении </a:t>
            </a:r>
            <a:r>
              <a:rPr lang="ru-RU" sz="1200" b="1" dirty="0" smtClean="0">
                <a:solidFill>
                  <a:schemeClr val="tx1"/>
                </a:solidFill>
                <a:cs typeface="Times New Roman" pitchFamily="18" charset="0"/>
              </a:rPr>
              <a:t>комиссии по рассмотрению заявок и критерии отбора мероприятий для включения в план мероприятий по использованию средств НСЗ»</a:t>
            </a:r>
            <a:endParaRPr lang="ru-RU" sz="1050" b="1" dirty="0">
              <a:solidFill>
                <a:schemeClr val="tx1"/>
              </a:solidFill>
              <a:cs typeface="Times New Roman" pitchFamily="18" charset="0"/>
            </a:endParaRPr>
          </a:p>
        </p:txBody>
      </p:sp>
      <p:sp>
        <p:nvSpPr>
          <p:cNvPr id="18" name="Скругленный прямоугольник 17"/>
          <p:cNvSpPr/>
          <p:nvPr/>
        </p:nvSpPr>
        <p:spPr>
          <a:xfrm>
            <a:off x="4895333" y="5872715"/>
            <a:ext cx="4089209" cy="821631"/>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defRPr/>
            </a:pPr>
            <a:r>
              <a:rPr lang="ru-RU" sz="1200" b="1" dirty="0" smtClean="0">
                <a:solidFill>
                  <a:schemeClr val="tx1"/>
                </a:solidFill>
                <a:cs typeface="Times New Roman" pitchFamily="18" charset="0"/>
              </a:rPr>
              <a:t>УСТАНОВЛЕНИЕ:</a:t>
            </a:r>
          </a:p>
          <a:p>
            <a:pPr marL="171450" indent="-171450">
              <a:buFont typeface="Arial" panose="020B0604020202020204" pitchFamily="34" charset="0"/>
              <a:buChar char="•"/>
              <a:defRPr/>
            </a:pPr>
            <a:r>
              <a:rPr lang="ru-RU" sz="1200" b="1" dirty="0" smtClean="0">
                <a:solidFill>
                  <a:schemeClr val="tx1"/>
                </a:solidFill>
                <a:cs typeface="Times New Roman" pitchFamily="18" charset="0"/>
              </a:rPr>
              <a:t>Состава комиссии </a:t>
            </a:r>
          </a:p>
          <a:p>
            <a:pPr marL="171450" indent="-171450">
              <a:buFont typeface="Arial" panose="020B0604020202020204" pitchFamily="34" charset="0"/>
              <a:buChar char="•"/>
              <a:defRPr/>
            </a:pPr>
            <a:r>
              <a:rPr lang="ru-RU" sz="1200" b="1" dirty="0" smtClean="0">
                <a:solidFill>
                  <a:schemeClr val="tx1"/>
                </a:solidFill>
                <a:cs typeface="Times New Roman" pitchFamily="18" charset="0"/>
              </a:rPr>
              <a:t>Критериев отбора мероприятий для включения в ТПМ</a:t>
            </a:r>
          </a:p>
        </p:txBody>
      </p:sp>
      <p:pic>
        <p:nvPicPr>
          <p:cNvPr id="19" name="Объект 10"/>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493" y="24939"/>
            <a:ext cx="810260" cy="810260"/>
          </a:xfrm>
          <a:prstGeom prst="rect">
            <a:avLst/>
          </a:prstGeom>
        </p:spPr>
      </p:pic>
      <p:cxnSp>
        <p:nvCxnSpPr>
          <p:cNvPr id="21" name="Прямая соединительная линия 20"/>
          <p:cNvCxnSpPr/>
          <p:nvPr/>
        </p:nvCxnSpPr>
        <p:spPr>
          <a:xfrm>
            <a:off x="1137590" y="811352"/>
            <a:ext cx="7572375"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23" name="Прямая соединительная линия 22"/>
          <p:cNvCxnSpPr/>
          <p:nvPr/>
        </p:nvCxnSpPr>
        <p:spPr>
          <a:xfrm flipV="1">
            <a:off x="1258889" y="44624"/>
            <a:ext cx="7554911" cy="25400"/>
          </a:xfrm>
          <a:prstGeom prst="line">
            <a:avLst/>
          </a:prstGeo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012897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9" y="143206"/>
            <a:ext cx="670538" cy="670538"/>
          </a:xfrm>
          <a:prstGeom prst="rect">
            <a:avLst/>
          </a:prstGeom>
        </p:spPr>
      </p:pic>
      <p:sp>
        <p:nvSpPr>
          <p:cNvPr id="6" name="Прямоугольник 5"/>
          <p:cNvSpPr/>
          <p:nvPr/>
        </p:nvSpPr>
        <p:spPr>
          <a:xfrm>
            <a:off x="868646" y="317006"/>
            <a:ext cx="7987394" cy="427553"/>
          </a:xfrm>
          <a:prstGeom prst="rect">
            <a:avLst/>
          </a:prstGeom>
        </p:spPr>
        <p:txBody>
          <a:bodyPr wrap="square">
            <a:spAutoFit/>
          </a:bodyPr>
          <a:lstStyle/>
          <a:p>
            <a:pPr algn="ctr">
              <a:lnSpc>
                <a:spcPts val="2500"/>
              </a:lnSpc>
              <a:defRPr/>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Обязанности МО </a:t>
            </a:r>
            <a:endParaRPr lang="ru-RU"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121263" y="143206"/>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57639" y="800898"/>
            <a:ext cx="7482160" cy="0"/>
          </a:xfrm>
          <a:prstGeom prst="line">
            <a:avLst/>
          </a:prstGeom>
          <a:ln/>
        </p:spPr>
        <p:style>
          <a:lnRef idx="1">
            <a:schemeClr val="accent3"/>
          </a:lnRef>
          <a:fillRef idx="0">
            <a:schemeClr val="accent3"/>
          </a:fillRef>
          <a:effectRef idx="0">
            <a:schemeClr val="accent3"/>
          </a:effectRef>
          <a:fontRef idx="minor">
            <a:schemeClr val="tx1"/>
          </a:fontRef>
        </p:style>
      </p:cxnSp>
      <p:sp>
        <p:nvSpPr>
          <p:cNvPr id="2" name="Скругленный прямоугольник 1"/>
          <p:cNvSpPr/>
          <p:nvPr/>
        </p:nvSpPr>
        <p:spPr>
          <a:xfrm>
            <a:off x="687870" y="1052736"/>
            <a:ext cx="7956231"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t>Вести раздельный аналитический учет средств для финансового обеспечения мероприятий</a:t>
            </a:r>
            <a:endParaRPr lang="ru-RU" dirty="0"/>
          </a:p>
        </p:txBody>
      </p:sp>
      <p:sp>
        <p:nvSpPr>
          <p:cNvPr id="3" name="Скругленный прямоугольник 2"/>
          <p:cNvSpPr/>
          <p:nvPr/>
        </p:nvSpPr>
        <p:spPr>
          <a:xfrm>
            <a:off x="665867" y="2203186"/>
            <a:ext cx="7951929"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t>Вернуть средства в ТФОМС в случае несоблюдения условий Правил и Соглашений и в случае их использования по не целевому назначению</a:t>
            </a:r>
            <a:endParaRPr lang="ru-RU" dirty="0"/>
          </a:p>
        </p:txBody>
      </p:sp>
      <p:sp>
        <p:nvSpPr>
          <p:cNvPr id="4" name="Скругленный прямоугольник 3"/>
          <p:cNvSpPr/>
          <p:nvPr/>
        </p:nvSpPr>
        <p:spPr>
          <a:xfrm>
            <a:off x="687870" y="3284984"/>
            <a:ext cx="7951929" cy="7200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t>Предоставлять отчётность об использовании средств</a:t>
            </a:r>
            <a:endParaRPr lang="ru-RU" dirty="0"/>
          </a:p>
        </p:txBody>
      </p:sp>
      <p:sp>
        <p:nvSpPr>
          <p:cNvPr id="7" name="Скругленный прямоугольник 6"/>
          <p:cNvSpPr/>
          <p:nvPr/>
        </p:nvSpPr>
        <p:spPr>
          <a:xfrm>
            <a:off x="687870" y="4293096"/>
            <a:ext cx="7988304"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В случае, если в ТПМ есть мероприятие по ДПО, в течении 3-х рабочих дней со дня  увольнения сотрудника МО в отношение которого есть мероприятие по ДПО направить информацию об его увольнении </a:t>
            </a:r>
            <a:endParaRPr lang="ru-RU" dirty="0"/>
          </a:p>
        </p:txBody>
      </p:sp>
      <p:sp>
        <p:nvSpPr>
          <p:cNvPr id="10" name="Скругленный прямоугольник 9"/>
          <p:cNvSpPr/>
          <p:nvPr/>
        </p:nvSpPr>
        <p:spPr>
          <a:xfrm>
            <a:off x="687870" y="5445224"/>
            <a:ext cx="7929926"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t>В случае невозможности реализации отдельных мероприятий, включенных в ТПМ, направить информацию об этом в ТФОМС ЯО</a:t>
            </a:r>
            <a:endParaRPr lang="ru-RU" dirty="0"/>
          </a:p>
        </p:txBody>
      </p:sp>
    </p:spTree>
    <p:extLst>
      <p:ext uri="{BB962C8B-B14F-4D97-AF65-F5344CB8AC3E}">
        <p14:creationId xmlns:p14="http://schemas.microsoft.com/office/powerpoint/2010/main" val="3102418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87624" y="96838"/>
            <a:ext cx="7848426" cy="646331"/>
          </a:xfrm>
          <a:prstGeom prst="rect">
            <a:avLst/>
          </a:prstGeom>
          <a:noFill/>
        </p:spPr>
        <p:txBody>
          <a:bodyPr wrap="square" rtlCol="0">
            <a:spAutoFit/>
          </a:bodyPr>
          <a:lstStyle/>
          <a:p>
            <a:pPr algn="ctr"/>
            <a:r>
              <a:rPr lang="ru-RU" b="1" dirty="0" smtClean="0">
                <a:solidFill>
                  <a:srgbClr val="4E67C8">
                    <a:lumMod val="75000"/>
                  </a:srgbClr>
                </a:solidFill>
                <a:effectLst>
                  <a:outerShdw blurRad="38100" dist="38100" dir="2700000" algn="tl">
                    <a:srgbClr val="000000">
                      <a:alpha val="43137"/>
                    </a:srgbClr>
                  </a:outerShdw>
                </a:effectLst>
                <a:cs typeface="Arial" pitchFamily="34" charset="0"/>
              </a:rPr>
              <a:t>ОТЧЕТНОСТЬ О РЕАЛИЗАЦИИ МЕРОПРИЯТИЙ И ИСПОЛЬЗОВАНИИ СРЕДСТВ ДЛЯ ФИНАНСОВОГО ОБЕСПЕЧЕНИЯ МЕРОПРИЯТИЙ</a:t>
            </a:r>
            <a:endParaRPr lang="ru-RU" dirty="0">
              <a:solidFill>
                <a:prstClr val="black"/>
              </a:solidFill>
              <a:effectLst>
                <a:outerShdw blurRad="38100" dist="38100" dir="2700000" algn="tl">
                  <a:srgbClr val="000000">
                    <a:alpha val="43137"/>
                  </a:srgbClr>
                </a:outerShdw>
              </a:effectLst>
            </a:endParaRPr>
          </a:p>
        </p:txBody>
      </p:sp>
      <p:sp>
        <p:nvSpPr>
          <p:cNvPr id="7" name="Скругленный прямоугольник 6"/>
          <p:cNvSpPr/>
          <p:nvPr/>
        </p:nvSpPr>
        <p:spPr>
          <a:xfrm>
            <a:off x="376424" y="1286301"/>
            <a:ext cx="3744417" cy="9787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rgbClr val="002060"/>
                </a:solidFill>
              </a:rPr>
              <a:t>СРОК СОСТАВЛЕНИЯ ОТЧЕТНОСТИ</a:t>
            </a:r>
            <a:endParaRPr lang="ru-RU" sz="1400" b="1" dirty="0">
              <a:solidFill>
                <a:srgbClr val="002060"/>
              </a:solidFill>
            </a:endParaRPr>
          </a:p>
        </p:txBody>
      </p:sp>
      <p:sp>
        <p:nvSpPr>
          <p:cNvPr id="9" name="Скругленный прямоугольник 8"/>
          <p:cNvSpPr/>
          <p:nvPr/>
        </p:nvSpPr>
        <p:spPr>
          <a:xfrm>
            <a:off x="323526" y="2615648"/>
            <a:ext cx="3744417" cy="115212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solidFill>
                  <a:srgbClr val="002060"/>
                </a:solidFill>
              </a:rPr>
              <a:t>ПЕРВОЕ ЧИСЛО МЕСЯЦА, СЛЕДУЮЩЕГО ЗА ОТЧЕТНЫМ ПЕРИОДОМ</a:t>
            </a:r>
            <a:endParaRPr lang="ru-RU" sz="1400" b="1" dirty="0">
              <a:solidFill>
                <a:srgbClr val="002060"/>
              </a:solidFill>
            </a:endParaRPr>
          </a:p>
        </p:txBody>
      </p:sp>
      <p:sp>
        <p:nvSpPr>
          <p:cNvPr id="11" name="Скругленный прямоугольник 10"/>
          <p:cNvSpPr/>
          <p:nvPr/>
        </p:nvSpPr>
        <p:spPr>
          <a:xfrm>
            <a:off x="5045939" y="6165304"/>
            <a:ext cx="3744417" cy="43204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400" b="1" dirty="0" smtClean="0">
                <a:solidFill>
                  <a:srgbClr val="002060"/>
                </a:solidFill>
              </a:rPr>
              <a:t>ФЕДЕРАЛЬНЫЙ ФОНД ОМС</a:t>
            </a:r>
            <a:endParaRPr lang="ru-RU" sz="1400" b="1" dirty="0">
              <a:solidFill>
                <a:srgbClr val="002060"/>
              </a:solidFill>
            </a:endParaRPr>
          </a:p>
        </p:txBody>
      </p:sp>
      <p:sp>
        <p:nvSpPr>
          <p:cNvPr id="12" name="Скругленный прямоугольник 11"/>
          <p:cNvSpPr/>
          <p:nvPr/>
        </p:nvSpPr>
        <p:spPr>
          <a:xfrm>
            <a:off x="5084942" y="4486377"/>
            <a:ext cx="3744417" cy="13554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solidFill>
                  <a:srgbClr val="002060"/>
                </a:solidFill>
              </a:rPr>
              <a:t>ТЕРРИТОРИАЛЬНЫЙ ФОНД</a:t>
            </a:r>
          </a:p>
          <a:p>
            <a:pPr algn="ctr"/>
            <a:r>
              <a:rPr lang="ru-RU" sz="1400" b="1" dirty="0" smtClean="0">
                <a:solidFill>
                  <a:srgbClr val="002060"/>
                </a:solidFill>
              </a:rPr>
              <a:t>ДО 16 ЧИСЛА МЕСЯЦА, СЛЕДУЮЩЕГО ЗА ОТЧЕТНЫМ ПЕРИОДОМ</a:t>
            </a:r>
            <a:endParaRPr lang="ru-RU" sz="1400" b="1" dirty="0">
              <a:solidFill>
                <a:srgbClr val="002060"/>
              </a:solidFill>
            </a:endParaRPr>
          </a:p>
        </p:txBody>
      </p:sp>
      <p:sp>
        <p:nvSpPr>
          <p:cNvPr id="13" name="Скругленный прямоугольник 12"/>
          <p:cNvSpPr/>
          <p:nvPr/>
        </p:nvSpPr>
        <p:spPr>
          <a:xfrm>
            <a:off x="5116874" y="2796498"/>
            <a:ext cx="3673482" cy="136815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solidFill>
                  <a:srgbClr val="002060"/>
                </a:solidFill>
              </a:rPr>
              <a:t>МЕДИЦИНСКАЯ ОРГАНИЗАЦИЯ</a:t>
            </a:r>
          </a:p>
          <a:p>
            <a:pPr algn="ctr"/>
            <a:r>
              <a:rPr lang="ru-RU" sz="1400" b="1" dirty="0" smtClean="0">
                <a:solidFill>
                  <a:srgbClr val="002060"/>
                </a:solidFill>
              </a:rPr>
              <a:t>ДО 15 ЧИСЛА МЕСЯЦА, СЛЕДУЮЩЕГО ЗА ОТЧЕТНЫМ ПЕРИОДОМ</a:t>
            </a:r>
            <a:endParaRPr lang="ru-RU" sz="1400" b="1" dirty="0">
              <a:solidFill>
                <a:srgbClr val="002060"/>
              </a:solidFill>
            </a:endParaRPr>
          </a:p>
        </p:txBody>
      </p:sp>
      <p:cxnSp>
        <p:nvCxnSpPr>
          <p:cNvPr id="14" name="Прямая со стрелкой 13"/>
          <p:cNvCxnSpPr>
            <a:endCxn id="64" idx="0"/>
          </p:cNvCxnSpPr>
          <p:nvPr/>
        </p:nvCxnSpPr>
        <p:spPr>
          <a:xfrm>
            <a:off x="2987824" y="3767776"/>
            <a:ext cx="504056" cy="397854"/>
          </a:xfrm>
          <a:prstGeom prst="straightConnector1">
            <a:avLst/>
          </a:prstGeom>
          <a:ln w="34925">
            <a:solidFill>
              <a:schemeClr val="tx2">
                <a:lumMod val="75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13" idx="2"/>
            <a:endCxn id="12" idx="0"/>
          </p:cNvCxnSpPr>
          <p:nvPr/>
        </p:nvCxnSpPr>
        <p:spPr>
          <a:xfrm>
            <a:off x="6953615" y="4164650"/>
            <a:ext cx="3536" cy="321727"/>
          </a:xfrm>
          <a:prstGeom prst="straightConnector1">
            <a:avLst/>
          </a:prstGeom>
          <a:ln w="34925">
            <a:solidFill>
              <a:schemeClr val="tx2">
                <a:lumMod val="75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12" idx="2"/>
          </p:cNvCxnSpPr>
          <p:nvPr/>
        </p:nvCxnSpPr>
        <p:spPr>
          <a:xfrm>
            <a:off x="6957151" y="5841813"/>
            <a:ext cx="2168" cy="312309"/>
          </a:xfrm>
          <a:prstGeom prst="straightConnector1">
            <a:avLst/>
          </a:prstGeom>
          <a:ln w="34925">
            <a:solidFill>
              <a:schemeClr val="tx2">
                <a:lumMod val="75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H="1">
            <a:off x="971601" y="3767776"/>
            <a:ext cx="504055" cy="396874"/>
          </a:xfrm>
          <a:prstGeom prst="straightConnector1">
            <a:avLst/>
          </a:prstGeom>
          <a:ln w="34925">
            <a:solidFill>
              <a:schemeClr val="tx2">
                <a:lumMod val="75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50" name="Скругленный прямоугольник 49"/>
          <p:cNvSpPr/>
          <p:nvPr/>
        </p:nvSpPr>
        <p:spPr>
          <a:xfrm>
            <a:off x="5040902" y="1286301"/>
            <a:ext cx="3744417" cy="9787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sz="1400" b="1" dirty="0" smtClean="0">
              <a:solidFill>
                <a:srgbClr val="002060"/>
              </a:solidFill>
            </a:endParaRPr>
          </a:p>
          <a:p>
            <a:pPr algn="ctr"/>
            <a:r>
              <a:rPr lang="ru-RU" sz="1400" b="1" dirty="0" smtClean="0">
                <a:solidFill>
                  <a:srgbClr val="002060"/>
                </a:solidFill>
              </a:rPr>
              <a:t>СРОК ПРЕДСТАВЛЕНИЯ ОТЧЕТНОСТИ</a:t>
            </a:r>
          </a:p>
          <a:p>
            <a:pPr algn="ctr"/>
            <a:r>
              <a:rPr lang="ru-RU" sz="1400" b="1" dirty="0" smtClean="0">
                <a:solidFill>
                  <a:srgbClr val="002060"/>
                </a:solidFill>
              </a:rPr>
              <a:t>(</a:t>
            </a:r>
            <a:r>
              <a:rPr lang="ru-RU" sz="1200" b="1" dirty="0" smtClean="0">
                <a:solidFill>
                  <a:srgbClr val="002060"/>
                </a:solidFill>
              </a:rPr>
              <a:t>ЕЖЕКВАРТАЛЬНО НАРАСТАЮЩИМ ИТОГОМ В ЭЛЕКТРОННОМ ВИДЕ</a:t>
            </a:r>
            <a:r>
              <a:rPr lang="ru-RU" sz="1400" b="1" dirty="0" smtClean="0">
                <a:solidFill>
                  <a:srgbClr val="002060"/>
                </a:solidFill>
              </a:rPr>
              <a:t>)</a:t>
            </a:r>
          </a:p>
          <a:p>
            <a:pPr algn="ctr"/>
            <a:endParaRPr lang="ru-RU" sz="1400" b="1" dirty="0">
              <a:solidFill>
                <a:srgbClr val="002060"/>
              </a:solidFill>
            </a:endParaRPr>
          </a:p>
        </p:txBody>
      </p:sp>
      <p:sp>
        <p:nvSpPr>
          <p:cNvPr id="63" name="Скругленный прямоугольник 62"/>
          <p:cNvSpPr/>
          <p:nvPr/>
        </p:nvSpPr>
        <p:spPr>
          <a:xfrm>
            <a:off x="324239" y="4174068"/>
            <a:ext cx="2159529" cy="9900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solidFill>
                  <a:srgbClr val="002060"/>
                </a:solidFill>
              </a:rPr>
              <a:t>ТЕРРИТОРИАЛЬНЫЙ </a:t>
            </a:r>
          </a:p>
          <a:p>
            <a:pPr algn="ctr"/>
            <a:r>
              <a:rPr lang="ru-RU" sz="1400" b="1" dirty="0" smtClean="0">
                <a:solidFill>
                  <a:srgbClr val="002060"/>
                </a:solidFill>
              </a:rPr>
              <a:t>ФОНД</a:t>
            </a:r>
            <a:endParaRPr lang="ru-RU" sz="1400" b="1" dirty="0">
              <a:solidFill>
                <a:srgbClr val="002060"/>
              </a:solidFill>
            </a:endParaRPr>
          </a:p>
        </p:txBody>
      </p:sp>
      <p:sp>
        <p:nvSpPr>
          <p:cNvPr id="64" name="Скругленный прямоугольник 63"/>
          <p:cNvSpPr/>
          <p:nvPr/>
        </p:nvSpPr>
        <p:spPr>
          <a:xfrm>
            <a:off x="2627784" y="4165630"/>
            <a:ext cx="1728192" cy="99846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smtClean="0">
                <a:solidFill>
                  <a:srgbClr val="002060"/>
                </a:solidFill>
              </a:rPr>
              <a:t>МЕДИЦИНСКАЯ ОРГАНИЗАЦИЯ</a:t>
            </a:r>
            <a:endParaRPr lang="ru-RU" sz="1400" b="1" dirty="0">
              <a:solidFill>
                <a:srgbClr val="002060"/>
              </a:solidFill>
            </a:endParaRPr>
          </a:p>
        </p:txBody>
      </p:sp>
      <p:sp>
        <p:nvSpPr>
          <p:cNvPr id="20" name="Номер слайда 1"/>
          <p:cNvSpPr txBox="1">
            <a:spLocks/>
          </p:cNvSpPr>
          <p:nvPr/>
        </p:nvSpPr>
        <p:spPr>
          <a:xfrm>
            <a:off x="7010400" y="6526669"/>
            <a:ext cx="2133600" cy="365125"/>
          </a:xfrm>
          <a:prstGeom prst="rect">
            <a:avLst/>
          </a:prstGeom>
        </p:spPr>
        <p:txBody>
          <a:bodyPr vert="horz" lIns="91440" tIns="45720" rIns="91440" bIns="45720" rtlCol="0" anchor="ctr"/>
          <a:lstStyle>
            <a:defPPr>
              <a:defRPr lang="ru-RU"/>
            </a:defPPr>
            <a:lvl1pPr algn="r">
              <a:defRPr sz="1400">
                <a:solidFill>
                  <a:srgbClr val="30527C"/>
                </a:solidFill>
                <a:latin typeface="MS Reference Sans Serif" panose="020B0604030504040204" pitchFamily="34" charset="0"/>
              </a:defRPr>
            </a:lvl1pPr>
          </a:lstStyle>
          <a:p>
            <a:fld id="{B19B0651-EE4F-4900-A07F-96A6BFA9D0F0}" type="slidenum">
              <a:rPr lang="ru-RU"/>
              <a:pPr/>
              <a:t>31</a:t>
            </a:fld>
            <a:endParaRPr lang="ru-RU" dirty="0"/>
          </a:p>
        </p:txBody>
      </p:sp>
      <p:cxnSp>
        <p:nvCxnSpPr>
          <p:cNvPr id="19" name="Прямая соединительная линия 18"/>
          <p:cNvCxnSpPr/>
          <p:nvPr/>
        </p:nvCxnSpPr>
        <p:spPr>
          <a:xfrm flipV="1">
            <a:off x="1136603" y="97122"/>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1" name="Прямая соединительная линия 20"/>
          <p:cNvCxnSpPr/>
          <p:nvPr/>
        </p:nvCxnSpPr>
        <p:spPr>
          <a:xfrm>
            <a:off x="1223628" y="743169"/>
            <a:ext cx="7482160" cy="0"/>
          </a:xfrm>
          <a:prstGeom prst="line">
            <a:avLst/>
          </a:prstGeom>
          <a:ln/>
        </p:spPr>
        <p:style>
          <a:lnRef idx="1">
            <a:schemeClr val="accent3"/>
          </a:lnRef>
          <a:fillRef idx="0">
            <a:schemeClr val="accent3"/>
          </a:fillRef>
          <a:effectRef idx="0">
            <a:schemeClr val="accent3"/>
          </a:effectRef>
          <a:fontRef idx="minor">
            <a:schemeClr val="tx1"/>
          </a:fontRef>
        </p:style>
      </p:cxnSp>
      <p:pic>
        <p:nvPicPr>
          <p:cNvPr id="22"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065" y="135697"/>
            <a:ext cx="670538" cy="670538"/>
          </a:xfrm>
          <a:prstGeom prst="rect">
            <a:avLst/>
          </a:prstGeom>
        </p:spPr>
      </p:pic>
    </p:spTree>
    <p:extLst>
      <p:ext uri="{BB962C8B-B14F-4D97-AF65-F5344CB8AC3E}">
        <p14:creationId xmlns:p14="http://schemas.microsoft.com/office/powerpoint/2010/main" val="9740412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Заголовок 1"/>
          <p:cNvSpPr txBox="1">
            <a:spLocks/>
          </p:cNvSpPr>
          <p:nvPr/>
        </p:nvSpPr>
        <p:spPr>
          <a:xfrm>
            <a:off x="1457684" y="44624"/>
            <a:ext cx="7344817" cy="790575"/>
          </a:xfrm>
          <a:prstGeom prst="rect">
            <a:avLst/>
          </a:prstGeom>
        </p:spPr>
        <p:txBody>
          <a:bodyPr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ru-RU" sz="2000" b="1" dirty="0" smtClean="0">
                <a:solidFill>
                  <a:schemeClr val="accent1">
                    <a:lumMod val="75000"/>
                  </a:schemeClr>
                </a:solidFill>
                <a:latin typeface="+mj-lt"/>
                <a:cs typeface="Arial" pitchFamily="34" charset="0"/>
              </a:rPr>
              <a:t>КОНТРОЛЬ ЗА ИСПОЛЬЗОВАНИЕМ СРЕДСТВ НСЗ ТФОМС</a:t>
            </a:r>
            <a:br>
              <a:rPr lang="ru-RU" sz="2000" b="1" dirty="0" smtClean="0">
                <a:solidFill>
                  <a:schemeClr val="accent1">
                    <a:lumMod val="75000"/>
                  </a:schemeClr>
                </a:solidFill>
                <a:latin typeface="+mj-lt"/>
                <a:cs typeface="Arial" pitchFamily="34" charset="0"/>
              </a:rPr>
            </a:br>
            <a:r>
              <a:rPr lang="ru-RU" sz="2000" b="1" dirty="0" smtClean="0">
                <a:solidFill>
                  <a:schemeClr val="accent1">
                    <a:lumMod val="75000"/>
                  </a:schemeClr>
                </a:solidFill>
                <a:latin typeface="+mj-lt"/>
                <a:cs typeface="Arial" pitchFamily="34" charset="0"/>
              </a:rPr>
              <a:t>И РЕАЛИЗАЦИЕЙ МЕРОПРИЯТИЙ</a:t>
            </a:r>
            <a:endParaRPr lang="ru-RU" sz="2000" b="1" dirty="0">
              <a:solidFill>
                <a:schemeClr val="accent1">
                  <a:lumMod val="75000"/>
                </a:schemeClr>
              </a:solidFill>
              <a:latin typeface="+mj-lt"/>
              <a:cs typeface="Arial" pitchFamily="34" charset="0"/>
            </a:endParaRPr>
          </a:p>
        </p:txBody>
      </p:sp>
      <p:sp>
        <p:nvSpPr>
          <p:cNvPr id="22" name="TextBox 21"/>
          <p:cNvSpPr txBox="1"/>
          <p:nvPr/>
        </p:nvSpPr>
        <p:spPr>
          <a:xfrm>
            <a:off x="1470719" y="906637"/>
            <a:ext cx="3671140" cy="83099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1600" b="1" dirty="0" smtClean="0">
                <a:solidFill>
                  <a:schemeClr val="tx2">
                    <a:lumMod val="50000"/>
                  </a:schemeClr>
                </a:solidFill>
                <a:cs typeface="Times New Roman" pitchFamily="18" charset="0"/>
              </a:rPr>
              <a:t>КОНТРОЛЬ ЗА ИСПОЛЬЗОВАНИЕМ МЕДИЦИНСКОЙ ОРГАНИЗАЦИЕЙ СРЕДСТВ НСЗ ТФОМС</a:t>
            </a:r>
            <a:endParaRPr lang="ru-RU" sz="1600" b="1" dirty="0">
              <a:solidFill>
                <a:schemeClr val="tx2">
                  <a:lumMod val="50000"/>
                </a:schemeClr>
              </a:solidFill>
              <a:cs typeface="Times New Roman" pitchFamily="18" charset="0"/>
            </a:endParaRPr>
          </a:p>
        </p:txBody>
      </p:sp>
      <p:sp>
        <p:nvSpPr>
          <p:cNvPr id="23" name="TextBox 22"/>
          <p:cNvSpPr txBox="1"/>
          <p:nvPr/>
        </p:nvSpPr>
        <p:spPr>
          <a:xfrm>
            <a:off x="3969296" y="1816517"/>
            <a:ext cx="3483024"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ru-RU" sz="1600" b="1" dirty="0" smtClean="0">
                <a:solidFill>
                  <a:srgbClr val="C00000"/>
                </a:solidFill>
                <a:cs typeface="Times New Roman" pitchFamily="18" charset="0"/>
              </a:rPr>
              <a:t>ФЕДЕРАЛЬНЫЙ ФОНД ОМС</a:t>
            </a:r>
            <a:br>
              <a:rPr lang="ru-RU" sz="1600" b="1" dirty="0" smtClean="0">
                <a:solidFill>
                  <a:srgbClr val="C00000"/>
                </a:solidFill>
                <a:cs typeface="Times New Roman" pitchFamily="18" charset="0"/>
              </a:rPr>
            </a:br>
            <a:r>
              <a:rPr lang="ru-RU" sz="1600" b="1" dirty="0" smtClean="0">
                <a:solidFill>
                  <a:srgbClr val="C00000"/>
                </a:solidFill>
                <a:cs typeface="Times New Roman" pitchFamily="18" charset="0"/>
              </a:rPr>
              <a:t>ТЕРРИТОРИАЛЬНЫЙ ФОНД ОМС</a:t>
            </a:r>
            <a:endParaRPr lang="ru-RU" sz="1600" b="1" dirty="0">
              <a:solidFill>
                <a:srgbClr val="C00000"/>
              </a:solidFill>
              <a:cs typeface="Times New Roman" pitchFamily="18" charset="0"/>
            </a:endParaRPr>
          </a:p>
        </p:txBody>
      </p:sp>
      <p:sp>
        <p:nvSpPr>
          <p:cNvPr id="19" name="TextBox 18"/>
          <p:cNvSpPr txBox="1"/>
          <p:nvPr/>
        </p:nvSpPr>
        <p:spPr>
          <a:xfrm>
            <a:off x="1475656" y="5589240"/>
            <a:ext cx="3826005"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1600" b="1" dirty="0" smtClean="0">
                <a:solidFill>
                  <a:schemeClr val="tx2">
                    <a:lumMod val="50000"/>
                  </a:schemeClr>
                </a:solidFill>
                <a:cs typeface="Times New Roman" pitchFamily="18" charset="0"/>
              </a:rPr>
              <a:t>КОНТРОЛЬ ЗА РЕАЛИЗАЦИЕЙ МЕРОПРИЯТИЙ</a:t>
            </a:r>
            <a:endParaRPr lang="ru-RU" sz="1600" b="1" dirty="0">
              <a:solidFill>
                <a:schemeClr val="tx2">
                  <a:lumMod val="50000"/>
                </a:schemeClr>
              </a:solidFill>
              <a:cs typeface="Times New Roman" pitchFamily="18" charset="0"/>
            </a:endParaRPr>
          </a:p>
        </p:txBody>
      </p:sp>
      <p:sp>
        <p:nvSpPr>
          <p:cNvPr id="12" name="TextBox 11"/>
          <p:cNvSpPr txBox="1"/>
          <p:nvPr/>
        </p:nvSpPr>
        <p:spPr>
          <a:xfrm>
            <a:off x="3419872" y="5123220"/>
            <a:ext cx="2180968" cy="338554"/>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ru-RU" sz="1600" b="1" dirty="0" smtClean="0">
                <a:solidFill>
                  <a:srgbClr val="C00000"/>
                </a:solidFill>
                <a:cs typeface="Times New Roman" pitchFamily="18" charset="0"/>
              </a:rPr>
              <a:t>РОСЗДРАВНАДЗОР</a:t>
            </a:r>
            <a:endParaRPr lang="ru-RU" sz="1600" b="1" dirty="0">
              <a:solidFill>
                <a:srgbClr val="C00000"/>
              </a:solidFill>
              <a:cs typeface="Times New Roman" pitchFamily="18" charset="0"/>
            </a:endParaRPr>
          </a:p>
        </p:txBody>
      </p:sp>
      <p:cxnSp>
        <p:nvCxnSpPr>
          <p:cNvPr id="3" name="Прямая со стрелкой 2"/>
          <p:cNvCxnSpPr>
            <a:stCxn id="23" idx="2"/>
          </p:cNvCxnSpPr>
          <p:nvPr/>
        </p:nvCxnSpPr>
        <p:spPr>
          <a:xfrm flipH="1">
            <a:off x="4810708" y="2401292"/>
            <a:ext cx="900100" cy="515365"/>
          </a:xfrm>
          <a:prstGeom prst="straightConnector1">
            <a:avLst/>
          </a:prstGeom>
          <a:ln w="28575">
            <a:solidFill>
              <a:schemeClr val="accent2">
                <a:lumMod val="5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5719692" y="2413734"/>
            <a:ext cx="1084556" cy="482736"/>
          </a:xfrm>
          <a:prstGeom prst="straightConnector1">
            <a:avLst/>
          </a:prstGeom>
          <a:ln w="28575">
            <a:solidFill>
              <a:schemeClr val="accent2">
                <a:lumMod val="5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84168" y="2910359"/>
            <a:ext cx="2180968" cy="156966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ru-RU" sz="1600" b="1" dirty="0" smtClean="0">
                <a:solidFill>
                  <a:srgbClr val="C00000"/>
                </a:solidFill>
                <a:cs typeface="Times New Roman" pitchFamily="18" charset="0"/>
              </a:rPr>
              <a:t>ЕЖКВАРТАЛЬНЫЙ МОНИТОРИНГ ИСПОЛЬЗОВАНИЯ СРЕДСТВ И РЕАЛИЗАЦИИ МЕРОПРИЯТИЙ</a:t>
            </a:r>
            <a:endParaRPr lang="ru-RU" sz="1600" b="1" dirty="0">
              <a:solidFill>
                <a:srgbClr val="C00000"/>
              </a:solidFill>
              <a:cs typeface="Times New Roman" pitchFamily="18" charset="0"/>
            </a:endParaRPr>
          </a:p>
        </p:txBody>
      </p:sp>
      <p:sp>
        <p:nvSpPr>
          <p:cNvPr id="18" name="TextBox 17"/>
          <p:cNvSpPr txBox="1"/>
          <p:nvPr/>
        </p:nvSpPr>
        <p:spPr>
          <a:xfrm>
            <a:off x="3419872" y="2952516"/>
            <a:ext cx="2180968" cy="156966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ru-RU" sz="1600" b="1" dirty="0" smtClean="0">
                <a:solidFill>
                  <a:srgbClr val="C00000"/>
                </a:solidFill>
                <a:cs typeface="Times New Roman" pitchFamily="18" charset="0"/>
              </a:rPr>
              <a:t>ВЫЕЗДНЫЕ ПРОВЕРКИ В ТФОМС, УПОЛНОМОЧЕННЫЙ ОРГАН И МЕДИЦИНСКИЕ ОРГАНИЗАЦИИ</a:t>
            </a:r>
            <a:endParaRPr lang="ru-RU" sz="1600" b="1" dirty="0">
              <a:solidFill>
                <a:srgbClr val="C00000"/>
              </a:solidFill>
              <a:cs typeface="Times New Roman" pitchFamily="18" charset="0"/>
            </a:endParaRPr>
          </a:p>
        </p:txBody>
      </p:sp>
      <p:cxnSp>
        <p:nvCxnSpPr>
          <p:cNvPr id="20" name="Прямая со стрелкой 19"/>
          <p:cNvCxnSpPr>
            <a:stCxn id="12" idx="0"/>
            <a:endCxn id="18" idx="2"/>
          </p:cNvCxnSpPr>
          <p:nvPr/>
        </p:nvCxnSpPr>
        <p:spPr>
          <a:xfrm flipV="1">
            <a:off x="4510356" y="4522176"/>
            <a:ext cx="0" cy="601044"/>
          </a:xfrm>
          <a:prstGeom prst="straightConnector1">
            <a:avLst/>
          </a:prstGeom>
          <a:ln w="28575">
            <a:solidFill>
              <a:schemeClr val="accent2">
                <a:lumMod val="5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719692" y="5046275"/>
            <a:ext cx="2668732"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ru-RU" sz="1600" b="1" dirty="0" smtClean="0">
                <a:solidFill>
                  <a:srgbClr val="C00000"/>
                </a:solidFill>
                <a:cs typeface="Times New Roman" pitchFamily="18" charset="0"/>
              </a:rPr>
              <a:t>ФЕДЕРАЛЬНЫЙ ФОНД ОМС</a:t>
            </a:r>
          </a:p>
          <a:p>
            <a:pPr algn="ctr">
              <a:defRPr/>
            </a:pPr>
            <a:r>
              <a:rPr lang="ru-RU" sz="1600" b="1" dirty="0" smtClean="0">
                <a:solidFill>
                  <a:srgbClr val="C00000"/>
                </a:solidFill>
                <a:cs typeface="Times New Roman" pitchFamily="18" charset="0"/>
              </a:rPr>
              <a:t>ТФОМС</a:t>
            </a:r>
            <a:endParaRPr lang="ru-RU" sz="1600" b="1" dirty="0">
              <a:solidFill>
                <a:srgbClr val="C00000"/>
              </a:solidFill>
              <a:cs typeface="Times New Roman" pitchFamily="18" charset="0"/>
            </a:endParaRPr>
          </a:p>
        </p:txBody>
      </p:sp>
      <p:cxnSp>
        <p:nvCxnSpPr>
          <p:cNvPr id="34" name="Прямая со стрелкой 33"/>
          <p:cNvCxnSpPr/>
          <p:nvPr/>
        </p:nvCxnSpPr>
        <p:spPr>
          <a:xfrm flipV="1">
            <a:off x="6561584" y="4480019"/>
            <a:ext cx="1008112" cy="566256"/>
          </a:xfrm>
          <a:prstGeom prst="straightConnector1">
            <a:avLst/>
          </a:prstGeom>
          <a:ln w="28575">
            <a:solidFill>
              <a:schemeClr val="accent2">
                <a:lumMod val="5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H="1" flipV="1">
            <a:off x="5121424" y="4522177"/>
            <a:ext cx="1440160" cy="524098"/>
          </a:xfrm>
          <a:prstGeom prst="straightConnector1">
            <a:avLst/>
          </a:prstGeom>
          <a:ln w="28575">
            <a:solidFill>
              <a:schemeClr val="accent2">
                <a:lumMod val="5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23528" y="944724"/>
            <a:ext cx="738664" cy="4968552"/>
          </a:xfrm>
          <a:prstGeom prst="rect">
            <a:avLst/>
          </a:prstGeom>
          <a:noFill/>
        </p:spPr>
        <p:txBody>
          <a:bodyPr vert="vert270"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ВИДЫ КОНТРОЛЯ</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0" name="Левая фигурная скобка 39"/>
          <p:cNvSpPr/>
          <p:nvPr/>
        </p:nvSpPr>
        <p:spPr>
          <a:xfrm>
            <a:off x="1115616" y="1484784"/>
            <a:ext cx="355103" cy="4428492"/>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1" name="Номер слайда 1"/>
          <p:cNvSpPr txBox="1">
            <a:spLocks/>
          </p:cNvSpPr>
          <p:nvPr/>
        </p:nvSpPr>
        <p:spPr>
          <a:xfrm>
            <a:off x="7010400" y="6526669"/>
            <a:ext cx="2133600" cy="365125"/>
          </a:xfrm>
          <a:prstGeom prst="rect">
            <a:avLst/>
          </a:prstGeom>
        </p:spPr>
        <p:txBody>
          <a:bodyPr vert="horz" lIns="91440" tIns="45720" rIns="91440" bIns="45720" rtlCol="0" anchor="ctr"/>
          <a:lstStyle>
            <a:defPPr>
              <a:defRPr lang="ru-RU"/>
            </a:defPPr>
            <a:lvl1pPr algn="r">
              <a:defRPr sz="1400">
                <a:solidFill>
                  <a:srgbClr val="30527C"/>
                </a:solidFill>
                <a:latin typeface="MS Reference Sans Serif" panose="020B0604030504040204" pitchFamily="34" charset="0"/>
              </a:defRPr>
            </a:lvl1pPr>
          </a:lstStyle>
          <a:p>
            <a:fld id="{B19B0651-EE4F-4900-A07F-96A6BFA9D0F0}" type="slidenum">
              <a:rPr lang="ru-RU"/>
              <a:pPr/>
              <a:t>32</a:t>
            </a:fld>
            <a:endParaRPr lang="ru-RU" dirty="0"/>
          </a:p>
        </p:txBody>
      </p:sp>
      <p:cxnSp>
        <p:nvCxnSpPr>
          <p:cNvPr id="24" name="Прямая соединительная линия 23"/>
          <p:cNvCxnSpPr/>
          <p:nvPr/>
        </p:nvCxnSpPr>
        <p:spPr>
          <a:xfrm flipV="1">
            <a:off x="1136603" y="97122"/>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Прямая соединительная линия 25"/>
          <p:cNvCxnSpPr/>
          <p:nvPr/>
        </p:nvCxnSpPr>
        <p:spPr>
          <a:xfrm>
            <a:off x="1223628" y="743169"/>
            <a:ext cx="7482160" cy="0"/>
          </a:xfrm>
          <a:prstGeom prst="line">
            <a:avLst/>
          </a:prstGeom>
          <a:ln/>
        </p:spPr>
        <p:style>
          <a:lnRef idx="1">
            <a:schemeClr val="accent3"/>
          </a:lnRef>
          <a:fillRef idx="0">
            <a:schemeClr val="accent3"/>
          </a:fillRef>
          <a:effectRef idx="0">
            <a:schemeClr val="accent3"/>
          </a:effectRef>
          <a:fontRef idx="minor">
            <a:schemeClr val="tx1"/>
          </a:fontRef>
        </p:style>
      </p:cxnSp>
      <p:pic>
        <p:nvPicPr>
          <p:cNvPr id="28" name="Объект 10"/>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065" y="135697"/>
            <a:ext cx="670538" cy="670538"/>
          </a:xfrm>
          <a:prstGeom prst="rect">
            <a:avLst/>
          </a:prstGeom>
        </p:spPr>
      </p:pic>
    </p:spTree>
    <p:extLst>
      <p:ext uri="{BB962C8B-B14F-4D97-AF65-F5344CB8AC3E}">
        <p14:creationId xmlns:p14="http://schemas.microsoft.com/office/powerpoint/2010/main" val="4072283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9" y="143206"/>
            <a:ext cx="670538" cy="670538"/>
          </a:xfrm>
          <a:prstGeom prst="rect">
            <a:avLst/>
          </a:prstGeom>
        </p:spPr>
      </p:pic>
      <p:sp>
        <p:nvSpPr>
          <p:cNvPr id="6" name="Прямоугольник 5"/>
          <p:cNvSpPr/>
          <p:nvPr/>
        </p:nvSpPr>
        <p:spPr>
          <a:xfrm>
            <a:off x="833078" y="317006"/>
            <a:ext cx="7987394" cy="412934"/>
          </a:xfrm>
          <a:prstGeom prst="rect">
            <a:avLst/>
          </a:prstGeom>
        </p:spPr>
        <p:txBody>
          <a:bodyPr wrap="square">
            <a:spAutoFit/>
          </a:bodyPr>
          <a:lstStyle/>
          <a:p>
            <a:pPr algn="ctr">
              <a:lnSpc>
                <a:spcPts val="2500"/>
              </a:lnSpc>
              <a:defRPr/>
            </a:pP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ВАЖНЫЕ ДАТЫ</a:t>
            </a:r>
            <a:endParaRPr lang="ru-RU" sz="32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209366" y="199975"/>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57639" y="800898"/>
            <a:ext cx="7482160" cy="0"/>
          </a:xfrm>
          <a:prstGeom prst="line">
            <a:avLst/>
          </a:prstGeom>
          <a:ln/>
        </p:spPr>
        <p:style>
          <a:lnRef idx="1">
            <a:schemeClr val="accent3"/>
          </a:lnRef>
          <a:fillRef idx="0">
            <a:schemeClr val="accent3"/>
          </a:fillRef>
          <a:effectRef idx="0">
            <a:schemeClr val="accent3"/>
          </a:effectRef>
          <a:fontRef idx="minor">
            <a:schemeClr val="tx1"/>
          </a:fontRef>
        </p:style>
      </p:cxnSp>
      <p:sp>
        <p:nvSpPr>
          <p:cNvPr id="2" name="Прямоугольник 1"/>
          <p:cNvSpPr/>
          <p:nvPr/>
        </p:nvSpPr>
        <p:spPr>
          <a:xfrm>
            <a:off x="338299" y="1196752"/>
            <a:ext cx="3729646"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15 января -</a:t>
            </a:r>
            <a:endParaRPr lang="ru-RU"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Прямоугольник 9"/>
          <p:cNvSpPr/>
          <p:nvPr/>
        </p:nvSpPr>
        <p:spPr>
          <a:xfrm>
            <a:off x="291732" y="2996952"/>
            <a:ext cx="375296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октября -</a:t>
            </a:r>
            <a:endParaRPr lang="ru-RU"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1" name="Прямоугольник 10"/>
          <p:cNvSpPr/>
          <p:nvPr/>
        </p:nvSpPr>
        <p:spPr>
          <a:xfrm>
            <a:off x="323674" y="4682753"/>
            <a:ext cx="385845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декабря -</a:t>
            </a:r>
            <a:endParaRPr lang="ru-RU"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4" name="TextBox 3"/>
          <p:cNvSpPr txBox="1"/>
          <p:nvPr/>
        </p:nvSpPr>
        <p:spPr>
          <a:xfrm>
            <a:off x="3923928" y="1240125"/>
            <a:ext cx="5040560" cy="1077218"/>
          </a:xfrm>
          <a:prstGeom prst="rect">
            <a:avLst/>
          </a:prstGeom>
          <a:noFill/>
        </p:spPr>
        <p:txBody>
          <a:bodyPr wrap="square" rtlCol="0">
            <a:spAutoFit/>
          </a:bodyPr>
          <a:lstStyle/>
          <a:p>
            <a:r>
              <a:rPr lang="ru-RU" sz="3200" b="1" dirty="0" smtClean="0">
                <a:solidFill>
                  <a:srgbClr val="0070C0"/>
                </a:solidFill>
                <a:effectLst>
                  <a:outerShdw blurRad="38100" dist="38100" dir="2700000" algn="tl">
                    <a:srgbClr val="000000">
                      <a:alpha val="43137"/>
                    </a:srgbClr>
                  </a:outerShdw>
                </a:effectLst>
              </a:rPr>
              <a:t>начало подачи заявок на включение в ТПМ</a:t>
            </a:r>
            <a:endParaRPr lang="ru-RU" sz="3200" b="1" dirty="0">
              <a:solidFill>
                <a:srgbClr val="0070C0"/>
              </a:solidFill>
              <a:effectLst>
                <a:outerShdw blurRad="38100" dist="38100" dir="2700000" algn="tl">
                  <a:srgbClr val="000000">
                    <a:alpha val="43137"/>
                  </a:srgbClr>
                </a:outerShdw>
              </a:effectLst>
            </a:endParaRPr>
          </a:p>
        </p:txBody>
      </p:sp>
      <p:sp>
        <p:nvSpPr>
          <p:cNvPr id="7" name="TextBox 6"/>
          <p:cNvSpPr txBox="1"/>
          <p:nvPr/>
        </p:nvSpPr>
        <p:spPr>
          <a:xfrm>
            <a:off x="4069237" y="2996952"/>
            <a:ext cx="4896544" cy="1077218"/>
          </a:xfrm>
          <a:prstGeom prst="rect">
            <a:avLst/>
          </a:prstGeom>
          <a:noFill/>
        </p:spPr>
        <p:txBody>
          <a:bodyPr wrap="square" rtlCol="0">
            <a:spAutoFit/>
          </a:bodyPr>
          <a:lstStyle/>
          <a:p>
            <a:r>
              <a:rPr lang="ru-RU" sz="3200" b="1" dirty="0" smtClean="0">
                <a:solidFill>
                  <a:srgbClr val="0070C0"/>
                </a:solidFill>
                <a:effectLst>
                  <a:outerShdw blurRad="38100" dist="38100" dir="2700000" algn="tl">
                    <a:srgbClr val="000000">
                      <a:alpha val="43137"/>
                    </a:srgbClr>
                  </a:outerShdw>
                </a:effectLst>
              </a:rPr>
              <a:t>окончание</a:t>
            </a:r>
            <a:r>
              <a:rPr lang="ru-RU" b="1" dirty="0" smtClean="0">
                <a:solidFill>
                  <a:srgbClr val="0070C0"/>
                </a:solidFill>
                <a:effectLst>
                  <a:outerShdw blurRad="38100" dist="38100" dir="2700000" algn="tl">
                    <a:srgbClr val="000000">
                      <a:alpha val="43137"/>
                    </a:srgbClr>
                  </a:outerShdw>
                </a:effectLst>
              </a:rPr>
              <a:t> </a:t>
            </a:r>
            <a:r>
              <a:rPr lang="ru-RU" sz="3200" b="1" dirty="0" smtClean="0">
                <a:solidFill>
                  <a:srgbClr val="0070C0"/>
                </a:solidFill>
                <a:effectLst>
                  <a:outerShdw blurRad="38100" dist="38100" dir="2700000" algn="tl">
                    <a:srgbClr val="000000">
                      <a:alpha val="43137"/>
                    </a:srgbClr>
                  </a:outerShdw>
                </a:effectLst>
              </a:rPr>
              <a:t>подачи заявок на включение в ТПМ</a:t>
            </a:r>
            <a:endParaRPr lang="ru-RU" sz="3200" dirty="0"/>
          </a:p>
        </p:txBody>
      </p:sp>
      <p:sp>
        <p:nvSpPr>
          <p:cNvPr id="12" name="TextBox 11"/>
          <p:cNvSpPr txBox="1"/>
          <p:nvPr/>
        </p:nvSpPr>
        <p:spPr>
          <a:xfrm>
            <a:off x="3995936" y="4682753"/>
            <a:ext cx="4896544" cy="1077218"/>
          </a:xfrm>
          <a:prstGeom prst="rect">
            <a:avLst/>
          </a:prstGeom>
          <a:noFill/>
        </p:spPr>
        <p:txBody>
          <a:bodyPr wrap="square" rtlCol="0">
            <a:spAutoFit/>
          </a:bodyPr>
          <a:lstStyle/>
          <a:p>
            <a:r>
              <a:rPr lang="ru-RU" sz="3200" b="1" dirty="0" smtClean="0">
                <a:solidFill>
                  <a:srgbClr val="0070C0"/>
                </a:solidFill>
                <a:effectLst>
                  <a:outerShdw blurRad="38100" dist="38100" dir="2700000" algn="tl">
                    <a:srgbClr val="000000">
                      <a:alpha val="43137"/>
                    </a:srgbClr>
                  </a:outerShdw>
                </a:effectLst>
              </a:rPr>
              <a:t>окончание</a:t>
            </a:r>
            <a:r>
              <a:rPr lang="ru-RU" b="1" dirty="0" smtClean="0">
                <a:solidFill>
                  <a:srgbClr val="0070C0"/>
                </a:solidFill>
                <a:effectLst>
                  <a:outerShdw blurRad="38100" dist="38100" dir="2700000" algn="tl">
                    <a:srgbClr val="000000">
                      <a:alpha val="43137"/>
                    </a:srgbClr>
                  </a:outerShdw>
                </a:effectLst>
              </a:rPr>
              <a:t> </a:t>
            </a:r>
            <a:r>
              <a:rPr lang="ru-RU" sz="3200" b="1" dirty="0" smtClean="0">
                <a:solidFill>
                  <a:srgbClr val="0070C0"/>
                </a:solidFill>
                <a:effectLst>
                  <a:outerShdw blurRad="38100" dist="38100" dir="2700000" algn="tl">
                    <a:srgbClr val="000000">
                      <a:alpha val="43137"/>
                    </a:srgbClr>
                  </a:outerShdw>
                </a:effectLst>
              </a:rPr>
              <a:t>подачи заявок на получение средств НСЗ </a:t>
            </a:r>
            <a:endParaRPr lang="ru-RU" sz="3200" dirty="0"/>
          </a:p>
        </p:txBody>
      </p:sp>
      <p:sp>
        <p:nvSpPr>
          <p:cNvPr id="13" name="Скругленный прямоугольник 12"/>
          <p:cNvSpPr/>
          <p:nvPr/>
        </p:nvSpPr>
        <p:spPr>
          <a:xfrm>
            <a:off x="353510" y="1124744"/>
            <a:ext cx="8466962" cy="1440160"/>
          </a:xfrm>
          <a:prstGeom prst="roundRect">
            <a:avLst/>
          </a:prstGeom>
          <a:noFill/>
          <a:ln w="381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4" name="Скругленный прямоугольник 13"/>
          <p:cNvSpPr/>
          <p:nvPr/>
        </p:nvSpPr>
        <p:spPr>
          <a:xfrm>
            <a:off x="353510" y="2924944"/>
            <a:ext cx="8538970" cy="144016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291732" y="4682753"/>
            <a:ext cx="8600748" cy="126652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23750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9" y="143206"/>
            <a:ext cx="670538" cy="670538"/>
          </a:xfrm>
          <a:prstGeom prst="rect">
            <a:avLst/>
          </a:prstGeom>
        </p:spPr>
      </p:pic>
      <p:sp>
        <p:nvSpPr>
          <p:cNvPr id="6" name="Прямоугольник 5"/>
          <p:cNvSpPr/>
          <p:nvPr/>
        </p:nvSpPr>
        <p:spPr>
          <a:xfrm>
            <a:off x="833078" y="317006"/>
            <a:ext cx="7987394" cy="441146"/>
          </a:xfrm>
          <a:prstGeom prst="rect">
            <a:avLst/>
          </a:prstGeom>
        </p:spPr>
        <p:txBody>
          <a:bodyPr wrap="square">
            <a:spAutoFit/>
          </a:bodyPr>
          <a:lstStyle/>
          <a:p>
            <a:pPr algn="ctr">
              <a:lnSpc>
                <a:spcPts val="2500"/>
              </a:lnSpc>
              <a:defRPr/>
            </a:pP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Использование средств НСЗ в 2024 году</a:t>
            </a:r>
            <a:endParaRPr lang="ru-RU" sz="32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075769" y="176667"/>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68347" y="745318"/>
            <a:ext cx="7595930" cy="12834"/>
          </a:xfrm>
          <a:prstGeom prst="line">
            <a:avLst/>
          </a:prstGeom>
          <a:ln/>
        </p:spPr>
        <p:style>
          <a:lnRef idx="1">
            <a:schemeClr val="accent3"/>
          </a:lnRef>
          <a:fillRef idx="0">
            <a:schemeClr val="accent3"/>
          </a:fillRef>
          <a:effectRef idx="0">
            <a:schemeClr val="accent3"/>
          </a:effectRef>
          <a:fontRef idx="minor">
            <a:schemeClr val="tx1"/>
          </a:fontRef>
        </p:style>
      </p:cxnSp>
      <p:pic>
        <p:nvPicPr>
          <p:cNvPr id="16" name="Picture 2" descr="https://img2.freepng.ru/20180301/vre/kisspng-gold-coin-free-content-clip-art-pile-of-gold-coins-vector-material-5a989e171a79a9.7217718215199513831085.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31657" y="1840515"/>
            <a:ext cx="2080103" cy="122364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29440" y="3013379"/>
            <a:ext cx="2284535" cy="400110"/>
          </a:xfrm>
          <a:prstGeom prst="rect">
            <a:avLst/>
          </a:prstGeom>
          <a:noFill/>
        </p:spPr>
        <p:txBody>
          <a:bodyPr wrap="square" rtlCol="0">
            <a:spAutoFit/>
          </a:bodyPr>
          <a:lstStyle/>
          <a:p>
            <a:pPr algn="ctr"/>
            <a:r>
              <a:rPr lang="ru-RU" sz="1400" b="1" dirty="0" smtClean="0">
                <a:effectLst>
                  <a:outerShdw blurRad="38100" dist="38100" dir="2700000" algn="tl">
                    <a:srgbClr val="000000">
                      <a:alpha val="43137"/>
                    </a:srgbClr>
                  </a:outerShdw>
                </a:effectLst>
              </a:rPr>
              <a:t> </a:t>
            </a:r>
            <a:r>
              <a:rPr lang="ru-RU" sz="2000" b="1" dirty="0">
                <a:solidFill>
                  <a:srgbClr val="FF0000"/>
                </a:solidFill>
                <a:effectLst>
                  <a:outerShdw blurRad="38100" dist="38100" dir="2700000" algn="tl">
                    <a:srgbClr val="000000">
                      <a:alpha val="43137"/>
                    </a:srgbClr>
                  </a:outerShdw>
                </a:effectLst>
              </a:rPr>
              <a:t>54 188,39 тыс. </a:t>
            </a:r>
            <a:r>
              <a:rPr lang="ru-RU" sz="2000" b="1" dirty="0" smtClean="0">
                <a:solidFill>
                  <a:srgbClr val="FF0000"/>
                </a:solidFill>
                <a:effectLst>
                  <a:outerShdw blurRad="38100" dist="38100" dir="2700000" algn="tl">
                    <a:srgbClr val="000000">
                      <a:alpha val="43137"/>
                    </a:srgbClr>
                  </a:outerShdw>
                </a:effectLst>
              </a:rPr>
              <a:t>руб.</a:t>
            </a:r>
            <a:endParaRPr lang="ru-RU" sz="2000" b="1" dirty="0">
              <a:solidFill>
                <a:srgbClr val="FF0000"/>
              </a:solidFill>
              <a:effectLst>
                <a:outerShdw blurRad="38100" dist="38100" dir="2700000" algn="tl">
                  <a:srgbClr val="000000">
                    <a:alpha val="43137"/>
                  </a:srgbClr>
                </a:outerShdw>
              </a:effectLst>
            </a:endParaRPr>
          </a:p>
        </p:txBody>
      </p:sp>
      <p:graphicFrame>
        <p:nvGraphicFramePr>
          <p:cNvPr id="18" name="Диаграмма 17"/>
          <p:cNvGraphicFramePr>
            <a:graphicFrameLocks/>
          </p:cNvGraphicFramePr>
          <p:nvPr>
            <p:extLst>
              <p:ext uri="{D42A27DB-BD31-4B8C-83A1-F6EECF244321}">
                <p14:modId xmlns:p14="http://schemas.microsoft.com/office/powerpoint/2010/main" val="250742538"/>
              </p:ext>
            </p:extLst>
          </p:nvPr>
        </p:nvGraphicFramePr>
        <p:xfrm>
          <a:off x="2737660" y="813744"/>
          <a:ext cx="6136746" cy="2559059"/>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3131840" y="813744"/>
            <a:ext cx="5688632" cy="369332"/>
          </a:xfrm>
          <a:prstGeom prst="rect">
            <a:avLst/>
          </a:prstGeom>
          <a:noFill/>
        </p:spPr>
        <p:txBody>
          <a:bodyPr wrap="square" rtlCol="0">
            <a:spAutoFit/>
          </a:bodyPr>
          <a:lstStyle/>
          <a:p>
            <a:endParaRPr lang="ru-RU" dirty="0"/>
          </a:p>
        </p:txBody>
      </p:sp>
      <p:sp>
        <p:nvSpPr>
          <p:cNvPr id="20" name="TextBox 19"/>
          <p:cNvSpPr txBox="1"/>
          <p:nvPr/>
        </p:nvSpPr>
        <p:spPr>
          <a:xfrm>
            <a:off x="2908770" y="826293"/>
            <a:ext cx="5848461"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i="1" dirty="0" smtClean="0">
                <a:ln w="11430"/>
                <a:solidFill>
                  <a:srgbClr val="FFC000"/>
                </a:solidFill>
                <a:effectLst>
                  <a:outerShdw blurRad="50800" dist="39000" dir="5460000" algn="tl">
                    <a:srgbClr val="000000">
                      <a:alpha val="38000"/>
                    </a:srgbClr>
                  </a:outerShdw>
                </a:effectLst>
              </a:rPr>
              <a:t>Распределение ТПМ на 2024 г. </a:t>
            </a:r>
            <a:endParaRPr lang="ru-RU" b="1" i="1" dirty="0">
              <a:ln w="11430"/>
              <a:solidFill>
                <a:srgbClr val="FFC000"/>
              </a:solidFill>
              <a:effectLst>
                <a:outerShdw blurRad="50800" dist="39000" dir="5460000" algn="tl">
                  <a:srgbClr val="000000">
                    <a:alpha val="38000"/>
                  </a:srgbClr>
                </a:outerShdw>
              </a:effectLst>
            </a:endParaRPr>
          </a:p>
        </p:txBody>
      </p:sp>
      <p:sp>
        <p:nvSpPr>
          <p:cNvPr id="22" name="Скругленный прямоугольник 21"/>
          <p:cNvSpPr/>
          <p:nvPr/>
        </p:nvSpPr>
        <p:spPr>
          <a:xfrm>
            <a:off x="6948264" y="2475798"/>
            <a:ext cx="1872208" cy="80356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Picture 2" descr="https://img2.freepng.ru/20180301/vre/kisspng-gold-coin-free-content-clip-art-pile-of-gold-coins-vector-material-5a989e171a79a9.721771821519951383108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7559" y="4581128"/>
            <a:ext cx="2456718" cy="1661886"/>
          </a:xfrm>
          <a:prstGeom prst="rect">
            <a:avLst/>
          </a:prstGeom>
          <a:noFill/>
          <a:extLst>
            <a:ext uri="{909E8E84-426E-40DD-AFC4-6F175D3DCCD1}">
              <a14:hiddenFill xmlns:a14="http://schemas.microsoft.com/office/drawing/2010/main">
                <a:solidFill>
                  <a:srgbClr val="FFFFFF"/>
                </a:solidFill>
              </a14:hiddenFill>
            </a:ext>
          </a:extLst>
        </p:spPr>
      </p:pic>
      <p:sp>
        <p:nvSpPr>
          <p:cNvPr id="25" name="Прямоугольник 24"/>
          <p:cNvSpPr/>
          <p:nvPr/>
        </p:nvSpPr>
        <p:spPr>
          <a:xfrm>
            <a:off x="136926" y="826293"/>
            <a:ext cx="2562866" cy="1015663"/>
          </a:xfrm>
          <a:prstGeom prst="rect">
            <a:avLst/>
          </a:prstGeom>
        </p:spPr>
        <p:txBody>
          <a:bodyPr wrap="square">
            <a:spAutoFit/>
          </a:bodyPr>
          <a:lstStyle/>
          <a:p>
            <a:pPr algn="ctr"/>
            <a:r>
              <a:rPr lang="ru-RU" sz="14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Размер средств </a:t>
            </a:r>
            <a:r>
              <a:rPr lang="ru-RU" sz="14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НСЗ, утверждённый законом </a:t>
            </a:r>
          </a:p>
          <a:p>
            <a:pPr algn="ctr"/>
            <a:r>
              <a:rPr lang="ru-RU" sz="14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О </a:t>
            </a:r>
            <a:r>
              <a:rPr lang="ru-RU" sz="14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БЮДЖЕТЕ ТФОМС ЯО</a:t>
            </a:r>
          </a:p>
          <a:p>
            <a:pPr algn="ctr"/>
            <a:r>
              <a:rPr lang="ru-RU" sz="14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на 2024 г</a:t>
            </a:r>
            <a:r>
              <a:rPr lang="ru-RU"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a:t>
            </a:r>
          </a:p>
        </p:txBody>
      </p:sp>
      <p:sp>
        <p:nvSpPr>
          <p:cNvPr id="27" name="Прямоугольник 26"/>
          <p:cNvSpPr/>
          <p:nvPr/>
        </p:nvSpPr>
        <p:spPr>
          <a:xfrm>
            <a:off x="6156177" y="6093296"/>
            <a:ext cx="2818342" cy="461665"/>
          </a:xfrm>
          <a:prstGeom prst="rect">
            <a:avLst/>
          </a:prstGeom>
          <a:noFill/>
        </p:spPr>
        <p:txBody>
          <a:bodyPr wrap="square">
            <a:spAutoFit/>
          </a:bodyPr>
          <a:lstStyle/>
          <a:p>
            <a:pPr algn="ctr"/>
            <a:r>
              <a:rPr lang="ru-RU" sz="2400" b="1" dirty="0" smtClean="0">
                <a:solidFill>
                  <a:srgbClr val="FF0000"/>
                </a:solidFill>
                <a:effectLst>
                  <a:outerShdw blurRad="38100" dist="38100" dir="2700000" algn="tl">
                    <a:srgbClr val="000000">
                      <a:alpha val="43137"/>
                    </a:srgbClr>
                  </a:outerShdw>
                </a:effectLst>
              </a:rPr>
              <a:t>62 020,4 тыс. руб.</a:t>
            </a:r>
            <a:endParaRPr lang="ru-RU" sz="2400" b="1" dirty="0">
              <a:solidFill>
                <a:srgbClr val="FF0000"/>
              </a:solidFill>
              <a:effectLst>
                <a:outerShdw blurRad="38100" dist="38100" dir="2700000" algn="tl">
                  <a:srgbClr val="000000">
                    <a:alpha val="43137"/>
                  </a:srgbClr>
                </a:outerShdw>
              </a:effectLst>
            </a:endParaRPr>
          </a:p>
        </p:txBody>
      </p:sp>
      <p:sp>
        <p:nvSpPr>
          <p:cNvPr id="29" name="Прямоугольник 28"/>
          <p:cNvSpPr/>
          <p:nvPr/>
        </p:nvSpPr>
        <p:spPr>
          <a:xfrm>
            <a:off x="5986695" y="3453473"/>
            <a:ext cx="3049801" cy="1200329"/>
          </a:xfrm>
          <a:prstGeom prst="rect">
            <a:avLst/>
          </a:prstGeom>
        </p:spPr>
        <p:txBody>
          <a:bodyPr wrap="square">
            <a:spAutoFit/>
          </a:bodyPr>
          <a:lstStyle/>
          <a:p>
            <a:pPr algn="ctr"/>
            <a:r>
              <a:rPr lang="ru-RU"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Размер средств </a:t>
            </a:r>
            <a:r>
              <a:rPr lang="ru-RU"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НСЗ, планируемый в законе </a:t>
            </a:r>
            <a:endParaRPr lang="ru-RU"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a:p>
            <a:pPr algn="ctr"/>
            <a:r>
              <a:rPr lang="ru-RU"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О</a:t>
            </a:r>
            <a:r>
              <a:rPr lang="ru-RU" b="1" i="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 </a:t>
            </a:r>
            <a:r>
              <a:rPr lang="ru-RU"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БЮДЖЕТЕ</a:t>
            </a:r>
            <a:r>
              <a:rPr lang="ru-RU" b="1" i="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 </a:t>
            </a:r>
            <a:r>
              <a:rPr lang="ru-RU"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ТФОМС</a:t>
            </a:r>
            <a:r>
              <a:rPr lang="ru-RU" b="1" i="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 ЯО</a:t>
            </a:r>
          </a:p>
          <a:p>
            <a:pPr algn="ctr"/>
            <a:r>
              <a:rPr lang="ru-RU"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на </a:t>
            </a:r>
            <a:r>
              <a:rPr lang="ru-RU"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2025 </a:t>
            </a:r>
            <a:r>
              <a:rPr lang="ru-RU"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г.</a:t>
            </a:r>
          </a:p>
        </p:txBody>
      </p:sp>
      <p:graphicFrame>
        <p:nvGraphicFramePr>
          <p:cNvPr id="32" name="Диаграмма 31"/>
          <p:cNvGraphicFramePr>
            <a:graphicFrameLocks/>
          </p:cNvGraphicFramePr>
          <p:nvPr>
            <p:extLst>
              <p:ext uri="{D42A27DB-BD31-4B8C-83A1-F6EECF244321}">
                <p14:modId xmlns:p14="http://schemas.microsoft.com/office/powerpoint/2010/main" val="4100816022"/>
              </p:ext>
            </p:extLst>
          </p:nvPr>
        </p:nvGraphicFramePr>
        <p:xfrm>
          <a:off x="331657" y="3573016"/>
          <a:ext cx="5857665" cy="288032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2542194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9" y="143206"/>
            <a:ext cx="670538" cy="670538"/>
          </a:xfrm>
          <a:prstGeom prst="rect">
            <a:avLst/>
          </a:prstGeom>
        </p:spPr>
      </p:pic>
      <p:sp>
        <p:nvSpPr>
          <p:cNvPr id="6" name="Прямоугольник 5"/>
          <p:cNvSpPr/>
          <p:nvPr/>
        </p:nvSpPr>
        <p:spPr>
          <a:xfrm>
            <a:off x="833078" y="281626"/>
            <a:ext cx="7987394" cy="393698"/>
          </a:xfrm>
          <a:prstGeom prst="rect">
            <a:avLst/>
          </a:prstGeom>
        </p:spPr>
        <p:txBody>
          <a:bodyPr wrap="square">
            <a:spAutoFit/>
          </a:bodyPr>
          <a:lstStyle/>
          <a:p>
            <a:pPr algn="ctr">
              <a:lnSpc>
                <a:spcPts val="2500"/>
              </a:lnSpc>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Информация о МО, не подававших заявки на включение в ТПМ</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265561" y="234125"/>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57639" y="800898"/>
            <a:ext cx="7482160" cy="0"/>
          </a:xfrm>
          <a:prstGeom prst="line">
            <a:avLst/>
          </a:prstGeom>
          <a:ln/>
        </p:spPr>
        <p:style>
          <a:lnRef idx="1">
            <a:schemeClr val="accent3"/>
          </a:lnRef>
          <a:fillRef idx="0">
            <a:schemeClr val="accent3"/>
          </a:fillRef>
          <a:effectRef idx="0">
            <a:schemeClr val="accent3"/>
          </a:effectRef>
          <a:fontRef idx="minor">
            <a:schemeClr val="tx1"/>
          </a:fontRef>
        </p:style>
      </p:cxnSp>
      <p:graphicFrame>
        <p:nvGraphicFramePr>
          <p:cNvPr id="11" name="Таблица 10"/>
          <p:cNvGraphicFramePr>
            <a:graphicFrameLocks noGrp="1"/>
          </p:cNvGraphicFramePr>
          <p:nvPr>
            <p:extLst>
              <p:ext uri="{D42A27DB-BD31-4B8C-83A1-F6EECF244321}">
                <p14:modId xmlns:p14="http://schemas.microsoft.com/office/powerpoint/2010/main" val="2741512213"/>
              </p:ext>
            </p:extLst>
          </p:nvPr>
        </p:nvGraphicFramePr>
        <p:xfrm>
          <a:off x="323528" y="908720"/>
          <a:ext cx="4176464" cy="5569798"/>
        </p:xfrm>
        <a:graphic>
          <a:graphicData uri="http://schemas.openxmlformats.org/drawingml/2006/table">
            <a:tbl>
              <a:tblPr>
                <a:tableStyleId>{5C22544A-7EE6-4342-B048-85BDC9FD1C3A}</a:tableStyleId>
              </a:tblPr>
              <a:tblGrid>
                <a:gridCol w="496213"/>
                <a:gridCol w="3680251"/>
              </a:tblGrid>
              <a:tr h="390901">
                <a:tc>
                  <a:txBody>
                    <a:bodyPr/>
                    <a:lstStyle/>
                    <a:p>
                      <a:pPr algn="ctr" fontAlgn="t"/>
                      <a:r>
                        <a:rPr lang="ru-RU" sz="1400" b="1" u="none" strike="noStrike" dirty="0">
                          <a:effectLst/>
                        </a:rPr>
                        <a:t>№</a:t>
                      </a:r>
                      <a:endParaRPr lang="ru-RU" sz="1400" b="1" i="0" u="none" strike="noStrike" dirty="0">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ctr" fontAlgn="t"/>
                      <a:r>
                        <a:rPr lang="ru-RU" sz="1400" b="1" u="none" strike="noStrike" dirty="0">
                          <a:effectLst/>
                        </a:rPr>
                        <a:t>Наименование МО</a:t>
                      </a:r>
                      <a:endParaRPr lang="ru-RU" sz="1400" b="1"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r h="390901">
                <a:tc>
                  <a:txBody>
                    <a:bodyPr/>
                    <a:lstStyle/>
                    <a:p>
                      <a:pPr algn="ctr" fontAlgn="t"/>
                      <a:r>
                        <a:rPr lang="ru-RU" sz="1400" u="none" strike="noStrike">
                          <a:effectLst/>
                        </a:rPr>
                        <a:t>1</a:t>
                      </a:r>
                      <a:endParaRPr lang="ru-RU" sz="1400" b="0" i="0" u="none" strike="noStrike">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l" fontAlgn="t"/>
                      <a:r>
                        <a:rPr lang="ru-RU" sz="1400" u="none" strike="noStrike" dirty="0">
                          <a:effectLst/>
                        </a:rPr>
                        <a:t>ГУЗ ЯО Детская поликлиника № 5</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r h="390901">
                <a:tc>
                  <a:txBody>
                    <a:bodyPr/>
                    <a:lstStyle/>
                    <a:p>
                      <a:pPr algn="ctr" fontAlgn="t"/>
                      <a:r>
                        <a:rPr lang="ru-RU" sz="1400" u="none" strike="noStrike">
                          <a:effectLst/>
                        </a:rPr>
                        <a:t>2</a:t>
                      </a:r>
                      <a:endParaRPr lang="ru-RU" sz="1400" b="0" i="0" u="none" strike="noStrike">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l" fontAlgn="t"/>
                      <a:r>
                        <a:rPr lang="ru-RU" sz="1400" u="none" strike="noStrike" dirty="0">
                          <a:effectLst/>
                        </a:rPr>
                        <a:t>ГУЗ ЯО Гаврилов-Ямская центральная районная больница</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r h="390901">
                <a:tc>
                  <a:txBody>
                    <a:bodyPr/>
                    <a:lstStyle/>
                    <a:p>
                      <a:pPr algn="ctr" fontAlgn="t"/>
                      <a:r>
                        <a:rPr lang="ru-RU" sz="1400" u="none" strike="noStrike">
                          <a:effectLst/>
                        </a:rPr>
                        <a:t>3</a:t>
                      </a:r>
                      <a:endParaRPr lang="ru-RU" sz="1400" b="0" i="0" u="none" strike="noStrike">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l" fontAlgn="t"/>
                      <a:r>
                        <a:rPr lang="ru-RU" sz="1400" u="none" strike="noStrike" dirty="0">
                          <a:effectLst/>
                        </a:rPr>
                        <a:t>ГУЗ ЯО «ГОРОДСКАЯ ДЕТСКАЯ БОЛЬНИЦА»</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r h="390901">
                <a:tc>
                  <a:txBody>
                    <a:bodyPr/>
                    <a:lstStyle/>
                    <a:p>
                      <a:pPr algn="ctr" fontAlgn="t"/>
                      <a:r>
                        <a:rPr lang="ru-RU" sz="1400" u="none" strike="noStrike">
                          <a:effectLst/>
                        </a:rPr>
                        <a:t>4</a:t>
                      </a:r>
                      <a:endParaRPr lang="ru-RU" sz="1400" b="0" i="0" u="none" strike="noStrike">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l" fontAlgn="t"/>
                      <a:r>
                        <a:rPr lang="ru-RU" sz="1400" u="none" strike="noStrike" dirty="0">
                          <a:effectLst/>
                        </a:rPr>
                        <a:t>ГУЗ ЯО Рыбинская стоматологическая поликлиника</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r h="547095">
                <a:tc>
                  <a:txBody>
                    <a:bodyPr/>
                    <a:lstStyle/>
                    <a:p>
                      <a:pPr algn="ctr" fontAlgn="t"/>
                      <a:r>
                        <a:rPr lang="ru-RU" sz="1400" u="none" strike="noStrike">
                          <a:effectLst/>
                        </a:rPr>
                        <a:t>5</a:t>
                      </a:r>
                      <a:endParaRPr lang="ru-RU" sz="1400" b="0" i="0" u="none" strike="noStrike">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l" fontAlgn="t"/>
                      <a:r>
                        <a:rPr lang="ru-RU" sz="1400" u="none" strike="noStrike" dirty="0">
                          <a:effectLst/>
                        </a:rPr>
                        <a:t>ГБУЗ ЯО «Станция скорой медицинской помощи и центр медицины </a:t>
                      </a:r>
                      <a:r>
                        <a:rPr lang="ru-RU" sz="1400" u="none" strike="noStrike" dirty="0" smtClean="0">
                          <a:effectLst/>
                        </a:rPr>
                        <a:t>катастроф»</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r h="360040">
                <a:tc>
                  <a:txBody>
                    <a:bodyPr/>
                    <a:lstStyle/>
                    <a:p>
                      <a:pPr algn="ctr" fontAlgn="t"/>
                      <a:r>
                        <a:rPr lang="ru-RU" sz="1400" u="none" strike="noStrike">
                          <a:effectLst/>
                        </a:rPr>
                        <a:t>6</a:t>
                      </a:r>
                      <a:endParaRPr lang="ru-RU" sz="1400" b="0" i="0" u="none" strike="noStrike">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l" fontAlgn="t"/>
                      <a:r>
                        <a:rPr lang="ru-RU" sz="1400" u="none" strike="noStrike" dirty="0">
                          <a:effectLst/>
                        </a:rPr>
                        <a:t>ГБУЗ ЯО «Рыбинская городская больница № 1»</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r h="390901">
                <a:tc>
                  <a:txBody>
                    <a:bodyPr/>
                    <a:lstStyle/>
                    <a:p>
                      <a:pPr algn="ctr" fontAlgn="t"/>
                      <a:r>
                        <a:rPr lang="ru-RU" sz="1400" u="none" strike="noStrike">
                          <a:effectLst/>
                        </a:rPr>
                        <a:t>7</a:t>
                      </a:r>
                      <a:endParaRPr lang="ru-RU" sz="1400" b="0" i="0" u="none" strike="noStrike">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l" fontAlgn="t"/>
                      <a:r>
                        <a:rPr lang="ru-RU" sz="1400" u="none" strike="noStrike" dirty="0">
                          <a:effectLst/>
                        </a:rPr>
                        <a:t>ГУЗ ЯО Некоузская центральная районная больница</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r h="390901">
                <a:tc>
                  <a:txBody>
                    <a:bodyPr/>
                    <a:lstStyle/>
                    <a:p>
                      <a:pPr algn="ctr" fontAlgn="t"/>
                      <a:r>
                        <a:rPr lang="ru-RU" sz="1400" u="none" strike="noStrike">
                          <a:effectLst/>
                        </a:rPr>
                        <a:t>8</a:t>
                      </a:r>
                      <a:endParaRPr lang="ru-RU" sz="1400" b="0" i="0" u="none" strike="noStrike">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l" fontAlgn="t"/>
                      <a:r>
                        <a:rPr lang="ru-RU" sz="1400" u="none" strike="noStrike" dirty="0">
                          <a:effectLst/>
                        </a:rPr>
                        <a:t>ГУЗ ЯО «Рыбинская центральная районная поликлиника»</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r h="390901">
                <a:tc>
                  <a:txBody>
                    <a:bodyPr/>
                    <a:lstStyle/>
                    <a:p>
                      <a:pPr algn="ctr" fontAlgn="t"/>
                      <a:r>
                        <a:rPr lang="ru-RU" sz="1400" u="none" strike="noStrike">
                          <a:effectLst/>
                        </a:rPr>
                        <a:t>9</a:t>
                      </a:r>
                      <a:endParaRPr lang="ru-RU" sz="1400" b="0" i="0" u="none" strike="noStrike">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l" fontAlgn="t"/>
                      <a:r>
                        <a:rPr lang="ru-RU" sz="1400" u="none" strike="noStrike" dirty="0">
                          <a:effectLst/>
                        </a:rPr>
                        <a:t>ГБУЗ ЯО «Тутаевская центральная районная больница»</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r h="390901">
                <a:tc>
                  <a:txBody>
                    <a:bodyPr/>
                    <a:lstStyle/>
                    <a:p>
                      <a:pPr algn="ctr" fontAlgn="t"/>
                      <a:r>
                        <a:rPr lang="ru-RU" sz="1400" u="none" strike="noStrike">
                          <a:effectLst/>
                        </a:rPr>
                        <a:t>10</a:t>
                      </a:r>
                      <a:endParaRPr lang="ru-RU" sz="1400" b="0" i="0" u="none" strike="noStrike">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l" fontAlgn="t"/>
                      <a:r>
                        <a:rPr lang="ru-RU" sz="1400" u="none" strike="noStrike" dirty="0">
                          <a:effectLst/>
                        </a:rPr>
                        <a:t>ГУЗ ЯО Большесельская центральная районная больница</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r h="390901">
                <a:tc>
                  <a:txBody>
                    <a:bodyPr/>
                    <a:lstStyle/>
                    <a:p>
                      <a:pPr algn="ctr" fontAlgn="t"/>
                      <a:r>
                        <a:rPr lang="ru-RU" sz="1400" u="none" strike="noStrike">
                          <a:effectLst/>
                        </a:rPr>
                        <a:t>11</a:t>
                      </a:r>
                      <a:endParaRPr lang="ru-RU" sz="1400" b="0" i="0" u="none" strike="noStrike">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l" fontAlgn="t"/>
                      <a:r>
                        <a:rPr lang="ru-RU" sz="1400" u="none" strike="noStrike" dirty="0">
                          <a:effectLst/>
                        </a:rPr>
                        <a:t>ГБУЗ ЯО Борисоглебская центральная районная больница</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r h="390901">
                <a:tc>
                  <a:txBody>
                    <a:bodyPr/>
                    <a:lstStyle/>
                    <a:p>
                      <a:pPr algn="ctr" fontAlgn="t"/>
                      <a:r>
                        <a:rPr lang="ru-RU" sz="1400" u="none" strike="noStrike">
                          <a:effectLst/>
                        </a:rPr>
                        <a:t>12</a:t>
                      </a:r>
                      <a:endParaRPr lang="ru-RU" sz="1400" b="0" i="0" u="none" strike="noStrike">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l" fontAlgn="t"/>
                      <a:r>
                        <a:rPr lang="ru-RU" sz="1400" u="none" strike="noStrike" dirty="0">
                          <a:effectLst/>
                        </a:rPr>
                        <a:t>ГУЗ ЯО «Брейтовская центральная районная больница»</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1550344326"/>
              </p:ext>
            </p:extLst>
          </p:nvPr>
        </p:nvGraphicFramePr>
        <p:xfrm>
          <a:off x="4572000" y="908722"/>
          <a:ext cx="4427984" cy="5544614"/>
        </p:xfrm>
        <a:graphic>
          <a:graphicData uri="http://schemas.openxmlformats.org/drawingml/2006/table">
            <a:tbl>
              <a:tblPr>
                <a:tableStyleId>{5C22544A-7EE6-4342-B048-85BDC9FD1C3A}</a:tableStyleId>
              </a:tblPr>
              <a:tblGrid>
                <a:gridCol w="526097"/>
                <a:gridCol w="3901887"/>
              </a:tblGrid>
              <a:tr h="449121">
                <a:tc>
                  <a:txBody>
                    <a:bodyPr/>
                    <a:lstStyle/>
                    <a:p>
                      <a:pPr algn="ctr" fontAlgn="t"/>
                      <a:r>
                        <a:rPr lang="ru-RU" sz="1400" b="1" u="none" strike="noStrike" dirty="0">
                          <a:effectLst/>
                        </a:rPr>
                        <a:t>№</a:t>
                      </a:r>
                      <a:endParaRPr lang="ru-RU" sz="1400" b="1" i="0" u="none" strike="noStrike" dirty="0">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ctr" fontAlgn="t"/>
                      <a:r>
                        <a:rPr lang="ru-RU" sz="1400" b="1" u="none" strike="noStrike" dirty="0">
                          <a:effectLst/>
                        </a:rPr>
                        <a:t>Наименование МО</a:t>
                      </a:r>
                      <a:endParaRPr lang="ru-RU" sz="1400" b="1"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r h="462481">
                <a:tc>
                  <a:txBody>
                    <a:bodyPr/>
                    <a:lstStyle/>
                    <a:p>
                      <a:pPr algn="ctr" fontAlgn="t"/>
                      <a:r>
                        <a:rPr lang="ru-RU" sz="1400" u="none" strike="noStrike" dirty="0">
                          <a:effectLst/>
                        </a:rPr>
                        <a:t>13</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l" fontAlgn="t"/>
                      <a:r>
                        <a:rPr lang="ru-RU" sz="1400" u="none" strike="noStrike" dirty="0">
                          <a:effectLst/>
                        </a:rPr>
                        <a:t>ГБУЗ ЯО Даниловская центральная районная больница</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r h="462481">
                <a:tc>
                  <a:txBody>
                    <a:bodyPr/>
                    <a:lstStyle/>
                    <a:p>
                      <a:pPr algn="ctr" fontAlgn="t"/>
                      <a:r>
                        <a:rPr lang="ru-RU" sz="1400" u="none" strike="noStrike">
                          <a:effectLst/>
                        </a:rPr>
                        <a:t>14</a:t>
                      </a:r>
                      <a:endParaRPr lang="ru-RU" sz="1400" b="0" i="0" u="none" strike="noStrike">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l" fontAlgn="t"/>
                      <a:r>
                        <a:rPr lang="ru-RU" sz="1400" u="none" strike="noStrike" dirty="0">
                          <a:effectLst/>
                        </a:rPr>
                        <a:t>ГУЗ ЯО «Центральная районная больница им. Д.Л. Соколова»</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r h="462481">
                <a:tc>
                  <a:txBody>
                    <a:bodyPr/>
                    <a:lstStyle/>
                    <a:p>
                      <a:pPr algn="ctr" fontAlgn="t"/>
                      <a:r>
                        <a:rPr lang="ru-RU" sz="1400" u="none" strike="noStrike">
                          <a:effectLst/>
                        </a:rPr>
                        <a:t>15</a:t>
                      </a:r>
                      <a:endParaRPr lang="ru-RU" sz="1400" b="0" i="0" u="none" strike="noStrike">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l" fontAlgn="t"/>
                      <a:r>
                        <a:rPr lang="ru-RU" sz="1400" u="none" strike="noStrike" dirty="0">
                          <a:effectLst/>
                        </a:rPr>
                        <a:t>ГУЗ ЯО Пречистенская центральная районная больница</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r h="462481">
                <a:tc>
                  <a:txBody>
                    <a:bodyPr/>
                    <a:lstStyle/>
                    <a:p>
                      <a:pPr algn="ctr" fontAlgn="t"/>
                      <a:r>
                        <a:rPr lang="ru-RU" sz="1400" u="none" strike="noStrike">
                          <a:effectLst/>
                        </a:rPr>
                        <a:t>16</a:t>
                      </a:r>
                      <a:endParaRPr lang="ru-RU" sz="1400" b="0" i="0" u="none" strike="noStrike">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l" fontAlgn="t"/>
                      <a:r>
                        <a:rPr lang="ru-RU" sz="1400" u="none" strike="noStrike" dirty="0">
                          <a:effectLst/>
                        </a:rPr>
                        <a:t>ГБУЗ ЯО «Переславская центральная районная больница»</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r h="462481">
                <a:tc>
                  <a:txBody>
                    <a:bodyPr/>
                    <a:lstStyle/>
                    <a:p>
                      <a:pPr algn="ctr" fontAlgn="t"/>
                      <a:r>
                        <a:rPr lang="ru-RU" sz="1400" u="none" strike="noStrike">
                          <a:effectLst/>
                        </a:rPr>
                        <a:t>17</a:t>
                      </a:r>
                      <a:endParaRPr lang="ru-RU" sz="1400" b="0" i="0" u="none" strike="noStrike">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l" fontAlgn="t"/>
                      <a:r>
                        <a:rPr lang="ru-RU" sz="1400" u="none" strike="noStrike" dirty="0">
                          <a:effectLst/>
                        </a:rPr>
                        <a:t>ГУЗ </a:t>
                      </a:r>
                      <a:r>
                        <a:rPr lang="ru-RU" sz="1400" u="none" strike="noStrike" dirty="0" smtClean="0">
                          <a:effectLst/>
                        </a:rPr>
                        <a:t>ЯО Пошехонская </a:t>
                      </a:r>
                      <a:r>
                        <a:rPr lang="ru-RU" sz="1400" u="none" strike="noStrike" dirty="0">
                          <a:effectLst/>
                        </a:rPr>
                        <a:t>центральная районная больница</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r h="462481">
                <a:tc>
                  <a:txBody>
                    <a:bodyPr/>
                    <a:lstStyle/>
                    <a:p>
                      <a:pPr algn="ctr" fontAlgn="t"/>
                      <a:r>
                        <a:rPr lang="ru-RU" sz="1400" u="none" strike="noStrike">
                          <a:effectLst/>
                        </a:rPr>
                        <a:t>18</a:t>
                      </a:r>
                      <a:endParaRPr lang="ru-RU" sz="1400" b="0" i="0" u="none" strike="noStrike">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l" fontAlgn="t"/>
                      <a:r>
                        <a:rPr lang="ru-RU" sz="1400" u="none" strike="noStrike" dirty="0">
                          <a:effectLst/>
                        </a:rPr>
                        <a:t>ГУЗ ЯО «Угличская центральная районная больница»</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r h="462481">
                <a:tc>
                  <a:txBody>
                    <a:bodyPr/>
                    <a:lstStyle/>
                    <a:p>
                      <a:pPr algn="ctr" fontAlgn="t"/>
                      <a:r>
                        <a:rPr lang="ru-RU" sz="1400" u="none" strike="noStrike">
                          <a:effectLst/>
                        </a:rPr>
                        <a:t>19</a:t>
                      </a:r>
                      <a:endParaRPr lang="ru-RU" sz="1400" b="0" i="0" u="none" strike="noStrike">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l" fontAlgn="t"/>
                      <a:r>
                        <a:rPr lang="ru-RU" sz="1400" u="none" strike="noStrike" dirty="0">
                          <a:effectLst/>
                        </a:rPr>
                        <a:t>ГБУЗ ЯО «Областной кожно-венерологический диспансер»</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r h="462481">
                <a:tc>
                  <a:txBody>
                    <a:bodyPr/>
                    <a:lstStyle/>
                    <a:p>
                      <a:pPr algn="ctr" fontAlgn="t"/>
                      <a:r>
                        <a:rPr lang="ru-RU" sz="1400" u="none" strike="noStrike">
                          <a:effectLst/>
                        </a:rPr>
                        <a:t>20</a:t>
                      </a:r>
                      <a:endParaRPr lang="ru-RU" sz="1400" b="0" i="0" u="none" strike="noStrike">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l" fontAlgn="t"/>
                      <a:r>
                        <a:rPr lang="ru-RU" sz="1400" u="none" strike="noStrike" dirty="0">
                          <a:effectLst/>
                        </a:rPr>
                        <a:t>ГУЗ ЯО Ярославская центральная районная больница</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r h="449121">
                <a:tc>
                  <a:txBody>
                    <a:bodyPr/>
                    <a:lstStyle/>
                    <a:p>
                      <a:pPr algn="ctr" fontAlgn="t"/>
                      <a:r>
                        <a:rPr lang="ru-RU" sz="1400" u="none" strike="noStrike">
                          <a:effectLst/>
                        </a:rPr>
                        <a:t>21</a:t>
                      </a:r>
                      <a:endParaRPr lang="ru-RU" sz="1400" b="0" i="0" u="none" strike="noStrike">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l" fontAlgn="t"/>
                      <a:r>
                        <a:rPr lang="ru-RU" sz="1400" u="none" strike="noStrike" dirty="0">
                          <a:effectLst/>
                        </a:rPr>
                        <a:t>ГБУЗ ЯО «Инфекционная клиническая больница»</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r h="462481">
                <a:tc>
                  <a:txBody>
                    <a:bodyPr/>
                    <a:lstStyle/>
                    <a:p>
                      <a:pPr algn="ctr" fontAlgn="t"/>
                      <a:r>
                        <a:rPr lang="ru-RU" sz="1400" u="none" strike="noStrike">
                          <a:effectLst/>
                        </a:rPr>
                        <a:t>22</a:t>
                      </a:r>
                      <a:endParaRPr lang="ru-RU" sz="1400" b="0" i="0" u="none" strike="noStrike">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l" fontAlgn="t"/>
                      <a:r>
                        <a:rPr lang="ru-RU" sz="1400" u="none" strike="noStrike" dirty="0">
                          <a:effectLst/>
                        </a:rPr>
                        <a:t>ГБУЗ ЯО «Областная клиническая онкологическая больница»</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r h="484043">
                <a:tc>
                  <a:txBody>
                    <a:bodyPr/>
                    <a:lstStyle/>
                    <a:p>
                      <a:pPr algn="ctr" fontAlgn="t"/>
                      <a:r>
                        <a:rPr lang="ru-RU" sz="1400" u="none" strike="noStrike" dirty="0">
                          <a:effectLst/>
                        </a:rPr>
                        <a:t>23</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c>
                  <a:txBody>
                    <a:bodyPr/>
                    <a:lstStyle/>
                    <a:p>
                      <a:pPr algn="l" fontAlgn="t"/>
                      <a:r>
                        <a:rPr lang="ru-RU" sz="1400" u="none" strike="noStrike" dirty="0">
                          <a:effectLst/>
                        </a:rPr>
                        <a:t>ГБУЗ ЯО «Ярославская областная стоматологическая поликлиника»</a:t>
                      </a:r>
                      <a:endParaRPr lang="ru-RU" sz="1400" b="0" i="0" u="none" strike="noStrike" dirty="0">
                        <a:solidFill>
                          <a:srgbClr val="000000"/>
                        </a:solidFill>
                        <a:effectLst/>
                        <a:latin typeface="Times New Roman"/>
                      </a:endParaRPr>
                    </a:p>
                  </a:txBody>
                  <a:tcPr marL="9525" marR="9525" marT="9525" marB="0">
                    <a:solidFill>
                      <a:schemeClr val="accent6">
                        <a:lumMod val="20000"/>
                        <a:lumOff val="80000"/>
                      </a:schemeClr>
                    </a:solidFill>
                  </a:tcPr>
                </a:tc>
              </a:tr>
            </a:tbl>
          </a:graphicData>
        </a:graphic>
      </p:graphicFrame>
    </p:spTree>
    <p:extLst>
      <p:ext uri="{BB962C8B-B14F-4D97-AF65-F5344CB8AC3E}">
        <p14:creationId xmlns:p14="http://schemas.microsoft.com/office/powerpoint/2010/main" val="1591603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9" y="143206"/>
            <a:ext cx="670538" cy="670538"/>
          </a:xfrm>
          <a:prstGeom prst="rect">
            <a:avLst/>
          </a:prstGeom>
        </p:spPr>
      </p:pic>
      <p:sp>
        <p:nvSpPr>
          <p:cNvPr id="6" name="Прямоугольник 5"/>
          <p:cNvSpPr/>
          <p:nvPr/>
        </p:nvSpPr>
        <p:spPr>
          <a:xfrm>
            <a:off x="833078" y="281626"/>
            <a:ext cx="7987394" cy="393698"/>
          </a:xfrm>
          <a:prstGeom prst="rect">
            <a:avLst/>
          </a:prstGeom>
        </p:spPr>
        <p:txBody>
          <a:bodyPr wrap="square">
            <a:spAutoFit/>
          </a:bodyPr>
          <a:lstStyle/>
          <a:p>
            <a:pPr algn="ctr">
              <a:lnSpc>
                <a:spcPts val="2500"/>
              </a:lnSpc>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Использование средств НСЗ на мероприятия</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265561" y="234125"/>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57639" y="800898"/>
            <a:ext cx="7482160" cy="0"/>
          </a:xfrm>
          <a:prstGeom prst="line">
            <a:avLst/>
          </a:prstGeom>
          <a:ln/>
        </p:spPr>
        <p:style>
          <a:lnRef idx="1">
            <a:schemeClr val="accent3"/>
          </a:lnRef>
          <a:fillRef idx="0">
            <a:schemeClr val="accent3"/>
          </a:fillRef>
          <a:effectRef idx="0">
            <a:schemeClr val="accent3"/>
          </a:effectRef>
          <a:fontRef idx="minor">
            <a:schemeClr val="tx1"/>
          </a:fontRef>
        </p:style>
      </p:cxnSp>
      <p:sp>
        <p:nvSpPr>
          <p:cNvPr id="2" name="Прямоугольник 1"/>
          <p:cNvSpPr/>
          <p:nvPr/>
        </p:nvSpPr>
        <p:spPr>
          <a:xfrm>
            <a:off x="1118174" y="2967334"/>
            <a:ext cx="7270250" cy="923330"/>
          </a:xfrm>
          <a:prstGeom prst="rect">
            <a:avLst/>
          </a:prstGeom>
          <a:noFill/>
        </p:spPr>
        <p:txBody>
          <a:bodyPr wrap="square" lIns="91440" tIns="45720" rIns="91440" bIns="45720">
            <a:spAutoFit/>
          </a:bodyPr>
          <a:lstStyle/>
          <a:p>
            <a:pPr algn="ctr"/>
            <a:r>
              <a:rPr lang="ru-RU"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Спасибо за внимание!</a:t>
            </a:r>
            <a:endParaRPr lang="ru-RU"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67663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629" y="69294"/>
            <a:ext cx="810260" cy="810260"/>
          </a:xfrm>
          <a:prstGeom prst="rect">
            <a:avLst/>
          </a:prstGeom>
        </p:spPr>
      </p:pic>
      <p:sp>
        <p:nvSpPr>
          <p:cNvPr id="5" name="TextBox 4"/>
          <p:cNvSpPr txBox="1"/>
          <p:nvPr/>
        </p:nvSpPr>
        <p:spPr>
          <a:xfrm>
            <a:off x="1258889" y="267957"/>
            <a:ext cx="7733513" cy="412934"/>
          </a:xfrm>
          <a:prstGeom prst="rect">
            <a:avLst/>
          </a:prstGeom>
          <a:noFill/>
        </p:spPr>
        <p:txBody>
          <a:bodyPr wrap="square">
            <a:spAutoFit/>
          </a:bodyPr>
          <a:lstStyle/>
          <a:p>
            <a:pPr algn="ctr">
              <a:lnSpc>
                <a:spcPts val="2500"/>
              </a:lnSpc>
              <a:defRPr/>
            </a:pPr>
            <a:r>
              <a:rPr lang="ru-RU"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Направление использования средств</a:t>
            </a:r>
            <a:endParaRPr lang="ru-RU" sz="32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cs typeface="Arial" pitchFamily="34" charset="0"/>
            </a:endParaRPr>
          </a:p>
        </p:txBody>
      </p:sp>
      <p:cxnSp>
        <p:nvCxnSpPr>
          <p:cNvPr id="6" name="Прямая соединительная линия 5"/>
          <p:cNvCxnSpPr/>
          <p:nvPr/>
        </p:nvCxnSpPr>
        <p:spPr>
          <a:xfrm flipV="1">
            <a:off x="1258889" y="115888"/>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7" name="Прямая соединительная линия 6"/>
          <p:cNvCxnSpPr/>
          <p:nvPr/>
        </p:nvCxnSpPr>
        <p:spPr>
          <a:xfrm>
            <a:off x="1258889" y="836712"/>
            <a:ext cx="757237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9" name="Скругленный прямоугольник 8"/>
          <p:cNvSpPr/>
          <p:nvPr/>
        </p:nvSpPr>
        <p:spPr>
          <a:xfrm>
            <a:off x="261990" y="1412776"/>
            <a:ext cx="1964744" cy="43924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effectLst>
                  <a:outerShdw blurRad="38100" dist="38100" dir="2700000" algn="tl">
                    <a:srgbClr val="000000">
                      <a:alpha val="43137"/>
                    </a:srgbClr>
                  </a:outerShdw>
                </a:effectLst>
              </a:rPr>
              <a:t>Средства НСЗ ТФОМС Ярославской области</a:t>
            </a:r>
            <a:endParaRPr lang="ru-RU" b="1" dirty="0">
              <a:effectLst>
                <a:outerShdw blurRad="38100" dist="38100" dir="2700000" algn="tl">
                  <a:srgbClr val="000000">
                    <a:alpha val="43137"/>
                  </a:srgbClr>
                </a:outerShdw>
              </a:effectLst>
            </a:endParaRPr>
          </a:p>
        </p:txBody>
      </p:sp>
      <p:sp>
        <p:nvSpPr>
          <p:cNvPr id="10" name="Скругленный прямоугольник 9"/>
          <p:cNvSpPr/>
          <p:nvPr/>
        </p:nvSpPr>
        <p:spPr>
          <a:xfrm>
            <a:off x="3765004" y="1399456"/>
            <a:ext cx="4680520" cy="136815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effectLst>
                  <a:outerShdw blurRad="38100" dist="38100" dir="2700000" algn="tl">
                    <a:srgbClr val="000000">
                      <a:alpha val="43137"/>
                    </a:srgbClr>
                  </a:outerShdw>
                </a:effectLst>
              </a:rPr>
              <a:t>Организация </a:t>
            </a:r>
            <a:r>
              <a:rPr lang="ru-RU" b="1" dirty="0">
                <a:effectLst>
                  <a:outerShdw blurRad="38100" dist="38100" dir="2700000" algn="tl">
                    <a:srgbClr val="000000">
                      <a:alpha val="43137"/>
                    </a:srgbClr>
                  </a:outerShdw>
                </a:effectLst>
              </a:rPr>
              <a:t>дополнительного профессионального образования медицинских работников по программам повышения </a:t>
            </a:r>
            <a:r>
              <a:rPr lang="ru-RU" b="1" dirty="0" smtClean="0">
                <a:effectLst>
                  <a:outerShdw blurRad="38100" dist="38100" dir="2700000" algn="tl">
                    <a:srgbClr val="000000">
                      <a:alpha val="43137"/>
                    </a:srgbClr>
                  </a:outerShdw>
                </a:effectLst>
              </a:rPr>
              <a:t>квалификации;</a:t>
            </a:r>
            <a:endParaRPr lang="ru-RU" b="1" dirty="0">
              <a:effectLst>
                <a:outerShdw blurRad="38100" dist="38100" dir="2700000" algn="tl">
                  <a:srgbClr val="000000">
                    <a:alpha val="43137"/>
                  </a:srgbClr>
                </a:outerShdw>
              </a:effectLst>
            </a:endParaRPr>
          </a:p>
        </p:txBody>
      </p:sp>
      <p:sp>
        <p:nvSpPr>
          <p:cNvPr id="11" name="Скругленный прямоугольник 10"/>
          <p:cNvSpPr/>
          <p:nvPr/>
        </p:nvSpPr>
        <p:spPr>
          <a:xfrm>
            <a:off x="3735164" y="3104964"/>
            <a:ext cx="4752528" cy="151216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smtClean="0"/>
              <a:t> </a:t>
            </a:r>
            <a:r>
              <a:rPr lang="ru-RU" b="1" dirty="0" smtClean="0">
                <a:effectLst>
                  <a:outerShdw blurRad="38100" dist="38100" dir="2700000" algn="tl">
                    <a:srgbClr val="000000">
                      <a:alpha val="43137"/>
                    </a:srgbClr>
                  </a:outerShdw>
                </a:effectLst>
              </a:rPr>
              <a:t>Приобретение </a:t>
            </a:r>
            <a:r>
              <a:rPr lang="ru-RU" b="1" dirty="0">
                <a:effectLst>
                  <a:outerShdw blurRad="38100" dist="38100" dir="2700000" algn="tl">
                    <a:srgbClr val="000000">
                      <a:alpha val="43137"/>
                    </a:srgbClr>
                  </a:outerShdw>
                </a:effectLst>
              </a:rPr>
              <a:t>медицинского оборудования;</a:t>
            </a:r>
          </a:p>
        </p:txBody>
      </p:sp>
      <p:sp>
        <p:nvSpPr>
          <p:cNvPr id="12" name="Скругленный прямоугольник 11"/>
          <p:cNvSpPr/>
          <p:nvPr/>
        </p:nvSpPr>
        <p:spPr>
          <a:xfrm>
            <a:off x="3707904" y="5301208"/>
            <a:ext cx="4680520"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effectLst>
                  <a:outerShdw blurRad="38100" dist="38100" dir="2700000" algn="tl">
                    <a:srgbClr val="000000">
                      <a:alpha val="43137"/>
                    </a:srgbClr>
                  </a:outerShdw>
                </a:effectLst>
              </a:rPr>
              <a:t>Проведение </a:t>
            </a:r>
            <a:r>
              <a:rPr lang="ru-RU" b="1" dirty="0">
                <a:effectLst>
                  <a:outerShdw blurRad="38100" dist="38100" dir="2700000" algn="tl">
                    <a:srgbClr val="000000">
                      <a:alpha val="43137"/>
                    </a:srgbClr>
                  </a:outerShdw>
                </a:effectLst>
              </a:rPr>
              <a:t>ремонта медицинского </a:t>
            </a:r>
            <a:r>
              <a:rPr lang="ru-RU" b="1" dirty="0" smtClean="0">
                <a:effectLst>
                  <a:outerShdw blurRad="38100" dist="38100" dir="2700000" algn="tl">
                    <a:srgbClr val="000000">
                      <a:alpha val="43137"/>
                    </a:srgbClr>
                  </a:outerShdw>
                </a:effectLst>
              </a:rPr>
              <a:t>оборудования.</a:t>
            </a:r>
            <a:endParaRPr lang="ru-RU" b="1" dirty="0">
              <a:effectLst>
                <a:outerShdw blurRad="38100" dist="38100" dir="2700000" algn="tl">
                  <a:srgbClr val="000000">
                    <a:alpha val="43137"/>
                  </a:srgbClr>
                </a:outerShdw>
              </a:effectLst>
            </a:endParaRPr>
          </a:p>
        </p:txBody>
      </p:sp>
      <p:cxnSp>
        <p:nvCxnSpPr>
          <p:cNvPr id="14" name="Прямая со стрелкой 13"/>
          <p:cNvCxnSpPr>
            <a:stCxn id="9" idx="3"/>
            <a:endCxn id="10" idx="1"/>
          </p:cNvCxnSpPr>
          <p:nvPr/>
        </p:nvCxnSpPr>
        <p:spPr>
          <a:xfrm flipV="1">
            <a:off x="2226734" y="2083532"/>
            <a:ext cx="1538270" cy="1525488"/>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9" idx="3"/>
            <a:endCxn id="11" idx="1"/>
          </p:cNvCxnSpPr>
          <p:nvPr/>
        </p:nvCxnSpPr>
        <p:spPr>
          <a:xfrm>
            <a:off x="2226734" y="3609020"/>
            <a:ext cx="1508430" cy="252028"/>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9" idx="3"/>
          </p:cNvCxnSpPr>
          <p:nvPr/>
        </p:nvCxnSpPr>
        <p:spPr>
          <a:xfrm>
            <a:off x="2226734" y="3609020"/>
            <a:ext cx="1466643" cy="2247168"/>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8077691" y="1196752"/>
            <a:ext cx="820001" cy="1446550"/>
          </a:xfrm>
          <a:prstGeom prst="rect">
            <a:avLst/>
          </a:prstGeom>
          <a:noFill/>
        </p:spPr>
        <p:txBody>
          <a:bodyPr wrap="square" lIns="91440" tIns="45720" rIns="91440" bIns="45720">
            <a:spAutoFit/>
          </a:bodyPr>
          <a:lstStyle/>
          <a:p>
            <a:pPr algn="ctr"/>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ru-RU"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158932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трелка вниз 23"/>
          <p:cNvSpPr/>
          <p:nvPr/>
        </p:nvSpPr>
        <p:spPr>
          <a:xfrm>
            <a:off x="1923356" y="879554"/>
            <a:ext cx="3969768" cy="586181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pic>
        <p:nvPicPr>
          <p:cNvPr id="4"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629" y="69294"/>
            <a:ext cx="810260" cy="810260"/>
          </a:xfrm>
          <a:prstGeom prst="rect">
            <a:avLst/>
          </a:prstGeom>
        </p:spPr>
      </p:pic>
      <p:sp>
        <p:nvSpPr>
          <p:cNvPr id="5" name="TextBox 4"/>
          <p:cNvSpPr txBox="1"/>
          <p:nvPr/>
        </p:nvSpPr>
        <p:spPr>
          <a:xfrm>
            <a:off x="1258889" y="165949"/>
            <a:ext cx="7740860" cy="761747"/>
          </a:xfrm>
          <a:prstGeom prst="rect">
            <a:avLst/>
          </a:prstGeom>
          <a:noFill/>
        </p:spPr>
        <p:txBody>
          <a:bodyPr wrap="square">
            <a:spAutoFit/>
          </a:bodyPr>
          <a:lstStyle/>
          <a:p>
            <a:pPr algn="ctr">
              <a:lnSpc>
                <a:spcPts val="2500"/>
              </a:lnSpc>
              <a:defRPr/>
            </a:pPr>
            <a:r>
              <a:rPr lang="ru-RU"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Блок-схема этапов реализации мероприятий</a:t>
            </a:r>
            <a:endParaRPr lang="ru-RU" sz="32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cs typeface="Arial" pitchFamily="34" charset="0"/>
            </a:endParaRPr>
          </a:p>
        </p:txBody>
      </p:sp>
      <p:cxnSp>
        <p:nvCxnSpPr>
          <p:cNvPr id="6" name="Прямая соединительная линия 5"/>
          <p:cNvCxnSpPr/>
          <p:nvPr/>
        </p:nvCxnSpPr>
        <p:spPr>
          <a:xfrm flipV="1">
            <a:off x="1258889" y="115888"/>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7" name="Прямая соединительная линия 6"/>
          <p:cNvCxnSpPr/>
          <p:nvPr/>
        </p:nvCxnSpPr>
        <p:spPr>
          <a:xfrm>
            <a:off x="1258889" y="836712"/>
            <a:ext cx="757237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Скругленный прямоугольник 2"/>
          <p:cNvSpPr/>
          <p:nvPr/>
        </p:nvSpPr>
        <p:spPr>
          <a:xfrm>
            <a:off x="323528" y="927696"/>
            <a:ext cx="4337616" cy="77125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smtClean="0"/>
              <a:t>Подача заявки на реализацию мероприятия</a:t>
            </a:r>
            <a:endParaRPr lang="ru-RU" dirty="0"/>
          </a:p>
        </p:txBody>
      </p:sp>
      <p:sp>
        <p:nvSpPr>
          <p:cNvPr id="8" name="Скругленный прямоугольник 7"/>
          <p:cNvSpPr/>
          <p:nvPr/>
        </p:nvSpPr>
        <p:spPr>
          <a:xfrm>
            <a:off x="1423964" y="1837792"/>
            <a:ext cx="4469160"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t>Включение мероприятия в ТПМ</a:t>
            </a:r>
            <a:endParaRPr lang="ru-RU" dirty="0"/>
          </a:p>
        </p:txBody>
      </p:sp>
      <p:sp>
        <p:nvSpPr>
          <p:cNvPr id="13" name="Скругленный прямоугольник 12"/>
          <p:cNvSpPr/>
          <p:nvPr/>
        </p:nvSpPr>
        <p:spPr>
          <a:xfrm>
            <a:off x="2123728" y="2780928"/>
            <a:ext cx="5256584" cy="72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t>Заключение Соглашения о финансовом обеспечении мероприятия</a:t>
            </a:r>
            <a:endParaRPr lang="ru-RU" dirty="0"/>
          </a:p>
        </p:txBody>
      </p:sp>
      <p:sp>
        <p:nvSpPr>
          <p:cNvPr id="15" name="Скругленный прямоугольник 14"/>
          <p:cNvSpPr/>
          <p:nvPr/>
        </p:nvSpPr>
        <p:spPr>
          <a:xfrm>
            <a:off x="2699792" y="3815060"/>
            <a:ext cx="5256584" cy="7660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t>Заключение договора (контракта) на реализацию мероприятия</a:t>
            </a:r>
            <a:endParaRPr lang="ru-RU" dirty="0"/>
          </a:p>
        </p:txBody>
      </p:sp>
      <p:sp>
        <p:nvSpPr>
          <p:cNvPr id="17" name="Скругленный прямоугольник 16"/>
          <p:cNvSpPr/>
          <p:nvPr/>
        </p:nvSpPr>
        <p:spPr>
          <a:xfrm>
            <a:off x="3347864" y="4868056"/>
            <a:ext cx="5040560" cy="64807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dirty="0" smtClean="0"/>
              <a:t>Предоставление средств </a:t>
            </a:r>
            <a:endParaRPr lang="ru-RU" dirty="0"/>
          </a:p>
        </p:txBody>
      </p:sp>
      <p:sp>
        <p:nvSpPr>
          <p:cNvPr id="19" name="Скругленный прямоугольник 18"/>
          <p:cNvSpPr/>
          <p:nvPr/>
        </p:nvSpPr>
        <p:spPr>
          <a:xfrm>
            <a:off x="4067944" y="5805264"/>
            <a:ext cx="4763320"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Отчет об использовании  средств </a:t>
            </a:r>
            <a:endParaRPr lang="ru-RU" dirty="0"/>
          </a:p>
        </p:txBody>
      </p:sp>
    </p:spTree>
    <p:extLst>
      <p:ext uri="{BB962C8B-B14F-4D97-AF65-F5344CB8AC3E}">
        <p14:creationId xmlns:p14="http://schemas.microsoft.com/office/powerpoint/2010/main" val="3343871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629" y="69294"/>
            <a:ext cx="810260" cy="810260"/>
          </a:xfrm>
          <a:prstGeom prst="rect">
            <a:avLst/>
          </a:prstGeom>
        </p:spPr>
      </p:pic>
      <p:sp>
        <p:nvSpPr>
          <p:cNvPr id="5" name="TextBox 4"/>
          <p:cNvSpPr txBox="1"/>
          <p:nvPr/>
        </p:nvSpPr>
        <p:spPr>
          <a:xfrm>
            <a:off x="1907704" y="260647"/>
            <a:ext cx="5760640" cy="412934"/>
          </a:xfrm>
          <a:prstGeom prst="rect">
            <a:avLst/>
          </a:prstGeom>
          <a:noFill/>
        </p:spPr>
        <p:txBody>
          <a:bodyPr wrap="square">
            <a:spAutoFit/>
          </a:bodyPr>
          <a:lstStyle/>
          <a:p>
            <a:pPr algn="ctr">
              <a:lnSpc>
                <a:spcPts val="2500"/>
              </a:lnSpc>
              <a:defRPr/>
            </a:pPr>
            <a:r>
              <a:rPr lang="ru-RU"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ГИС ОМС</a:t>
            </a:r>
            <a:endParaRPr lang="ru-RU" sz="32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cs typeface="Arial" pitchFamily="34" charset="0"/>
            </a:endParaRPr>
          </a:p>
        </p:txBody>
      </p:sp>
      <p:cxnSp>
        <p:nvCxnSpPr>
          <p:cNvPr id="6" name="Прямая соединительная линия 5"/>
          <p:cNvCxnSpPr/>
          <p:nvPr/>
        </p:nvCxnSpPr>
        <p:spPr>
          <a:xfrm flipV="1">
            <a:off x="1258889" y="115888"/>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7" name="Прямая соединительная линия 6"/>
          <p:cNvCxnSpPr/>
          <p:nvPr/>
        </p:nvCxnSpPr>
        <p:spPr>
          <a:xfrm>
            <a:off x="1258889" y="836712"/>
            <a:ext cx="7572375" cy="0"/>
          </a:xfrm>
          <a:prstGeom prst="line">
            <a:avLst/>
          </a:prstGeom>
          <a:ln/>
        </p:spPr>
        <p:style>
          <a:lnRef idx="1">
            <a:schemeClr val="accent3"/>
          </a:lnRef>
          <a:fillRef idx="0">
            <a:schemeClr val="accent3"/>
          </a:fillRef>
          <a:effectRef idx="0">
            <a:schemeClr val="accent3"/>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75" y="1124744"/>
            <a:ext cx="8832980" cy="5089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9552" y="3391653"/>
            <a:ext cx="8365170" cy="830997"/>
          </a:xfrm>
          <a:prstGeom prst="rect">
            <a:avLst/>
          </a:prstGeom>
          <a:noFill/>
        </p:spPr>
        <p:txBody>
          <a:bodyPr wrap="square" rtlCol="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ВСЕ РЕАЛИЗУЕТСЯ В ГИС ОМС</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Овал 10"/>
          <p:cNvSpPr/>
          <p:nvPr/>
        </p:nvSpPr>
        <p:spPr>
          <a:xfrm>
            <a:off x="448629" y="2780928"/>
            <a:ext cx="1459075"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840201" y="4365104"/>
            <a:ext cx="8032648" cy="769441"/>
          </a:xfrm>
          <a:prstGeom prst="rect">
            <a:avLst/>
          </a:prstGeom>
          <a:noFill/>
        </p:spPr>
        <p:txBody>
          <a:bodyPr wrap="none" lIns="91440" tIns="45720" rIns="91440" bIns="45720">
            <a:prstTxWarp prst="textArchDown">
              <a:avLst/>
            </a:prstTxWarp>
            <a:spAutoFit/>
          </a:bodyPr>
          <a:lstStyle/>
          <a:p>
            <a:pPr algn="ctr"/>
            <a:r>
              <a:rPr lang="ru-RU"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Электронный документооборот</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481121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629" y="133112"/>
            <a:ext cx="810260" cy="810260"/>
          </a:xfrm>
          <a:prstGeom prst="rect">
            <a:avLst/>
          </a:prstGeom>
        </p:spPr>
      </p:pic>
      <p:sp>
        <p:nvSpPr>
          <p:cNvPr id="5" name="TextBox 4"/>
          <p:cNvSpPr txBox="1"/>
          <p:nvPr/>
        </p:nvSpPr>
        <p:spPr>
          <a:xfrm>
            <a:off x="1258889" y="267957"/>
            <a:ext cx="7733513" cy="733534"/>
          </a:xfrm>
          <a:prstGeom prst="rect">
            <a:avLst/>
          </a:prstGeom>
          <a:noFill/>
        </p:spPr>
        <p:txBody>
          <a:bodyPr wrap="square">
            <a:spAutoFit/>
          </a:bodyPr>
          <a:lstStyle/>
          <a:p>
            <a:pPr algn="ctr">
              <a:lnSpc>
                <a:spcPts val="2500"/>
              </a:lnSpc>
              <a:defRPr/>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Требования для предоставления средств МО</a:t>
            </a:r>
          </a:p>
          <a:p>
            <a:pPr algn="ctr">
              <a:lnSpc>
                <a:spcPts val="2500"/>
              </a:lnSpc>
              <a:defRPr/>
            </a:pPr>
            <a:r>
              <a:rPr lang="ru-RU"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Arial" pitchFamily="34" charset="0"/>
              </a:rPr>
              <a:t>(общие)</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Arial" pitchFamily="34" charset="0"/>
            </a:endParaRPr>
          </a:p>
        </p:txBody>
      </p:sp>
      <p:cxnSp>
        <p:nvCxnSpPr>
          <p:cNvPr id="6" name="Прямая соединительная линия 5"/>
          <p:cNvCxnSpPr/>
          <p:nvPr/>
        </p:nvCxnSpPr>
        <p:spPr>
          <a:xfrm flipV="1">
            <a:off x="1258889" y="115888"/>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7" name="Прямая соединительная линия 6"/>
          <p:cNvCxnSpPr/>
          <p:nvPr/>
        </p:nvCxnSpPr>
        <p:spPr>
          <a:xfrm flipV="1">
            <a:off x="1258889" y="933208"/>
            <a:ext cx="7554911" cy="48248"/>
          </a:xfrm>
          <a:prstGeom prst="line">
            <a:avLst/>
          </a:prstGeom>
          <a:ln/>
        </p:spPr>
        <p:style>
          <a:lnRef idx="1">
            <a:schemeClr val="accent3"/>
          </a:lnRef>
          <a:fillRef idx="0">
            <a:schemeClr val="accent3"/>
          </a:fillRef>
          <a:effectRef idx="0">
            <a:schemeClr val="accent3"/>
          </a:effectRef>
          <a:fontRef idx="minor">
            <a:schemeClr val="tx1"/>
          </a:fontRef>
        </p:style>
      </p:cxnSp>
      <p:graphicFrame>
        <p:nvGraphicFramePr>
          <p:cNvPr id="13" name="Схема 12"/>
          <p:cNvGraphicFramePr/>
          <p:nvPr>
            <p:extLst>
              <p:ext uri="{D42A27DB-BD31-4B8C-83A1-F6EECF244321}">
                <p14:modId xmlns:p14="http://schemas.microsoft.com/office/powerpoint/2010/main" val="2378033332"/>
              </p:ext>
            </p:extLst>
          </p:nvPr>
        </p:nvGraphicFramePr>
        <p:xfrm>
          <a:off x="853758" y="1058180"/>
          <a:ext cx="7960041" cy="5251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1331640" y="1988840"/>
            <a:ext cx="184731" cy="369332"/>
          </a:xfrm>
          <a:prstGeom prst="rect">
            <a:avLst/>
          </a:prstGeom>
          <a:noFill/>
        </p:spPr>
        <p:txBody>
          <a:bodyPr wrap="none" rtlCol="0">
            <a:spAutoFit/>
          </a:bodyPr>
          <a:lstStyle/>
          <a:p>
            <a:endParaRPr lang="ru-RU" dirty="0"/>
          </a:p>
        </p:txBody>
      </p:sp>
    </p:spTree>
    <p:extLst>
      <p:ext uri="{BB962C8B-B14F-4D97-AF65-F5344CB8AC3E}">
        <p14:creationId xmlns:p14="http://schemas.microsoft.com/office/powerpoint/2010/main" val="387978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068" y="49879"/>
            <a:ext cx="966232" cy="966232"/>
          </a:xfrm>
          <a:prstGeom prst="rect">
            <a:avLst/>
          </a:prstGeom>
        </p:spPr>
      </p:pic>
      <p:sp>
        <p:nvSpPr>
          <p:cNvPr id="5" name="TextBox 4"/>
          <p:cNvSpPr txBox="1"/>
          <p:nvPr/>
        </p:nvSpPr>
        <p:spPr>
          <a:xfrm>
            <a:off x="1258889" y="267957"/>
            <a:ext cx="7733513" cy="748154"/>
          </a:xfrm>
          <a:prstGeom prst="rect">
            <a:avLst/>
          </a:prstGeom>
          <a:noFill/>
        </p:spPr>
        <p:txBody>
          <a:bodyPr wrap="square">
            <a:spAutoFit/>
          </a:bodyPr>
          <a:lstStyle/>
          <a:p>
            <a:pPr algn="ctr">
              <a:lnSpc>
                <a:spcPts val="2500"/>
              </a:lnSpc>
              <a:defRPr/>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Требования для предоставления средств МО</a:t>
            </a:r>
          </a:p>
          <a:p>
            <a:pPr algn="ctr">
              <a:lnSpc>
                <a:spcPts val="2500"/>
              </a:lnSpc>
              <a:defRPr/>
            </a:pPr>
            <a:r>
              <a:rPr lang="ru-RU"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Arial" pitchFamily="34" charset="0"/>
              </a:rPr>
              <a:t>(на повышение квалификации </a:t>
            </a:r>
            <a:r>
              <a:rPr lang="ru-RU" sz="20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Arial" pitchFamily="34" charset="0"/>
              </a:rPr>
              <a:t>мед.работников</a:t>
            </a:r>
            <a:r>
              <a:rPr lang="en-US"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Arial" pitchFamily="34" charset="0"/>
              </a:rPr>
              <a:t> (</a:t>
            </a:r>
            <a:r>
              <a:rPr lang="ru-RU"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Arial" pitchFamily="34" charset="0"/>
              </a:rPr>
              <a:t>ДПО)</a:t>
            </a:r>
            <a:r>
              <a:rPr lang="ru-RU"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Arial" pitchFamily="34" charset="0"/>
              </a:rPr>
              <a:t>)</a:t>
            </a:r>
            <a:endParaRPr lang="ru-RU"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Arial" pitchFamily="34" charset="0"/>
            </a:endParaRPr>
          </a:p>
        </p:txBody>
      </p:sp>
      <p:cxnSp>
        <p:nvCxnSpPr>
          <p:cNvPr id="6" name="Прямая соединительная линия 5"/>
          <p:cNvCxnSpPr/>
          <p:nvPr/>
        </p:nvCxnSpPr>
        <p:spPr>
          <a:xfrm flipV="1">
            <a:off x="1258889" y="115888"/>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7" name="Прямая соединительная линия 6"/>
          <p:cNvCxnSpPr/>
          <p:nvPr/>
        </p:nvCxnSpPr>
        <p:spPr>
          <a:xfrm>
            <a:off x="1331640" y="1016111"/>
            <a:ext cx="7482160" cy="0"/>
          </a:xfrm>
          <a:prstGeom prst="line">
            <a:avLst/>
          </a:prstGeom>
          <a:ln/>
        </p:spPr>
        <p:style>
          <a:lnRef idx="1">
            <a:schemeClr val="accent3"/>
          </a:lnRef>
          <a:fillRef idx="0">
            <a:schemeClr val="accent3"/>
          </a:fillRef>
          <a:effectRef idx="0">
            <a:schemeClr val="accent3"/>
          </a:effectRef>
          <a:fontRef idx="minor">
            <a:schemeClr val="tx1"/>
          </a:fontRef>
        </p:style>
      </p:cxnSp>
      <p:sp>
        <p:nvSpPr>
          <p:cNvPr id="15" name="TextBox 14"/>
          <p:cNvSpPr txBox="1"/>
          <p:nvPr/>
        </p:nvSpPr>
        <p:spPr>
          <a:xfrm>
            <a:off x="1331640" y="1988840"/>
            <a:ext cx="184731" cy="369332"/>
          </a:xfrm>
          <a:prstGeom prst="rect">
            <a:avLst/>
          </a:prstGeom>
          <a:noFill/>
        </p:spPr>
        <p:txBody>
          <a:bodyPr wrap="none" rtlCol="0">
            <a:spAutoFit/>
          </a:bodyPr>
          <a:lstStyle/>
          <a:p>
            <a:endParaRPr lang="ru-RU" dirty="0"/>
          </a:p>
        </p:txBody>
      </p:sp>
      <p:sp>
        <p:nvSpPr>
          <p:cNvPr id="17" name="Скругленный прямоугольник 16"/>
          <p:cNvSpPr/>
          <p:nvPr/>
        </p:nvSpPr>
        <p:spPr>
          <a:xfrm>
            <a:off x="356509" y="1151372"/>
            <a:ext cx="2319724" cy="25922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Программа повышение квалификации</a:t>
            </a:r>
            <a:endParaRPr lang="ru-RU" dirty="0"/>
          </a:p>
        </p:txBody>
      </p:sp>
      <p:sp>
        <p:nvSpPr>
          <p:cNvPr id="18" name="Скругленный прямоугольник 17"/>
          <p:cNvSpPr/>
          <p:nvPr/>
        </p:nvSpPr>
        <p:spPr>
          <a:xfrm>
            <a:off x="2844924" y="1151372"/>
            <a:ext cx="5968876" cy="83746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dirty="0" smtClean="0"/>
              <a:t>Соответствует видам</a:t>
            </a:r>
            <a:r>
              <a:rPr lang="ru-RU" dirty="0"/>
              <a:t>, формам и профилям медицинской помощи, оказываемой </a:t>
            </a:r>
            <a:r>
              <a:rPr lang="ru-RU" dirty="0" smtClean="0"/>
              <a:t>медицинской </a:t>
            </a:r>
            <a:r>
              <a:rPr lang="ru-RU" dirty="0"/>
              <a:t>организацией - в рамках территориальной программы </a:t>
            </a:r>
            <a:r>
              <a:rPr lang="ru-RU" dirty="0" smtClean="0"/>
              <a:t>ОМС</a:t>
            </a:r>
            <a:endParaRPr lang="ru-RU" dirty="0"/>
          </a:p>
        </p:txBody>
      </p:sp>
      <p:sp>
        <p:nvSpPr>
          <p:cNvPr id="19" name="Скругленный прямоугольник 18"/>
          <p:cNvSpPr/>
          <p:nvPr/>
        </p:nvSpPr>
        <p:spPr>
          <a:xfrm>
            <a:off x="2844924" y="2173506"/>
            <a:ext cx="5968876" cy="8954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dirty="0" smtClean="0"/>
              <a:t>Соответствует должности </a:t>
            </a:r>
            <a:r>
              <a:rPr lang="ru-RU" dirty="0"/>
              <a:t>медицинского работника, профессиональную деятельность по которой он осуществляет в медицинской организации</a:t>
            </a:r>
          </a:p>
        </p:txBody>
      </p:sp>
      <p:sp>
        <p:nvSpPr>
          <p:cNvPr id="20" name="Скругленный прямоугольник 19"/>
          <p:cNvSpPr/>
          <p:nvPr/>
        </p:nvSpPr>
        <p:spPr>
          <a:xfrm>
            <a:off x="264143" y="3893486"/>
            <a:ext cx="2319724" cy="281891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smtClean="0"/>
              <a:t>Медицинский работник</a:t>
            </a:r>
            <a:endParaRPr lang="ru-RU" dirty="0"/>
          </a:p>
        </p:txBody>
      </p:sp>
      <p:sp>
        <p:nvSpPr>
          <p:cNvPr id="21" name="Скругленный прямоугольник 20"/>
          <p:cNvSpPr/>
          <p:nvPr/>
        </p:nvSpPr>
        <p:spPr>
          <a:xfrm>
            <a:off x="2844924" y="4502136"/>
            <a:ext cx="5968876"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b="1" dirty="0" smtClean="0">
                <a:solidFill>
                  <a:srgbClr val="FF0000"/>
                </a:solidFill>
              </a:rPr>
              <a:t>Не </a:t>
            </a:r>
            <a:r>
              <a:rPr lang="ru-RU" b="1" dirty="0">
                <a:solidFill>
                  <a:srgbClr val="FF0000"/>
                </a:solidFill>
              </a:rPr>
              <a:t>обучался по программам дополнительного профессионального образования в течение года, предшествующего соответствующему финансовому году</a:t>
            </a:r>
          </a:p>
        </p:txBody>
      </p:sp>
      <p:sp>
        <p:nvSpPr>
          <p:cNvPr id="22" name="Скругленный прямоугольник 21"/>
          <p:cNvSpPr/>
          <p:nvPr/>
        </p:nvSpPr>
        <p:spPr>
          <a:xfrm>
            <a:off x="2844924" y="3914440"/>
            <a:ext cx="5968876" cy="4320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dirty="0" smtClean="0"/>
              <a:t>Осуществляет трудовую деятельность в МО</a:t>
            </a:r>
            <a:endParaRPr lang="ru-RU" dirty="0"/>
          </a:p>
        </p:txBody>
      </p:sp>
      <p:sp>
        <p:nvSpPr>
          <p:cNvPr id="23" name="Скругленный прямоугольник 22"/>
          <p:cNvSpPr/>
          <p:nvPr/>
        </p:nvSpPr>
        <p:spPr>
          <a:xfrm>
            <a:off x="2844924" y="3212976"/>
            <a:ext cx="5968876"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dirty="0" smtClean="0"/>
              <a:t>Размещена на интернет-портале НМО</a:t>
            </a:r>
            <a:endParaRPr lang="ru-RU" dirty="0"/>
          </a:p>
        </p:txBody>
      </p:sp>
      <p:sp>
        <p:nvSpPr>
          <p:cNvPr id="24" name="Скругленный прямоугольник 23"/>
          <p:cNvSpPr/>
          <p:nvPr/>
        </p:nvSpPr>
        <p:spPr>
          <a:xfrm>
            <a:off x="2848208" y="5413190"/>
            <a:ext cx="5968876"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dirty="0" smtClean="0"/>
              <a:t>Создана предварительная заявка </a:t>
            </a:r>
            <a:r>
              <a:rPr lang="ru-RU" dirty="0"/>
              <a:t>для зачисления на обучение </a:t>
            </a:r>
          </a:p>
        </p:txBody>
      </p:sp>
      <p:sp>
        <p:nvSpPr>
          <p:cNvPr id="25" name="Скругленный прямоугольник 24"/>
          <p:cNvSpPr/>
          <p:nvPr/>
        </p:nvSpPr>
        <p:spPr>
          <a:xfrm>
            <a:off x="2844924" y="6136338"/>
            <a:ext cx="5968876" cy="5760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dirty="0" smtClean="0"/>
              <a:t>Предоставлено </a:t>
            </a:r>
            <a:r>
              <a:rPr lang="ru-RU" dirty="0"/>
              <a:t>работодателю заявление о направлении на дополнительное профессиональное образование</a:t>
            </a:r>
          </a:p>
        </p:txBody>
      </p:sp>
    </p:spTree>
    <p:extLst>
      <p:ext uri="{BB962C8B-B14F-4D97-AF65-F5344CB8AC3E}">
        <p14:creationId xmlns:p14="http://schemas.microsoft.com/office/powerpoint/2010/main" val="3695385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Объект 10"/>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9" y="143206"/>
            <a:ext cx="670538" cy="670538"/>
          </a:xfrm>
          <a:prstGeom prst="rect">
            <a:avLst/>
          </a:prstGeom>
        </p:spPr>
      </p:pic>
      <p:sp>
        <p:nvSpPr>
          <p:cNvPr id="6" name="Прямоугольник 5"/>
          <p:cNvSpPr/>
          <p:nvPr/>
        </p:nvSpPr>
        <p:spPr>
          <a:xfrm>
            <a:off x="2123728" y="307314"/>
            <a:ext cx="5832648" cy="393698"/>
          </a:xfrm>
          <a:prstGeom prst="rect">
            <a:avLst/>
          </a:prstGeom>
        </p:spPr>
        <p:txBody>
          <a:bodyPr wrap="square">
            <a:spAutoFit/>
          </a:bodyPr>
          <a:lstStyle/>
          <a:p>
            <a:pPr algn="ctr">
              <a:lnSpc>
                <a:spcPts val="2500"/>
              </a:lnSpc>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Рекомендации по заполнению заявок на ДПО</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cxnSp>
        <p:nvCxnSpPr>
          <p:cNvPr id="8" name="Прямая соединительная линия 7"/>
          <p:cNvCxnSpPr/>
          <p:nvPr/>
        </p:nvCxnSpPr>
        <p:spPr>
          <a:xfrm flipV="1">
            <a:off x="1157639" y="188640"/>
            <a:ext cx="7554911" cy="254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Прямая соединительная линия 8"/>
          <p:cNvCxnSpPr/>
          <p:nvPr/>
        </p:nvCxnSpPr>
        <p:spPr>
          <a:xfrm>
            <a:off x="1157639" y="764704"/>
            <a:ext cx="7482160" cy="0"/>
          </a:xfrm>
          <a:prstGeom prst="line">
            <a:avLst/>
          </a:prstGeom>
          <a:ln/>
        </p:spPr>
        <p:style>
          <a:lnRef idx="1">
            <a:schemeClr val="accent3"/>
          </a:lnRef>
          <a:fillRef idx="0">
            <a:schemeClr val="accent3"/>
          </a:fillRef>
          <a:effectRef idx="0">
            <a:schemeClr val="accent3"/>
          </a:effectRef>
          <a:fontRef idx="minor">
            <a:schemeClr val="tx1"/>
          </a:fontRef>
        </p:style>
      </p:cxnSp>
      <p:graphicFrame>
        <p:nvGraphicFramePr>
          <p:cNvPr id="7" name="Таблица 6"/>
          <p:cNvGraphicFramePr>
            <a:graphicFrameLocks noGrp="1"/>
          </p:cNvGraphicFramePr>
          <p:nvPr>
            <p:extLst>
              <p:ext uri="{D42A27DB-BD31-4B8C-83A1-F6EECF244321}">
                <p14:modId xmlns:p14="http://schemas.microsoft.com/office/powerpoint/2010/main" val="3485304638"/>
              </p:ext>
            </p:extLst>
          </p:nvPr>
        </p:nvGraphicFramePr>
        <p:xfrm>
          <a:off x="179512" y="908720"/>
          <a:ext cx="8797310" cy="5646803"/>
        </p:xfrm>
        <a:graphic>
          <a:graphicData uri="http://schemas.openxmlformats.org/drawingml/2006/table">
            <a:tbl>
              <a:tblPr firstRow="1" firstCol="1" bandRow="1">
                <a:tableStyleId>{5C22544A-7EE6-4342-B048-85BDC9FD1C3A}</a:tableStyleId>
              </a:tblPr>
              <a:tblGrid>
                <a:gridCol w="219640"/>
                <a:gridCol w="969001"/>
                <a:gridCol w="7608669"/>
              </a:tblGrid>
              <a:tr h="160403">
                <a:tc>
                  <a:txBody>
                    <a:bodyPr/>
                    <a:lstStyle/>
                    <a:p>
                      <a:pPr algn="ctr">
                        <a:spcAft>
                          <a:spcPts val="0"/>
                        </a:spcAft>
                      </a:pPr>
                      <a:r>
                        <a:rPr lang="ru-RU" sz="900" dirty="0">
                          <a:effectLst>
                            <a:outerShdw blurRad="38100" dist="38100" dir="2700000" algn="tl">
                              <a:srgbClr val="000000">
                                <a:alpha val="43137"/>
                              </a:srgbClr>
                            </a:outerShdw>
                          </a:effectLst>
                        </a:rPr>
                        <a:t>№</a:t>
                      </a:r>
                      <a:endParaRPr lang="ru-RU" sz="900" b="1" dirty="0">
                        <a:effectLst>
                          <a:outerShdw blurRad="38100" dist="38100" dir="2700000" algn="tl">
                            <a:srgbClr val="000000">
                              <a:alpha val="43137"/>
                            </a:srgbClr>
                          </a:outerShdw>
                        </a:effectLst>
                        <a:latin typeface="Arial"/>
                        <a:ea typeface="Times New Roman"/>
                        <a:cs typeface="Times New Roman"/>
                      </a:endParaRPr>
                    </a:p>
                  </a:txBody>
                  <a:tcPr marL="23905" marR="23905" marT="0" marB="0">
                    <a:blipFill>
                      <a:blip r:embed="rId3"/>
                      <a:tile tx="0" ty="0" sx="100000" sy="100000" flip="none" algn="tl"/>
                    </a:blipFill>
                  </a:tcPr>
                </a:tc>
                <a:tc>
                  <a:txBody>
                    <a:bodyPr/>
                    <a:lstStyle/>
                    <a:p>
                      <a:pPr algn="ctr">
                        <a:spcAft>
                          <a:spcPts val="0"/>
                        </a:spcAft>
                      </a:pPr>
                      <a:r>
                        <a:rPr lang="ru-RU" sz="900" dirty="0">
                          <a:effectLst>
                            <a:outerShdw blurRad="38100" dist="38100" dir="2700000" algn="tl">
                              <a:srgbClr val="000000">
                                <a:alpha val="43137"/>
                              </a:srgbClr>
                            </a:outerShdw>
                          </a:effectLst>
                        </a:rPr>
                        <a:t>Название графы</a:t>
                      </a:r>
                      <a:endParaRPr lang="ru-RU" sz="900" b="1" dirty="0">
                        <a:effectLst>
                          <a:outerShdw blurRad="38100" dist="38100" dir="2700000" algn="tl">
                            <a:srgbClr val="000000">
                              <a:alpha val="43137"/>
                            </a:srgbClr>
                          </a:outerShdw>
                        </a:effectLst>
                        <a:latin typeface="Arial"/>
                        <a:ea typeface="Times New Roman"/>
                        <a:cs typeface="Times New Roman"/>
                      </a:endParaRPr>
                    </a:p>
                  </a:txBody>
                  <a:tcPr marL="23905" marR="23905" marT="0" marB="0">
                    <a:blipFill>
                      <a:blip r:embed="rId3"/>
                      <a:tile tx="0" ty="0" sx="100000" sy="100000" flip="none" algn="tl"/>
                    </a:blipFill>
                  </a:tcPr>
                </a:tc>
                <a:tc>
                  <a:txBody>
                    <a:bodyPr/>
                    <a:lstStyle/>
                    <a:p>
                      <a:pPr algn="ctr">
                        <a:spcAft>
                          <a:spcPts val="0"/>
                        </a:spcAft>
                      </a:pPr>
                      <a:r>
                        <a:rPr lang="ru-RU" sz="900" dirty="0">
                          <a:effectLst>
                            <a:outerShdw blurRad="38100" dist="38100" dir="2700000" algn="tl">
                              <a:srgbClr val="000000">
                                <a:alpha val="43137"/>
                              </a:srgbClr>
                            </a:outerShdw>
                          </a:effectLst>
                        </a:rPr>
                        <a:t>Информация, указываемая в графе</a:t>
                      </a:r>
                      <a:endParaRPr lang="ru-RU" sz="900" b="1" dirty="0">
                        <a:effectLst>
                          <a:outerShdw blurRad="38100" dist="38100" dir="2700000" algn="tl">
                            <a:srgbClr val="000000">
                              <a:alpha val="43137"/>
                            </a:srgbClr>
                          </a:outerShdw>
                        </a:effectLst>
                        <a:latin typeface="Arial"/>
                        <a:ea typeface="Times New Roman"/>
                        <a:cs typeface="Times New Roman"/>
                      </a:endParaRPr>
                    </a:p>
                  </a:txBody>
                  <a:tcPr marL="23905" marR="23905" marT="0" marB="0">
                    <a:blipFill>
                      <a:blip r:embed="rId3"/>
                      <a:tile tx="0" ty="0" sx="100000" sy="100000" flip="none" algn="tl"/>
                    </a:blipFill>
                  </a:tcPr>
                </a:tc>
              </a:tr>
              <a:tr h="589256">
                <a:tc>
                  <a:txBody>
                    <a:bodyPr/>
                    <a:lstStyle/>
                    <a:p>
                      <a:pPr algn="ctr">
                        <a:spcAft>
                          <a:spcPts val="0"/>
                        </a:spcAft>
                      </a:pPr>
                      <a:r>
                        <a:rPr lang="ru-RU" sz="900" dirty="0">
                          <a:effectLst/>
                        </a:rPr>
                        <a:t>1</a:t>
                      </a:r>
                      <a:endParaRPr lang="ru-RU" sz="900" b="1" dirty="0">
                        <a:effectLst/>
                        <a:latin typeface="Arial"/>
                        <a:ea typeface="Times New Roman"/>
                        <a:cs typeface="Times New Roman"/>
                      </a:endParaRPr>
                    </a:p>
                  </a:txBody>
                  <a:tcPr marL="23905" marR="23905" marT="0" marB="0">
                    <a:blipFill>
                      <a:blip r:embed="rId3"/>
                      <a:tile tx="0" ty="0" sx="100000" sy="100000" flip="none" algn="tl"/>
                    </a:blipFill>
                  </a:tcPr>
                </a:tc>
                <a:tc>
                  <a:txBody>
                    <a:bodyPr/>
                    <a:lstStyle/>
                    <a:p>
                      <a:pPr algn="ctr">
                        <a:spcAft>
                          <a:spcPts val="0"/>
                        </a:spcAft>
                      </a:pPr>
                      <a:r>
                        <a:rPr lang="ru-RU" sz="1200" b="1" dirty="0">
                          <a:effectLst/>
                        </a:rPr>
                        <a:t>Дата предыдущего обучения</a:t>
                      </a:r>
                      <a:endParaRPr lang="ru-RU" sz="1200" b="1" dirty="0">
                        <a:effectLst/>
                        <a:latin typeface="Arial"/>
                        <a:ea typeface="Times New Roman"/>
                        <a:cs typeface="Times New Roman"/>
                      </a:endParaRPr>
                    </a:p>
                  </a:txBody>
                  <a:tcPr marL="23905" marR="23905" marT="0" marB="0">
                    <a:blipFill>
                      <a:blip r:embed="rId4"/>
                      <a:tile tx="0" ty="0" sx="100000" sy="100000" flip="none" algn="tl"/>
                    </a:blipFill>
                  </a:tcPr>
                </a:tc>
                <a:tc>
                  <a:txBody>
                    <a:bodyPr/>
                    <a:lstStyle/>
                    <a:p>
                      <a:pPr indent="201930" algn="just">
                        <a:spcAft>
                          <a:spcPts val="0"/>
                        </a:spcAft>
                      </a:pPr>
                      <a:r>
                        <a:rPr lang="ru-RU" sz="1200" b="1" dirty="0">
                          <a:effectLst/>
                          <a:latin typeface="+mj-lt"/>
                        </a:rPr>
                        <a:t>В заявке указывается дата последнего курса повышения квалификации медицинским работником </a:t>
                      </a:r>
                      <a:r>
                        <a:rPr lang="ru-RU" sz="1200" b="1" u="sng" dirty="0">
                          <a:solidFill>
                            <a:srgbClr val="FF0000"/>
                          </a:solidFill>
                          <a:effectLst/>
                          <a:latin typeface="+mj-lt"/>
                        </a:rPr>
                        <a:t>независимо от источника его финансирования, места работы или специальности повышения  квалификации</a:t>
                      </a:r>
                      <a:r>
                        <a:rPr lang="ru-RU" sz="1200" b="1" dirty="0">
                          <a:solidFill>
                            <a:srgbClr val="FF0000"/>
                          </a:solidFill>
                          <a:effectLst/>
                          <a:latin typeface="+mj-lt"/>
                        </a:rPr>
                        <a:t> </a:t>
                      </a:r>
                      <a:r>
                        <a:rPr lang="ru-RU" sz="1200" b="1" dirty="0">
                          <a:effectLst/>
                          <a:latin typeface="+mj-lt"/>
                        </a:rPr>
                        <a:t>медицинским работником. </a:t>
                      </a:r>
                    </a:p>
                    <a:p>
                      <a:pPr indent="201930" algn="just">
                        <a:spcAft>
                          <a:spcPts val="0"/>
                        </a:spcAft>
                      </a:pPr>
                      <a:r>
                        <a:rPr lang="ru-RU" sz="1200" b="1" dirty="0">
                          <a:effectLst/>
                          <a:latin typeface="+mj-lt"/>
                        </a:rPr>
                        <a:t>В случае если медицинский работник не повышал ранее квалификацию, это указывается в пояснительной записке, прикрепляемой в составе  прочих документов и подписанной руководителем </a:t>
                      </a:r>
                      <a:r>
                        <a:rPr lang="ru-RU" sz="1200" b="1" dirty="0" smtClean="0">
                          <a:effectLst/>
                          <a:latin typeface="+mj-lt"/>
                        </a:rPr>
                        <a:t>МО. </a:t>
                      </a:r>
                      <a:endParaRPr lang="ru-RU" sz="1200" b="1" dirty="0">
                        <a:effectLst/>
                        <a:latin typeface="+mj-lt"/>
                        <a:ea typeface="Times New Roman"/>
                        <a:cs typeface="Times New Roman"/>
                      </a:endParaRPr>
                    </a:p>
                  </a:txBody>
                  <a:tcPr marL="23905" marR="23905" marT="0" marB="0">
                    <a:blipFill>
                      <a:blip r:embed="rId5"/>
                      <a:tile tx="0" ty="0" sx="100000" sy="100000" flip="none" algn="tl"/>
                    </a:blipFill>
                  </a:tcPr>
                </a:tc>
              </a:tr>
              <a:tr h="628605">
                <a:tc>
                  <a:txBody>
                    <a:bodyPr/>
                    <a:lstStyle/>
                    <a:p>
                      <a:pPr algn="ctr">
                        <a:spcAft>
                          <a:spcPts val="0"/>
                        </a:spcAft>
                      </a:pPr>
                      <a:r>
                        <a:rPr lang="ru-RU" sz="900" dirty="0">
                          <a:effectLst/>
                        </a:rPr>
                        <a:t>2</a:t>
                      </a:r>
                      <a:endParaRPr lang="ru-RU" sz="900" b="1" dirty="0">
                        <a:effectLst/>
                        <a:latin typeface="Arial"/>
                        <a:ea typeface="Times New Roman"/>
                        <a:cs typeface="Times New Roman"/>
                      </a:endParaRPr>
                    </a:p>
                  </a:txBody>
                  <a:tcPr marL="23905" marR="23905" marT="0" marB="0">
                    <a:blipFill>
                      <a:blip r:embed="rId3"/>
                      <a:tile tx="0" ty="0" sx="100000" sy="100000" flip="none" algn="tl"/>
                    </a:blipFill>
                  </a:tcPr>
                </a:tc>
                <a:tc>
                  <a:txBody>
                    <a:bodyPr/>
                    <a:lstStyle/>
                    <a:p>
                      <a:pPr algn="ctr">
                        <a:spcAft>
                          <a:spcPts val="0"/>
                        </a:spcAft>
                      </a:pPr>
                      <a:r>
                        <a:rPr lang="ru-RU" sz="1200" b="1" dirty="0">
                          <a:effectLst/>
                        </a:rPr>
                        <a:t>Сведения о допущенных организацией нарушениях</a:t>
                      </a:r>
                      <a:endParaRPr lang="ru-RU" sz="1200" b="1" dirty="0">
                        <a:effectLst/>
                        <a:latin typeface="Arial"/>
                        <a:ea typeface="Times New Roman"/>
                        <a:cs typeface="Times New Roman"/>
                      </a:endParaRPr>
                    </a:p>
                  </a:txBody>
                  <a:tcPr marL="23905" marR="23905" marT="0" marB="0">
                    <a:blipFill>
                      <a:blip r:embed="rId4"/>
                      <a:tile tx="0" ty="0" sx="100000" sy="100000" flip="none" algn="tl"/>
                    </a:blipFill>
                  </a:tcPr>
                </a:tc>
                <a:tc>
                  <a:txBody>
                    <a:bodyPr/>
                    <a:lstStyle/>
                    <a:p>
                      <a:pPr indent="201930" algn="just">
                        <a:spcAft>
                          <a:spcPts val="0"/>
                        </a:spcAft>
                      </a:pPr>
                      <a:r>
                        <a:rPr lang="ru-RU" sz="1200" b="1" dirty="0">
                          <a:effectLst/>
                          <a:latin typeface="+mj-lt"/>
                        </a:rPr>
                        <a:t>В графе «Сведения о допущенных организацией нарушениях» указывать только код  нарушения/дефекта, выявленный при проведении </a:t>
                      </a:r>
                      <a:r>
                        <a:rPr lang="ru-RU" sz="1200" b="1" dirty="0" smtClean="0">
                          <a:effectLst/>
                          <a:latin typeface="+mj-lt"/>
                        </a:rPr>
                        <a:t>ЭКМП, </a:t>
                      </a:r>
                      <a:r>
                        <a:rPr lang="ru-RU" sz="1200" b="1" dirty="0">
                          <a:effectLst/>
                          <a:latin typeface="+mj-lt"/>
                        </a:rPr>
                        <a:t>а в состав прочих документов необходимо поместить информацию за подписью руководителя </a:t>
                      </a:r>
                      <a:r>
                        <a:rPr lang="ru-RU" sz="1200" b="1" dirty="0" smtClean="0">
                          <a:effectLst/>
                          <a:latin typeface="+mj-lt"/>
                        </a:rPr>
                        <a:t>МО с </a:t>
                      </a:r>
                      <a:r>
                        <a:rPr lang="ru-RU" sz="1200" b="1" dirty="0">
                          <a:effectLst/>
                          <a:latin typeface="+mj-lt"/>
                        </a:rPr>
                        <a:t>указанием даты и номера акта экспертизы качества медицинской помощи, в результате которого выявлен код дефекта, на устранение которого направлено данное </a:t>
                      </a:r>
                      <a:r>
                        <a:rPr lang="ru-RU" sz="1200" b="1" dirty="0" smtClean="0">
                          <a:effectLst/>
                          <a:latin typeface="+mj-lt"/>
                        </a:rPr>
                        <a:t>мероприятие. </a:t>
                      </a:r>
                      <a:endParaRPr lang="ru-RU" sz="1200" b="1" dirty="0">
                        <a:effectLst/>
                        <a:latin typeface="+mj-lt"/>
                        <a:ea typeface="Times New Roman"/>
                        <a:cs typeface="Times New Roman"/>
                      </a:endParaRPr>
                    </a:p>
                  </a:txBody>
                  <a:tcPr marL="23905" marR="23905" marT="0" marB="0">
                    <a:blipFill>
                      <a:blip r:embed="rId5"/>
                      <a:tile tx="0" ty="0" sx="100000" sy="100000" flip="none" algn="tl"/>
                    </a:blipFill>
                  </a:tcPr>
                </a:tc>
              </a:tr>
              <a:tr h="3208165">
                <a:tc>
                  <a:txBody>
                    <a:bodyPr/>
                    <a:lstStyle/>
                    <a:p>
                      <a:pPr algn="ctr">
                        <a:spcAft>
                          <a:spcPts val="0"/>
                        </a:spcAft>
                      </a:pPr>
                      <a:r>
                        <a:rPr lang="ru-RU" sz="900" dirty="0">
                          <a:effectLst/>
                        </a:rPr>
                        <a:t>3</a:t>
                      </a:r>
                      <a:endParaRPr lang="ru-RU" sz="900" b="1" dirty="0">
                        <a:effectLst/>
                        <a:latin typeface="Arial"/>
                        <a:ea typeface="Times New Roman"/>
                        <a:cs typeface="Times New Roman"/>
                      </a:endParaRPr>
                    </a:p>
                  </a:txBody>
                  <a:tcPr marL="23905" marR="23905" marT="0" marB="0">
                    <a:blipFill>
                      <a:blip r:embed="rId3"/>
                      <a:tile tx="0" ty="0" sx="100000" sy="100000" flip="none" algn="tl"/>
                    </a:blipFill>
                  </a:tcPr>
                </a:tc>
                <a:tc>
                  <a:txBody>
                    <a:bodyPr/>
                    <a:lstStyle/>
                    <a:p>
                      <a:pPr algn="ctr">
                        <a:spcAft>
                          <a:spcPts val="0"/>
                        </a:spcAft>
                      </a:pPr>
                      <a:r>
                        <a:rPr lang="ru-RU" sz="1200" b="1" dirty="0">
                          <a:effectLst/>
                        </a:rPr>
                        <a:t>Прочие документы</a:t>
                      </a:r>
                      <a:endParaRPr lang="ru-RU" sz="1200" b="1" dirty="0">
                        <a:effectLst/>
                        <a:latin typeface="Arial"/>
                        <a:ea typeface="Times New Roman"/>
                        <a:cs typeface="Times New Roman"/>
                      </a:endParaRPr>
                    </a:p>
                  </a:txBody>
                  <a:tcPr marL="23905" marR="23905" marT="0" marB="0">
                    <a:blipFill>
                      <a:blip r:embed="rId4"/>
                      <a:tile tx="0" ty="0" sx="100000" sy="100000" flip="none" algn="tl"/>
                    </a:blipFill>
                  </a:tcPr>
                </a:tc>
                <a:tc>
                  <a:txBody>
                    <a:bodyPr/>
                    <a:lstStyle/>
                    <a:p>
                      <a:pPr indent="201930" algn="just">
                        <a:spcAft>
                          <a:spcPts val="0"/>
                        </a:spcAft>
                      </a:pPr>
                      <a:r>
                        <a:rPr lang="ru-RU" sz="1200" b="1" dirty="0">
                          <a:effectLst/>
                          <a:latin typeface="+mj-lt"/>
                        </a:rPr>
                        <a:t>В состав прочих документов крепятся:</a:t>
                      </a:r>
                    </a:p>
                    <a:p>
                      <a:pPr indent="201930" algn="just">
                        <a:spcAft>
                          <a:spcPts val="0"/>
                        </a:spcAft>
                      </a:pPr>
                      <a:r>
                        <a:rPr lang="ru-RU" sz="1200" b="1" dirty="0">
                          <a:effectLst/>
                          <a:latin typeface="+mj-lt"/>
                        </a:rPr>
                        <a:t>1. Копия заявления медицинского работника руководителю </a:t>
                      </a:r>
                      <a:r>
                        <a:rPr lang="ru-RU" sz="1200" b="1" dirty="0" smtClean="0">
                          <a:effectLst/>
                          <a:latin typeface="+mj-lt"/>
                        </a:rPr>
                        <a:t>МО о </a:t>
                      </a:r>
                      <a:r>
                        <a:rPr lang="ru-RU" sz="1200" b="1" dirty="0">
                          <a:effectLst/>
                          <a:latin typeface="+mj-lt"/>
                        </a:rPr>
                        <a:t>направлении на дополнительное профессиональное образование по программе повышения квалификации в организацию, осуществляющую образовательную </a:t>
                      </a:r>
                      <a:r>
                        <a:rPr lang="ru-RU" sz="1200" b="1" dirty="0" smtClean="0">
                          <a:effectLst/>
                          <a:latin typeface="+mj-lt"/>
                        </a:rPr>
                        <a:t>деятельность;</a:t>
                      </a:r>
                      <a:endParaRPr lang="ru-RU" sz="1200" b="1" dirty="0">
                        <a:effectLst/>
                        <a:latin typeface="+mj-lt"/>
                      </a:endParaRPr>
                    </a:p>
                    <a:p>
                      <a:pPr indent="201930" algn="just">
                        <a:spcAft>
                          <a:spcPts val="0"/>
                        </a:spcAft>
                      </a:pPr>
                      <a:r>
                        <a:rPr lang="ru-RU" sz="1200" b="1" dirty="0">
                          <a:effectLst/>
                          <a:latin typeface="+mj-lt"/>
                        </a:rPr>
                        <a:t>2. Копия предварительной заявки для зачисления на обучение по программе повышения </a:t>
                      </a:r>
                      <a:r>
                        <a:rPr lang="ru-RU" sz="1200" b="1" dirty="0" smtClean="0">
                          <a:effectLst/>
                          <a:latin typeface="+mj-lt"/>
                        </a:rPr>
                        <a:t>квалификации;</a:t>
                      </a:r>
                      <a:endParaRPr lang="ru-RU" sz="1200" b="1" dirty="0">
                        <a:effectLst/>
                        <a:latin typeface="+mj-lt"/>
                      </a:endParaRPr>
                    </a:p>
                    <a:p>
                      <a:pPr indent="201930" algn="just">
                        <a:spcAft>
                          <a:spcPts val="0"/>
                        </a:spcAft>
                      </a:pPr>
                      <a:r>
                        <a:rPr lang="ru-RU" sz="1200" b="1" dirty="0">
                          <a:effectLst/>
                          <a:latin typeface="+mj-lt"/>
                        </a:rPr>
                        <a:t>3. Пояснительная записка за подписью руководителя </a:t>
                      </a:r>
                      <a:r>
                        <a:rPr lang="ru-RU" sz="1200" b="1" dirty="0" smtClean="0">
                          <a:effectLst/>
                          <a:latin typeface="+mj-lt"/>
                        </a:rPr>
                        <a:t>МО, </a:t>
                      </a:r>
                      <a:r>
                        <a:rPr lang="ru-RU" sz="1200" b="1" dirty="0">
                          <a:effectLst/>
                          <a:latin typeface="+mj-lt"/>
                        </a:rPr>
                        <a:t>в которой указывается: </a:t>
                      </a:r>
                    </a:p>
                    <a:p>
                      <a:pPr indent="201930" algn="just">
                        <a:spcAft>
                          <a:spcPts val="0"/>
                        </a:spcAft>
                      </a:pPr>
                      <a:r>
                        <a:rPr lang="ru-RU" sz="1200" b="1" dirty="0">
                          <a:effectLst/>
                          <a:latin typeface="+mj-lt"/>
                        </a:rPr>
                        <a:t>- Страховой номер индивидуального лицевого счета, принятый в соответствии с законодательством Российской Федерации об индивидуальном (персонифицированном) учете в системе обязательного пенсионного страхования, в соответствии с федеральным регистром медицинских работников;</a:t>
                      </a:r>
                    </a:p>
                    <a:p>
                      <a:pPr indent="201930" algn="just">
                        <a:spcAft>
                          <a:spcPts val="0"/>
                        </a:spcAft>
                      </a:pPr>
                      <a:r>
                        <a:rPr lang="ru-RU" sz="1200" b="1" dirty="0">
                          <a:effectLst/>
                          <a:latin typeface="+mj-lt"/>
                        </a:rPr>
                        <a:t>- Информация о коде нарушения/дефекта, выявленного при проведении </a:t>
                      </a:r>
                      <a:r>
                        <a:rPr lang="ru-RU" sz="1200" b="1" dirty="0" smtClean="0">
                          <a:effectLst/>
                          <a:latin typeface="+mj-lt"/>
                        </a:rPr>
                        <a:t>ЭКМП, </a:t>
                      </a:r>
                      <a:r>
                        <a:rPr lang="ru-RU" sz="1200" b="1" dirty="0">
                          <a:effectLst/>
                          <a:latin typeface="+mj-lt"/>
                        </a:rPr>
                        <a:t>с указанием номера и даты акта экспертизы оказания медицинской </a:t>
                      </a:r>
                      <a:r>
                        <a:rPr lang="ru-RU" sz="1200" b="1" dirty="0" smtClean="0">
                          <a:effectLst/>
                          <a:latin typeface="+mj-lt"/>
                        </a:rPr>
                        <a:t>помощи </a:t>
                      </a:r>
                      <a:r>
                        <a:rPr lang="ru-RU" sz="1200" b="1" dirty="0" smtClean="0">
                          <a:solidFill>
                            <a:srgbClr val="FF0000"/>
                          </a:solidFill>
                          <a:effectLst/>
                          <a:latin typeface="+mj-lt"/>
                        </a:rPr>
                        <a:t>(прикреплять акт не требуется);</a:t>
                      </a:r>
                      <a:endParaRPr lang="ru-RU" sz="1200" b="1" dirty="0">
                        <a:solidFill>
                          <a:srgbClr val="FF0000"/>
                        </a:solidFill>
                        <a:effectLst/>
                        <a:latin typeface="+mj-lt"/>
                      </a:endParaRPr>
                    </a:p>
                    <a:p>
                      <a:pPr indent="201930" algn="just">
                        <a:spcAft>
                          <a:spcPts val="0"/>
                        </a:spcAft>
                      </a:pPr>
                      <a:r>
                        <a:rPr lang="ru-RU" sz="1200" b="1" dirty="0">
                          <a:effectLst/>
                          <a:latin typeface="+mj-lt"/>
                        </a:rPr>
                        <a:t>- Должность медицинского работника, профессиональную деятельность по которой он осуществляет в медицинской организации;</a:t>
                      </a:r>
                    </a:p>
                    <a:p>
                      <a:pPr indent="201930" algn="just">
                        <a:spcAft>
                          <a:spcPts val="0"/>
                        </a:spcAft>
                      </a:pPr>
                      <a:r>
                        <a:rPr lang="ru-RU" sz="1200" b="1" dirty="0">
                          <a:effectLst/>
                          <a:latin typeface="+mj-lt"/>
                        </a:rPr>
                        <a:t>- Информация о последнем курсе повышения квалификации по дополнительному профессиональному образованию, который прошел медицинский работник с указанием </a:t>
                      </a:r>
                      <a:r>
                        <a:rPr lang="ru-RU" sz="1200" b="1" dirty="0" smtClean="0">
                          <a:effectLst/>
                          <a:latin typeface="+mj-lt"/>
                        </a:rPr>
                        <a:t>даты </a:t>
                      </a:r>
                      <a:r>
                        <a:rPr lang="ru-RU" sz="1200" b="1" dirty="0">
                          <a:effectLst/>
                          <a:latin typeface="+mj-lt"/>
                        </a:rPr>
                        <a:t>обучения, специальности и названия курса. Информация указывается вне зависимости от источника финансирования, места работы или специальности  по которой ранее медицинский работник проходил повышение квалификации. В случае если ранее медицинский работник не повышал квалификацию, это так же указывается в пояснительной записке;</a:t>
                      </a:r>
                    </a:p>
                    <a:p>
                      <a:pPr indent="201930" algn="just">
                        <a:spcAft>
                          <a:spcPts val="0"/>
                        </a:spcAft>
                      </a:pPr>
                      <a:r>
                        <a:rPr lang="ru-RU" sz="1200" b="1" dirty="0">
                          <a:effectLst/>
                          <a:latin typeface="+mj-lt"/>
                        </a:rPr>
                        <a:t>- Информация об исполнителе, который отвечает за составление заявки с указанием  Ф.И.О. и номера контактного телефона.</a:t>
                      </a:r>
                      <a:endParaRPr lang="ru-RU" sz="1200" b="1" dirty="0">
                        <a:effectLst/>
                        <a:latin typeface="+mj-lt"/>
                        <a:ea typeface="Times New Roman"/>
                        <a:cs typeface="Times New Roman"/>
                      </a:endParaRPr>
                    </a:p>
                  </a:txBody>
                  <a:tcPr marL="23905" marR="23905" marT="0" marB="0">
                    <a:blipFill>
                      <a:blip r:embed="rId5"/>
                      <a:tile tx="0" ty="0" sx="100000" sy="100000" flip="none" algn="tl"/>
                    </a:blipFill>
                  </a:tcPr>
                </a:tc>
              </a:tr>
            </a:tbl>
          </a:graphicData>
        </a:graphic>
      </p:graphicFrame>
    </p:spTree>
    <p:extLst>
      <p:ext uri="{BB962C8B-B14F-4D97-AF65-F5344CB8AC3E}">
        <p14:creationId xmlns:p14="http://schemas.microsoft.com/office/powerpoint/2010/main" val="2612457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1876</TotalTime>
  <Words>3172</Words>
  <Application>Microsoft Office PowerPoint</Application>
  <PresentationFormat>Экран (4:3)</PresentationFormat>
  <Paragraphs>352</Paragraphs>
  <Slides>36</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Давидюк Вероника Петровна</dc:creator>
  <cp:lastModifiedBy>ЖуринАВ</cp:lastModifiedBy>
  <cp:revision>138</cp:revision>
  <cp:lastPrinted>2024-12-16T08:38:58Z</cp:lastPrinted>
  <dcterms:created xsi:type="dcterms:W3CDTF">2017-06-21T07:47:55Z</dcterms:created>
  <dcterms:modified xsi:type="dcterms:W3CDTF">2024-12-17T06:23:36Z</dcterms:modified>
</cp:coreProperties>
</file>