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5" r:id="rId2"/>
    <p:sldId id="329" r:id="rId3"/>
    <p:sldId id="342" r:id="rId4"/>
    <p:sldId id="330" r:id="rId5"/>
    <p:sldId id="331" r:id="rId6"/>
    <p:sldId id="343" r:id="rId7"/>
    <p:sldId id="351" r:id="rId8"/>
    <p:sldId id="361" r:id="rId9"/>
    <p:sldId id="355" r:id="rId10"/>
    <p:sldId id="352" r:id="rId11"/>
    <p:sldId id="353" r:id="rId12"/>
    <p:sldId id="354" r:id="rId13"/>
    <p:sldId id="350" r:id="rId14"/>
    <p:sldId id="356" r:id="rId15"/>
    <p:sldId id="357" r:id="rId16"/>
    <p:sldId id="358" r:id="rId17"/>
    <p:sldId id="359" r:id="rId1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DB1"/>
    <a:srgbClr val="F8E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9" autoAdjust="0"/>
  </p:normalViewPr>
  <p:slideViewPr>
    <p:cSldViewPr>
      <p:cViewPr>
        <p:scale>
          <a:sx n="100" d="100"/>
          <a:sy n="100" d="100"/>
        </p:scale>
        <p:origin x="-2124" y="-8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AF499-B9EB-4553-B8AF-7FCBC05F1910}" type="doc">
      <dgm:prSet loTypeId="urn:microsoft.com/office/officeart/2005/8/layout/cycle3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1DAFB5-198A-4EEB-807D-29D974D2E8F6}">
      <dgm:prSet phldrT="[Текст]" custT="1"/>
      <dgm:spPr/>
      <dgm:t>
        <a:bodyPr/>
        <a:lstStyle/>
        <a:p>
          <a:r>
            <a:rPr lang="ru-RU" sz="1600" dirty="0" smtClean="0"/>
            <a:t>ТФОМС ЯО</a:t>
          </a:r>
          <a:endParaRPr lang="ru-RU" sz="1600" dirty="0"/>
        </a:p>
      </dgm:t>
    </dgm:pt>
    <dgm:pt modelId="{80D800D5-08CD-42C7-B048-28BB22C036EA}" type="parTrans" cxnId="{B32F7B46-9FAC-4BB0-BF75-2EF8A45A87E0}">
      <dgm:prSet/>
      <dgm:spPr/>
      <dgm:t>
        <a:bodyPr/>
        <a:lstStyle/>
        <a:p>
          <a:endParaRPr lang="ru-RU"/>
        </a:p>
      </dgm:t>
    </dgm:pt>
    <dgm:pt modelId="{ABFCE2E5-D490-41B2-8422-113521775A89}" type="sibTrans" cxnId="{B32F7B46-9FAC-4BB0-BF75-2EF8A45A87E0}">
      <dgm:prSet/>
      <dgm:spPr/>
      <dgm:t>
        <a:bodyPr/>
        <a:lstStyle/>
        <a:p>
          <a:endParaRPr lang="ru-RU"/>
        </a:p>
      </dgm:t>
    </dgm:pt>
    <dgm:pt modelId="{23013C5C-129B-43CC-BE54-9803090FBE2D}">
      <dgm:prSet phldrT="[Текст]" custT="1"/>
      <dgm:spPr/>
      <dgm:t>
        <a:bodyPr/>
        <a:lstStyle/>
        <a:p>
          <a:r>
            <a:rPr lang="ru-RU" sz="1900" dirty="0" smtClean="0"/>
            <a:t>3 </a:t>
          </a:r>
          <a:r>
            <a:rPr lang="ru-RU" sz="1600" dirty="0" smtClean="0"/>
            <a:t>раб</a:t>
          </a:r>
          <a:r>
            <a:rPr lang="ru-RU" sz="1900" dirty="0" smtClean="0"/>
            <a:t>. дня</a:t>
          </a:r>
        </a:p>
      </dgm:t>
    </dgm:pt>
    <dgm:pt modelId="{9E537AE0-D191-46DF-BB95-5E15386C6A96}" type="parTrans" cxnId="{C2F04E60-B60D-4204-8810-A771DCB10913}">
      <dgm:prSet/>
      <dgm:spPr/>
      <dgm:t>
        <a:bodyPr/>
        <a:lstStyle/>
        <a:p>
          <a:endParaRPr lang="ru-RU"/>
        </a:p>
      </dgm:t>
    </dgm:pt>
    <dgm:pt modelId="{2762EDA0-1610-4697-8316-1DA1C08B4D67}" type="sibTrans" cxnId="{C2F04E60-B60D-4204-8810-A771DCB10913}">
      <dgm:prSet/>
      <dgm:spPr/>
      <dgm:t>
        <a:bodyPr/>
        <a:lstStyle/>
        <a:p>
          <a:endParaRPr lang="ru-RU"/>
        </a:p>
      </dgm:t>
    </dgm:pt>
    <dgm:pt modelId="{4B59D146-B8B2-4F76-963B-FF1B0E01F81E}">
      <dgm:prSet phldrT="[Текст]" custT="1"/>
      <dgm:spPr/>
      <dgm:t>
        <a:bodyPr/>
        <a:lstStyle/>
        <a:p>
          <a:r>
            <a:rPr lang="ru-RU" sz="1600" dirty="0" smtClean="0"/>
            <a:t>МО</a:t>
          </a:r>
          <a:endParaRPr lang="ru-RU" sz="1600" dirty="0"/>
        </a:p>
      </dgm:t>
    </dgm:pt>
    <dgm:pt modelId="{2172F6A3-D3AF-4963-A4F3-64A32C94A859}" type="parTrans" cxnId="{7E37F4D1-56B4-4FFA-BE5E-19005E029386}">
      <dgm:prSet/>
      <dgm:spPr/>
      <dgm:t>
        <a:bodyPr/>
        <a:lstStyle/>
        <a:p>
          <a:endParaRPr lang="ru-RU"/>
        </a:p>
      </dgm:t>
    </dgm:pt>
    <dgm:pt modelId="{21F158AC-901A-4F10-80F8-FDD1DD5A11AB}" type="sibTrans" cxnId="{7E37F4D1-56B4-4FFA-BE5E-19005E029386}">
      <dgm:prSet/>
      <dgm:spPr/>
      <dgm:t>
        <a:bodyPr/>
        <a:lstStyle/>
        <a:p>
          <a:endParaRPr lang="ru-RU"/>
        </a:p>
      </dgm:t>
    </dgm:pt>
    <dgm:pt modelId="{19DB168B-313E-4DA4-A530-C6CF3B4B1FA6}">
      <dgm:prSet phldrT="[Текст]" custT="1"/>
      <dgm:spPr/>
      <dgm:t>
        <a:bodyPr/>
        <a:lstStyle/>
        <a:p>
          <a:r>
            <a:rPr lang="ru-RU" sz="1600" dirty="0" smtClean="0"/>
            <a:t>3 раб. дня</a:t>
          </a:r>
          <a:endParaRPr lang="ru-RU" sz="1600" dirty="0"/>
        </a:p>
      </dgm:t>
    </dgm:pt>
    <dgm:pt modelId="{F6EB338C-140B-42F0-8A01-BA3F9CE94806}" type="parTrans" cxnId="{D551BD49-FA7C-44EF-9830-CD83DA5BDD7F}">
      <dgm:prSet/>
      <dgm:spPr/>
      <dgm:t>
        <a:bodyPr/>
        <a:lstStyle/>
        <a:p>
          <a:endParaRPr lang="ru-RU"/>
        </a:p>
      </dgm:t>
    </dgm:pt>
    <dgm:pt modelId="{8FFD3DC4-75DD-4168-8A8A-75F8A5511AF7}" type="sibTrans" cxnId="{D551BD49-FA7C-44EF-9830-CD83DA5BDD7F}">
      <dgm:prSet/>
      <dgm:spPr/>
      <dgm:t>
        <a:bodyPr/>
        <a:lstStyle/>
        <a:p>
          <a:endParaRPr lang="ru-RU"/>
        </a:p>
      </dgm:t>
    </dgm:pt>
    <dgm:pt modelId="{C825F004-C266-47E1-886B-375C1CA00ED4}" type="pres">
      <dgm:prSet presAssocID="{C1BAF499-B9EB-4553-B8AF-7FCBC05F19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75514-1F3D-4C8C-9847-7A6E87B336F1}" type="pres">
      <dgm:prSet presAssocID="{C1BAF499-B9EB-4553-B8AF-7FCBC05F1910}" presName="cycle" presStyleCnt="0"/>
      <dgm:spPr/>
    </dgm:pt>
    <dgm:pt modelId="{A737D602-4920-4913-9FD3-ECA4BD346986}" type="pres">
      <dgm:prSet presAssocID="{861DAFB5-198A-4EEB-807D-29D974D2E8F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E82D0-8C2E-4B9E-86E1-2611D6AF1BE6}" type="pres">
      <dgm:prSet presAssocID="{ABFCE2E5-D490-41B2-8422-113521775A8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B628F34-5A55-46AD-B846-5E9D82A2BAC7}" type="pres">
      <dgm:prSet presAssocID="{23013C5C-129B-43CC-BE54-9803090FBE2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089E4-12DE-41A3-8CB7-33B7BF4B4199}" type="pres">
      <dgm:prSet presAssocID="{4B59D146-B8B2-4F76-963B-FF1B0E01F81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4389D-7964-4459-99C6-79AA7A302AB2}" type="pres">
      <dgm:prSet presAssocID="{19DB168B-313E-4DA4-A530-C6CF3B4B1FA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108C4-0246-46FE-B887-0FD02869891F}" type="presOf" srcId="{C1BAF499-B9EB-4553-B8AF-7FCBC05F1910}" destId="{C825F004-C266-47E1-886B-375C1CA00ED4}" srcOrd="0" destOrd="0" presId="urn:microsoft.com/office/officeart/2005/8/layout/cycle3"/>
    <dgm:cxn modelId="{7E37F4D1-56B4-4FFA-BE5E-19005E029386}" srcId="{C1BAF499-B9EB-4553-B8AF-7FCBC05F1910}" destId="{4B59D146-B8B2-4F76-963B-FF1B0E01F81E}" srcOrd="2" destOrd="0" parTransId="{2172F6A3-D3AF-4963-A4F3-64A32C94A859}" sibTransId="{21F158AC-901A-4F10-80F8-FDD1DD5A11AB}"/>
    <dgm:cxn modelId="{EEEE4472-D892-4058-A562-A1B9322A6900}" type="presOf" srcId="{4B59D146-B8B2-4F76-963B-FF1B0E01F81E}" destId="{0F7089E4-12DE-41A3-8CB7-33B7BF4B4199}" srcOrd="0" destOrd="0" presId="urn:microsoft.com/office/officeart/2005/8/layout/cycle3"/>
    <dgm:cxn modelId="{BAC99995-3180-4610-84DA-6458EC74EEC3}" type="presOf" srcId="{23013C5C-129B-43CC-BE54-9803090FBE2D}" destId="{0B628F34-5A55-46AD-B846-5E9D82A2BAC7}" srcOrd="0" destOrd="0" presId="urn:microsoft.com/office/officeart/2005/8/layout/cycle3"/>
    <dgm:cxn modelId="{88288408-4BF2-46F4-8CE5-E9F783E4F06A}" type="presOf" srcId="{861DAFB5-198A-4EEB-807D-29D974D2E8F6}" destId="{A737D602-4920-4913-9FD3-ECA4BD346986}" srcOrd="0" destOrd="0" presId="urn:microsoft.com/office/officeart/2005/8/layout/cycle3"/>
    <dgm:cxn modelId="{E8D7BABB-6172-4DF5-9873-AA78EA441B28}" type="presOf" srcId="{19DB168B-313E-4DA4-A530-C6CF3B4B1FA6}" destId="{D004389D-7964-4459-99C6-79AA7A302AB2}" srcOrd="0" destOrd="0" presId="urn:microsoft.com/office/officeart/2005/8/layout/cycle3"/>
    <dgm:cxn modelId="{BA0C902B-2E52-4C30-89F6-C7B3D2BCCC4E}" type="presOf" srcId="{ABFCE2E5-D490-41B2-8422-113521775A89}" destId="{F5AE82D0-8C2E-4B9E-86E1-2611D6AF1BE6}" srcOrd="0" destOrd="0" presId="urn:microsoft.com/office/officeart/2005/8/layout/cycle3"/>
    <dgm:cxn modelId="{D551BD49-FA7C-44EF-9830-CD83DA5BDD7F}" srcId="{C1BAF499-B9EB-4553-B8AF-7FCBC05F1910}" destId="{19DB168B-313E-4DA4-A530-C6CF3B4B1FA6}" srcOrd="3" destOrd="0" parTransId="{F6EB338C-140B-42F0-8A01-BA3F9CE94806}" sibTransId="{8FFD3DC4-75DD-4168-8A8A-75F8A5511AF7}"/>
    <dgm:cxn modelId="{C2F04E60-B60D-4204-8810-A771DCB10913}" srcId="{C1BAF499-B9EB-4553-B8AF-7FCBC05F1910}" destId="{23013C5C-129B-43CC-BE54-9803090FBE2D}" srcOrd="1" destOrd="0" parTransId="{9E537AE0-D191-46DF-BB95-5E15386C6A96}" sibTransId="{2762EDA0-1610-4697-8316-1DA1C08B4D67}"/>
    <dgm:cxn modelId="{B32F7B46-9FAC-4BB0-BF75-2EF8A45A87E0}" srcId="{C1BAF499-B9EB-4553-B8AF-7FCBC05F1910}" destId="{861DAFB5-198A-4EEB-807D-29D974D2E8F6}" srcOrd="0" destOrd="0" parTransId="{80D800D5-08CD-42C7-B048-28BB22C036EA}" sibTransId="{ABFCE2E5-D490-41B2-8422-113521775A89}"/>
    <dgm:cxn modelId="{7A1DE849-F63F-4B45-8447-0D7C59995822}" type="presParOf" srcId="{C825F004-C266-47E1-886B-375C1CA00ED4}" destId="{91575514-1F3D-4C8C-9847-7A6E87B336F1}" srcOrd="0" destOrd="0" presId="urn:microsoft.com/office/officeart/2005/8/layout/cycle3"/>
    <dgm:cxn modelId="{5815468B-64F2-4C98-8A83-77FABEE0417E}" type="presParOf" srcId="{91575514-1F3D-4C8C-9847-7A6E87B336F1}" destId="{A737D602-4920-4913-9FD3-ECA4BD346986}" srcOrd="0" destOrd="0" presId="urn:microsoft.com/office/officeart/2005/8/layout/cycle3"/>
    <dgm:cxn modelId="{9B4D3178-4510-4843-B4D1-DF3B82D7A151}" type="presParOf" srcId="{91575514-1F3D-4C8C-9847-7A6E87B336F1}" destId="{F5AE82D0-8C2E-4B9E-86E1-2611D6AF1BE6}" srcOrd="1" destOrd="0" presId="urn:microsoft.com/office/officeart/2005/8/layout/cycle3"/>
    <dgm:cxn modelId="{9E88908F-7DC6-44DC-97DB-E827AF54BAF0}" type="presParOf" srcId="{91575514-1F3D-4C8C-9847-7A6E87B336F1}" destId="{0B628F34-5A55-46AD-B846-5E9D82A2BAC7}" srcOrd="2" destOrd="0" presId="urn:microsoft.com/office/officeart/2005/8/layout/cycle3"/>
    <dgm:cxn modelId="{D8FF6C33-876F-4262-AC26-2D8863DFFA2F}" type="presParOf" srcId="{91575514-1F3D-4C8C-9847-7A6E87B336F1}" destId="{0F7089E4-12DE-41A3-8CB7-33B7BF4B4199}" srcOrd="3" destOrd="0" presId="urn:microsoft.com/office/officeart/2005/8/layout/cycle3"/>
    <dgm:cxn modelId="{8B39E420-A51C-46DE-AC79-7BEB938B37FF}" type="presParOf" srcId="{91575514-1F3D-4C8C-9847-7A6E87B336F1}" destId="{D004389D-7964-4459-99C6-79AA7A302AB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AF499-B9EB-4553-B8AF-7FCBC05F1910}" type="doc">
      <dgm:prSet loTypeId="urn:microsoft.com/office/officeart/2005/8/layout/cycle3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61DAFB5-198A-4EEB-807D-29D974D2E8F6}">
      <dgm:prSet phldrT="[Текст]" custT="1"/>
      <dgm:spPr/>
      <dgm:t>
        <a:bodyPr/>
        <a:lstStyle/>
        <a:p>
          <a:r>
            <a:rPr lang="ru-RU" sz="1600" b="0" dirty="0" smtClean="0"/>
            <a:t>ТФОМС ЯО</a:t>
          </a:r>
          <a:endParaRPr lang="ru-RU" sz="1600" b="0" dirty="0"/>
        </a:p>
      </dgm:t>
    </dgm:pt>
    <dgm:pt modelId="{80D800D5-08CD-42C7-B048-28BB22C036EA}" type="parTrans" cxnId="{B32F7B46-9FAC-4BB0-BF75-2EF8A45A87E0}">
      <dgm:prSet/>
      <dgm:spPr/>
      <dgm:t>
        <a:bodyPr/>
        <a:lstStyle/>
        <a:p>
          <a:endParaRPr lang="ru-RU"/>
        </a:p>
      </dgm:t>
    </dgm:pt>
    <dgm:pt modelId="{ABFCE2E5-D490-41B2-8422-113521775A89}" type="sibTrans" cxnId="{B32F7B46-9FAC-4BB0-BF75-2EF8A45A87E0}">
      <dgm:prSet/>
      <dgm:spPr/>
      <dgm:t>
        <a:bodyPr/>
        <a:lstStyle/>
        <a:p>
          <a:endParaRPr lang="ru-RU"/>
        </a:p>
      </dgm:t>
    </dgm:pt>
    <dgm:pt modelId="{23013C5C-129B-43CC-BE54-9803090FBE2D}">
      <dgm:prSet phldrT="[Текст]"/>
      <dgm:spPr/>
      <dgm:t>
        <a:bodyPr/>
        <a:lstStyle/>
        <a:p>
          <a:r>
            <a:rPr lang="ru-RU" dirty="0" smtClean="0"/>
            <a:t>Сведения</a:t>
          </a:r>
        </a:p>
        <a:p>
          <a:r>
            <a:rPr lang="ru-RU" dirty="0" smtClean="0"/>
            <a:t>10 раб. дней</a:t>
          </a:r>
        </a:p>
      </dgm:t>
    </dgm:pt>
    <dgm:pt modelId="{9E537AE0-D191-46DF-BB95-5E15386C6A96}" type="parTrans" cxnId="{C2F04E60-B60D-4204-8810-A771DCB10913}">
      <dgm:prSet/>
      <dgm:spPr/>
      <dgm:t>
        <a:bodyPr/>
        <a:lstStyle/>
        <a:p>
          <a:endParaRPr lang="ru-RU"/>
        </a:p>
      </dgm:t>
    </dgm:pt>
    <dgm:pt modelId="{2762EDA0-1610-4697-8316-1DA1C08B4D67}" type="sibTrans" cxnId="{C2F04E60-B60D-4204-8810-A771DCB10913}">
      <dgm:prSet/>
      <dgm:spPr/>
      <dgm:t>
        <a:bodyPr/>
        <a:lstStyle/>
        <a:p>
          <a:endParaRPr lang="ru-RU"/>
        </a:p>
      </dgm:t>
    </dgm:pt>
    <dgm:pt modelId="{4B59D146-B8B2-4F76-963B-FF1B0E01F81E}">
      <dgm:prSet phldrT="[Текст]" custT="1"/>
      <dgm:spPr/>
      <dgm:t>
        <a:bodyPr/>
        <a:lstStyle/>
        <a:p>
          <a:r>
            <a:rPr lang="ru-RU" sz="1600" dirty="0" smtClean="0"/>
            <a:t>МО</a:t>
          </a:r>
          <a:endParaRPr lang="ru-RU" sz="1600" dirty="0"/>
        </a:p>
      </dgm:t>
    </dgm:pt>
    <dgm:pt modelId="{2172F6A3-D3AF-4963-A4F3-64A32C94A859}" type="parTrans" cxnId="{7E37F4D1-56B4-4FFA-BE5E-19005E029386}">
      <dgm:prSet/>
      <dgm:spPr/>
      <dgm:t>
        <a:bodyPr/>
        <a:lstStyle/>
        <a:p>
          <a:endParaRPr lang="ru-RU"/>
        </a:p>
      </dgm:t>
    </dgm:pt>
    <dgm:pt modelId="{21F158AC-901A-4F10-80F8-FDD1DD5A11AB}" type="sibTrans" cxnId="{7E37F4D1-56B4-4FFA-BE5E-19005E029386}">
      <dgm:prSet/>
      <dgm:spPr/>
      <dgm:t>
        <a:bodyPr/>
        <a:lstStyle/>
        <a:p>
          <a:endParaRPr lang="ru-RU"/>
        </a:p>
      </dgm:t>
    </dgm:pt>
    <dgm:pt modelId="{19DB168B-313E-4DA4-A530-C6CF3B4B1FA6}">
      <dgm:prSet phldrT="[Текст]"/>
      <dgm:spPr/>
      <dgm:t>
        <a:bodyPr/>
        <a:lstStyle/>
        <a:p>
          <a:r>
            <a:rPr lang="ru-RU" dirty="0" smtClean="0"/>
            <a:t>Заявка</a:t>
          </a:r>
        </a:p>
        <a:p>
          <a:r>
            <a:rPr lang="ru-RU" dirty="0" smtClean="0"/>
            <a:t>3 раб. дня</a:t>
          </a:r>
          <a:endParaRPr lang="ru-RU" dirty="0"/>
        </a:p>
      </dgm:t>
    </dgm:pt>
    <dgm:pt modelId="{F6EB338C-140B-42F0-8A01-BA3F9CE94806}" type="parTrans" cxnId="{D551BD49-FA7C-44EF-9830-CD83DA5BDD7F}">
      <dgm:prSet/>
      <dgm:spPr/>
      <dgm:t>
        <a:bodyPr/>
        <a:lstStyle/>
        <a:p>
          <a:endParaRPr lang="ru-RU"/>
        </a:p>
      </dgm:t>
    </dgm:pt>
    <dgm:pt modelId="{8FFD3DC4-75DD-4168-8A8A-75F8A5511AF7}" type="sibTrans" cxnId="{D551BD49-FA7C-44EF-9830-CD83DA5BDD7F}">
      <dgm:prSet/>
      <dgm:spPr/>
      <dgm:t>
        <a:bodyPr/>
        <a:lstStyle/>
        <a:p>
          <a:endParaRPr lang="ru-RU"/>
        </a:p>
      </dgm:t>
    </dgm:pt>
    <dgm:pt modelId="{C825F004-C266-47E1-886B-375C1CA00ED4}" type="pres">
      <dgm:prSet presAssocID="{C1BAF499-B9EB-4553-B8AF-7FCBC05F19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75514-1F3D-4C8C-9847-7A6E87B336F1}" type="pres">
      <dgm:prSet presAssocID="{C1BAF499-B9EB-4553-B8AF-7FCBC05F1910}" presName="cycle" presStyleCnt="0"/>
      <dgm:spPr/>
    </dgm:pt>
    <dgm:pt modelId="{A737D602-4920-4913-9FD3-ECA4BD346986}" type="pres">
      <dgm:prSet presAssocID="{861DAFB5-198A-4EEB-807D-29D974D2E8F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E82D0-8C2E-4B9E-86E1-2611D6AF1BE6}" type="pres">
      <dgm:prSet presAssocID="{ABFCE2E5-D490-41B2-8422-113521775A8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B628F34-5A55-46AD-B846-5E9D82A2BAC7}" type="pres">
      <dgm:prSet presAssocID="{23013C5C-129B-43CC-BE54-9803090FBE2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089E4-12DE-41A3-8CB7-33B7BF4B4199}" type="pres">
      <dgm:prSet presAssocID="{4B59D146-B8B2-4F76-963B-FF1B0E01F81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4389D-7964-4459-99C6-79AA7A302AB2}" type="pres">
      <dgm:prSet presAssocID="{19DB168B-313E-4DA4-A530-C6CF3B4B1FA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F7B46-9FAC-4BB0-BF75-2EF8A45A87E0}" srcId="{C1BAF499-B9EB-4553-B8AF-7FCBC05F1910}" destId="{861DAFB5-198A-4EEB-807D-29D974D2E8F6}" srcOrd="0" destOrd="0" parTransId="{80D800D5-08CD-42C7-B048-28BB22C036EA}" sibTransId="{ABFCE2E5-D490-41B2-8422-113521775A89}"/>
    <dgm:cxn modelId="{B6366170-2616-488E-896F-193AC21467CD}" type="presOf" srcId="{861DAFB5-198A-4EEB-807D-29D974D2E8F6}" destId="{A737D602-4920-4913-9FD3-ECA4BD346986}" srcOrd="0" destOrd="0" presId="urn:microsoft.com/office/officeart/2005/8/layout/cycle3"/>
    <dgm:cxn modelId="{3C939B92-C5CA-47CF-9C9A-A8C07C338657}" type="presOf" srcId="{C1BAF499-B9EB-4553-B8AF-7FCBC05F1910}" destId="{C825F004-C266-47E1-886B-375C1CA00ED4}" srcOrd="0" destOrd="0" presId="urn:microsoft.com/office/officeart/2005/8/layout/cycle3"/>
    <dgm:cxn modelId="{7E37F4D1-56B4-4FFA-BE5E-19005E029386}" srcId="{C1BAF499-B9EB-4553-B8AF-7FCBC05F1910}" destId="{4B59D146-B8B2-4F76-963B-FF1B0E01F81E}" srcOrd="2" destOrd="0" parTransId="{2172F6A3-D3AF-4963-A4F3-64A32C94A859}" sibTransId="{21F158AC-901A-4F10-80F8-FDD1DD5A11AB}"/>
    <dgm:cxn modelId="{08376C3F-947C-45D8-9296-F59B3BDE370F}" type="presOf" srcId="{23013C5C-129B-43CC-BE54-9803090FBE2D}" destId="{0B628F34-5A55-46AD-B846-5E9D82A2BAC7}" srcOrd="0" destOrd="0" presId="urn:microsoft.com/office/officeart/2005/8/layout/cycle3"/>
    <dgm:cxn modelId="{C8E69A36-F683-4069-8C30-8D99B7C9B6BF}" type="presOf" srcId="{19DB168B-313E-4DA4-A530-C6CF3B4B1FA6}" destId="{D004389D-7964-4459-99C6-79AA7A302AB2}" srcOrd="0" destOrd="0" presId="urn:microsoft.com/office/officeart/2005/8/layout/cycle3"/>
    <dgm:cxn modelId="{C2F04E60-B60D-4204-8810-A771DCB10913}" srcId="{C1BAF499-B9EB-4553-B8AF-7FCBC05F1910}" destId="{23013C5C-129B-43CC-BE54-9803090FBE2D}" srcOrd="1" destOrd="0" parTransId="{9E537AE0-D191-46DF-BB95-5E15386C6A96}" sibTransId="{2762EDA0-1610-4697-8316-1DA1C08B4D67}"/>
    <dgm:cxn modelId="{D551BD49-FA7C-44EF-9830-CD83DA5BDD7F}" srcId="{C1BAF499-B9EB-4553-B8AF-7FCBC05F1910}" destId="{19DB168B-313E-4DA4-A530-C6CF3B4B1FA6}" srcOrd="3" destOrd="0" parTransId="{F6EB338C-140B-42F0-8A01-BA3F9CE94806}" sibTransId="{8FFD3DC4-75DD-4168-8A8A-75F8A5511AF7}"/>
    <dgm:cxn modelId="{10893367-0E43-4005-9876-DA3B8CB15922}" type="presOf" srcId="{4B59D146-B8B2-4F76-963B-FF1B0E01F81E}" destId="{0F7089E4-12DE-41A3-8CB7-33B7BF4B4199}" srcOrd="0" destOrd="0" presId="urn:microsoft.com/office/officeart/2005/8/layout/cycle3"/>
    <dgm:cxn modelId="{86F6737C-E311-4224-AD73-20BC0C6C98BA}" type="presOf" srcId="{ABFCE2E5-D490-41B2-8422-113521775A89}" destId="{F5AE82D0-8C2E-4B9E-86E1-2611D6AF1BE6}" srcOrd="0" destOrd="0" presId="urn:microsoft.com/office/officeart/2005/8/layout/cycle3"/>
    <dgm:cxn modelId="{669DBBC3-3FF7-40B9-80CD-993689C6142E}" type="presParOf" srcId="{C825F004-C266-47E1-886B-375C1CA00ED4}" destId="{91575514-1F3D-4C8C-9847-7A6E87B336F1}" srcOrd="0" destOrd="0" presId="urn:microsoft.com/office/officeart/2005/8/layout/cycle3"/>
    <dgm:cxn modelId="{8E792EBB-3243-4386-A8DF-3EDC5DE3B5BB}" type="presParOf" srcId="{91575514-1F3D-4C8C-9847-7A6E87B336F1}" destId="{A737D602-4920-4913-9FD3-ECA4BD346986}" srcOrd="0" destOrd="0" presId="urn:microsoft.com/office/officeart/2005/8/layout/cycle3"/>
    <dgm:cxn modelId="{611C0944-F310-46B0-839A-B0F450B7268E}" type="presParOf" srcId="{91575514-1F3D-4C8C-9847-7A6E87B336F1}" destId="{F5AE82D0-8C2E-4B9E-86E1-2611D6AF1BE6}" srcOrd="1" destOrd="0" presId="urn:microsoft.com/office/officeart/2005/8/layout/cycle3"/>
    <dgm:cxn modelId="{C8B8D38E-F55D-46F2-B210-A3A58F6219DD}" type="presParOf" srcId="{91575514-1F3D-4C8C-9847-7A6E87B336F1}" destId="{0B628F34-5A55-46AD-B846-5E9D82A2BAC7}" srcOrd="2" destOrd="0" presId="urn:microsoft.com/office/officeart/2005/8/layout/cycle3"/>
    <dgm:cxn modelId="{EA90294E-081A-4C26-B782-BBD2A88D8449}" type="presParOf" srcId="{91575514-1F3D-4C8C-9847-7A6E87B336F1}" destId="{0F7089E4-12DE-41A3-8CB7-33B7BF4B4199}" srcOrd="3" destOrd="0" presId="urn:microsoft.com/office/officeart/2005/8/layout/cycle3"/>
    <dgm:cxn modelId="{22F2D3C0-7B77-42D2-A554-FFE06E568AEF}" type="presParOf" srcId="{91575514-1F3D-4C8C-9847-7A6E87B336F1}" destId="{D004389D-7964-4459-99C6-79AA7A302AB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60970B-E1FF-49BD-9F84-CCCB42D60B9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E1C01B0-F0CE-49A1-BE41-959A04483E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/>
            <a:t>139,35</a:t>
          </a:r>
        </a:p>
        <a:p>
          <a:r>
            <a:rPr lang="ru-RU" sz="1000" b="1" dirty="0" smtClean="0"/>
            <a:t>оплачено</a:t>
          </a:r>
          <a:r>
            <a:rPr lang="ru-RU" sz="1000" dirty="0" smtClean="0"/>
            <a:t> </a:t>
          </a:r>
          <a:endParaRPr lang="ru-RU" sz="1000" dirty="0"/>
        </a:p>
      </dgm:t>
    </dgm:pt>
    <dgm:pt modelId="{4EA53E3D-681B-44D1-8E62-8B90C6C9D815}" type="parTrans" cxnId="{8CA7EED9-5621-481F-BBD3-4A6EF52A1954}">
      <dgm:prSet/>
      <dgm:spPr/>
      <dgm:t>
        <a:bodyPr/>
        <a:lstStyle/>
        <a:p>
          <a:endParaRPr lang="ru-RU"/>
        </a:p>
      </dgm:t>
    </dgm:pt>
    <dgm:pt modelId="{9AA05FAD-B61A-4645-AB71-DB2341E763F7}" type="sibTrans" cxnId="{8CA7EED9-5621-481F-BBD3-4A6EF52A195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3EE9C41-D027-4E21-8BD3-D55ADBB0E82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343,97</a:t>
          </a:r>
        </a:p>
        <a:p>
          <a:r>
            <a:rPr lang="ru-RU" sz="1000" b="1" dirty="0" smtClean="0"/>
            <a:t>не оплачено</a:t>
          </a:r>
          <a:endParaRPr lang="ru-RU" sz="1000" b="1" dirty="0"/>
        </a:p>
      </dgm:t>
    </dgm:pt>
    <dgm:pt modelId="{7F7F15BE-6BFD-44A6-920F-61DE13FE8BED}" type="parTrans" cxnId="{5B0B687A-4C6A-4508-81DE-A44517AE227F}">
      <dgm:prSet/>
      <dgm:spPr/>
      <dgm:t>
        <a:bodyPr/>
        <a:lstStyle/>
        <a:p>
          <a:endParaRPr lang="ru-RU"/>
        </a:p>
      </dgm:t>
    </dgm:pt>
    <dgm:pt modelId="{3539EB98-32FF-479F-8746-32FC959EEDFF}" type="sibTrans" cxnId="{5B0B687A-4C6A-4508-81DE-A44517AE227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7980F69-296A-4D20-8BB3-6C69EB5B0F6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483,32</a:t>
          </a:r>
          <a:endParaRPr lang="ru-RU" sz="2000" b="1" dirty="0"/>
        </a:p>
      </dgm:t>
    </dgm:pt>
    <dgm:pt modelId="{0AD1ACE3-7ADF-438D-870D-7BB2DA633159}" type="parTrans" cxnId="{80F831ED-B45F-4254-B66B-0BE884651938}">
      <dgm:prSet/>
      <dgm:spPr/>
      <dgm:t>
        <a:bodyPr/>
        <a:lstStyle/>
        <a:p>
          <a:endParaRPr lang="ru-RU"/>
        </a:p>
      </dgm:t>
    </dgm:pt>
    <dgm:pt modelId="{EAFCF264-70A6-4AE6-ADBB-738EB7748437}" type="sibTrans" cxnId="{80F831ED-B45F-4254-B66B-0BE884651938}">
      <dgm:prSet/>
      <dgm:spPr/>
      <dgm:t>
        <a:bodyPr/>
        <a:lstStyle/>
        <a:p>
          <a:endParaRPr lang="ru-RU"/>
        </a:p>
      </dgm:t>
    </dgm:pt>
    <dgm:pt modelId="{9D77B54B-A573-4B16-B693-6666A26D4FA9}" type="pres">
      <dgm:prSet presAssocID="{E560970B-E1FF-49BD-9F84-CCCB42D60B9A}" presName="linearFlow" presStyleCnt="0">
        <dgm:presLayoutVars>
          <dgm:dir/>
          <dgm:resizeHandles val="exact"/>
        </dgm:presLayoutVars>
      </dgm:prSet>
      <dgm:spPr/>
    </dgm:pt>
    <dgm:pt modelId="{3967EC1F-4B3C-468C-8C0D-6797E3A5293F}" type="pres">
      <dgm:prSet presAssocID="{0E1C01B0-F0CE-49A1-BE41-959A04483E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9CBED-DD59-412F-A102-0D52350B3679}" type="pres">
      <dgm:prSet presAssocID="{9AA05FAD-B61A-4645-AB71-DB2341E763F7}" presName="spacerL" presStyleCnt="0"/>
      <dgm:spPr/>
    </dgm:pt>
    <dgm:pt modelId="{77D0D53F-C5DC-468B-8072-8E0BA9708F9F}" type="pres">
      <dgm:prSet presAssocID="{9AA05FAD-B61A-4645-AB71-DB2341E763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ED2369E-6AB9-4017-8A98-F50B03BE5748}" type="pres">
      <dgm:prSet presAssocID="{9AA05FAD-B61A-4645-AB71-DB2341E763F7}" presName="spacerR" presStyleCnt="0"/>
      <dgm:spPr/>
    </dgm:pt>
    <dgm:pt modelId="{F03E016C-49AD-422D-8BF4-CCE8D8E0928B}" type="pres">
      <dgm:prSet presAssocID="{73EE9C41-D027-4E21-8BD3-D55ADBB0E826}" presName="node" presStyleLbl="node1" presStyleIdx="1" presStyleCnt="3" custScaleX="130740" custScaleY="11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D47F5-1156-43D9-BD49-E0D737EF7C8D}" type="pres">
      <dgm:prSet presAssocID="{3539EB98-32FF-479F-8746-32FC959EEDFF}" presName="spacerL" presStyleCnt="0"/>
      <dgm:spPr/>
    </dgm:pt>
    <dgm:pt modelId="{EFB66709-45D4-4B49-A937-E9CE63E029BE}" type="pres">
      <dgm:prSet presAssocID="{3539EB98-32FF-479F-8746-32FC959EEDFF}" presName="sibTrans" presStyleLbl="sibTrans2D1" presStyleIdx="1" presStyleCnt="2" custScaleX="104131"/>
      <dgm:spPr/>
      <dgm:t>
        <a:bodyPr/>
        <a:lstStyle/>
        <a:p>
          <a:endParaRPr lang="ru-RU"/>
        </a:p>
      </dgm:t>
    </dgm:pt>
    <dgm:pt modelId="{FD6F0820-73D6-44D7-A99A-59ECF3A6664E}" type="pres">
      <dgm:prSet presAssocID="{3539EB98-32FF-479F-8746-32FC959EEDFF}" presName="spacerR" presStyleCnt="0"/>
      <dgm:spPr/>
    </dgm:pt>
    <dgm:pt modelId="{AEB677FE-6FCB-4A6A-8845-10B33D6FE565}" type="pres">
      <dgm:prSet presAssocID="{F7980F69-296A-4D20-8BB3-6C69EB5B0F66}" presName="node" presStyleLbl="node1" presStyleIdx="2" presStyleCnt="3" custScaleX="124493" custScaleY="18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CE73C4-A521-4A00-9CF3-C5685298B8BC}" type="presOf" srcId="{E560970B-E1FF-49BD-9F84-CCCB42D60B9A}" destId="{9D77B54B-A573-4B16-B693-6666A26D4FA9}" srcOrd="0" destOrd="0" presId="urn:microsoft.com/office/officeart/2005/8/layout/equation1"/>
    <dgm:cxn modelId="{5B0B687A-4C6A-4508-81DE-A44517AE227F}" srcId="{E560970B-E1FF-49BD-9F84-CCCB42D60B9A}" destId="{73EE9C41-D027-4E21-8BD3-D55ADBB0E826}" srcOrd="1" destOrd="0" parTransId="{7F7F15BE-6BFD-44A6-920F-61DE13FE8BED}" sibTransId="{3539EB98-32FF-479F-8746-32FC959EEDFF}"/>
    <dgm:cxn modelId="{3A3CEBE2-7E49-4583-AF48-D65EE701B501}" type="presOf" srcId="{9AA05FAD-B61A-4645-AB71-DB2341E763F7}" destId="{77D0D53F-C5DC-468B-8072-8E0BA9708F9F}" srcOrd="0" destOrd="0" presId="urn:microsoft.com/office/officeart/2005/8/layout/equation1"/>
    <dgm:cxn modelId="{B614E21E-8422-483C-AA84-86119F1DD834}" type="presOf" srcId="{F7980F69-296A-4D20-8BB3-6C69EB5B0F66}" destId="{AEB677FE-6FCB-4A6A-8845-10B33D6FE565}" srcOrd="0" destOrd="0" presId="urn:microsoft.com/office/officeart/2005/8/layout/equation1"/>
    <dgm:cxn modelId="{F18A2FC1-BDE4-4416-8E55-9C7317C28AD7}" type="presOf" srcId="{73EE9C41-D027-4E21-8BD3-D55ADBB0E826}" destId="{F03E016C-49AD-422D-8BF4-CCE8D8E0928B}" srcOrd="0" destOrd="0" presId="urn:microsoft.com/office/officeart/2005/8/layout/equation1"/>
    <dgm:cxn modelId="{8CA7EED9-5621-481F-BBD3-4A6EF52A1954}" srcId="{E560970B-E1FF-49BD-9F84-CCCB42D60B9A}" destId="{0E1C01B0-F0CE-49A1-BE41-959A04483E84}" srcOrd="0" destOrd="0" parTransId="{4EA53E3D-681B-44D1-8E62-8B90C6C9D815}" sibTransId="{9AA05FAD-B61A-4645-AB71-DB2341E763F7}"/>
    <dgm:cxn modelId="{80F831ED-B45F-4254-B66B-0BE884651938}" srcId="{E560970B-E1FF-49BD-9F84-CCCB42D60B9A}" destId="{F7980F69-296A-4D20-8BB3-6C69EB5B0F66}" srcOrd="2" destOrd="0" parTransId="{0AD1ACE3-7ADF-438D-870D-7BB2DA633159}" sibTransId="{EAFCF264-70A6-4AE6-ADBB-738EB7748437}"/>
    <dgm:cxn modelId="{19A85D02-F6BF-49BC-AD54-DCF7BFF6E93B}" type="presOf" srcId="{3539EB98-32FF-479F-8746-32FC959EEDFF}" destId="{EFB66709-45D4-4B49-A937-E9CE63E029BE}" srcOrd="0" destOrd="0" presId="urn:microsoft.com/office/officeart/2005/8/layout/equation1"/>
    <dgm:cxn modelId="{12A24563-29EC-40FE-A506-E2C86C0DA73E}" type="presOf" srcId="{0E1C01B0-F0CE-49A1-BE41-959A04483E84}" destId="{3967EC1F-4B3C-468C-8C0D-6797E3A5293F}" srcOrd="0" destOrd="0" presId="urn:microsoft.com/office/officeart/2005/8/layout/equation1"/>
    <dgm:cxn modelId="{D45053EE-4C9F-4DCE-A531-1727A7B9D31E}" type="presParOf" srcId="{9D77B54B-A573-4B16-B693-6666A26D4FA9}" destId="{3967EC1F-4B3C-468C-8C0D-6797E3A5293F}" srcOrd="0" destOrd="0" presId="urn:microsoft.com/office/officeart/2005/8/layout/equation1"/>
    <dgm:cxn modelId="{64D192E8-29E6-4E0E-B65F-185DCF3D251C}" type="presParOf" srcId="{9D77B54B-A573-4B16-B693-6666A26D4FA9}" destId="{5219CBED-DD59-412F-A102-0D52350B3679}" srcOrd="1" destOrd="0" presId="urn:microsoft.com/office/officeart/2005/8/layout/equation1"/>
    <dgm:cxn modelId="{033F685A-88A6-4CC6-9422-3A063920FDB0}" type="presParOf" srcId="{9D77B54B-A573-4B16-B693-6666A26D4FA9}" destId="{77D0D53F-C5DC-468B-8072-8E0BA9708F9F}" srcOrd="2" destOrd="0" presId="urn:microsoft.com/office/officeart/2005/8/layout/equation1"/>
    <dgm:cxn modelId="{E68EE8BB-A8C3-4FCB-8C94-7D34FBA4C8D0}" type="presParOf" srcId="{9D77B54B-A573-4B16-B693-6666A26D4FA9}" destId="{5ED2369E-6AB9-4017-8A98-F50B03BE5748}" srcOrd="3" destOrd="0" presId="urn:microsoft.com/office/officeart/2005/8/layout/equation1"/>
    <dgm:cxn modelId="{0C5DC32F-B723-40D3-8C41-07C808FB75EA}" type="presParOf" srcId="{9D77B54B-A573-4B16-B693-6666A26D4FA9}" destId="{F03E016C-49AD-422D-8BF4-CCE8D8E0928B}" srcOrd="4" destOrd="0" presId="urn:microsoft.com/office/officeart/2005/8/layout/equation1"/>
    <dgm:cxn modelId="{520D7629-45CF-49D9-83E5-1CBA1569C544}" type="presParOf" srcId="{9D77B54B-A573-4B16-B693-6666A26D4FA9}" destId="{B4FD47F5-1156-43D9-BD49-E0D737EF7C8D}" srcOrd="5" destOrd="0" presId="urn:microsoft.com/office/officeart/2005/8/layout/equation1"/>
    <dgm:cxn modelId="{81137B1F-18E8-4074-BC52-539D1C3C3B59}" type="presParOf" srcId="{9D77B54B-A573-4B16-B693-6666A26D4FA9}" destId="{EFB66709-45D4-4B49-A937-E9CE63E029BE}" srcOrd="6" destOrd="0" presId="urn:microsoft.com/office/officeart/2005/8/layout/equation1"/>
    <dgm:cxn modelId="{5890A8AB-49F5-413E-ABF6-38BC0B751A93}" type="presParOf" srcId="{9D77B54B-A573-4B16-B693-6666A26D4FA9}" destId="{FD6F0820-73D6-44D7-A99A-59ECF3A6664E}" srcOrd="7" destOrd="0" presId="urn:microsoft.com/office/officeart/2005/8/layout/equation1"/>
    <dgm:cxn modelId="{7C8886B3-ABA9-4589-9DEE-AC172DA669D6}" type="presParOf" srcId="{9D77B54B-A573-4B16-B693-6666A26D4FA9}" destId="{AEB677FE-6FCB-4A6A-8845-10B33D6FE56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E82D0-8C2E-4B9E-86E1-2611D6AF1BE6}">
      <dsp:nvSpPr>
        <dsp:cNvPr id="0" name=""/>
        <dsp:cNvSpPr/>
      </dsp:nvSpPr>
      <dsp:spPr>
        <a:xfrm>
          <a:off x="330139" y="420651"/>
          <a:ext cx="2292113" cy="2292113"/>
        </a:xfrm>
        <a:prstGeom prst="circularArrow">
          <a:avLst>
            <a:gd name="adj1" fmla="val 4668"/>
            <a:gd name="adj2" fmla="val 272909"/>
            <a:gd name="adj3" fmla="val 13368748"/>
            <a:gd name="adj4" fmla="val 17675901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7D602-4920-4913-9FD3-ECA4BD346986}">
      <dsp:nvSpPr>
        <dsp:cNvPr id="0" name=""/>
        <dsp:cNvSpPr/>
      </dsp:nvSpPr>
      <dsp:spPr>
        <a:xfrm>
          <a:off x="823152" y="434633"/>
          <a:ext cx="1306087" cy="6530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ТФОМС ЯО</a:t>
          </a:r>
          <a:endParaRPr lang="ru-RU" sz="1600" kern="1200" dirty="0"/>
        </a:p>
      </dsp:txBody>
      <dsp:txXfrm>
        <a:off x="855031" y="466512"/>
        <a:ext cx="1242329" cy="589285"/>
      </dsp:txXfrm>
    </dsp:sp>
    <dsp:sp modelId="{0B628F34-5A55-46AD-B846-5E9D82A2BAC7}">
      <dsp:nvSpPr>
        <dsp:cNvPr id="0" name=""/>
        <dsp:cNvSpPr/>
      </dsp:nvSpPr>
      <dsp:spPr>
        <a:xfrm>
          <a:off x="1646173" y="1257654"/>
          <a:ext cx="1306087" cy="6530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 </a:t>
          </a:r>
          <a:r>
            <a:rPr lang="ru-RU" sz="1600" kern="1200" dirty="0" smtClean="0"/>
            <a:t>раб</a:t>
          </a:r>
          <a:r>
            <a:rPr lang="ru-RU" sz="1900" kern="1200" dirty="0" smtClean="0"/>
            <a:t>. дня</a:t>
          </a:r>
        </a:p>
      </dsp:txBody>
      <dsp:txXfrm>
        <a:off x="1678052" y="1289533"/>
        <a:ext cx="1242329" cy="589285"/>
      </dsp:txXfrm>
    </dsp:sp>
    <dsp:sp modelId="{0F7089E4-12DE-41A3-8CB7-33B7BF4B4199}">
      <dsp:nvSpPr>
        <dsp:cNvPr id="0" name=""/>
        <dsp:cNvSpPr/>
      </dsp:nvSpPr>
      <dsp:spPr>
        <a:xfrm>
          <a:off x="823152" y="2080674"/>
          <a:ext cx="1306087" cy="6530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</a:t>
          </a:r>
          <a:endParaRPr lang="ru-RU" sz="1600" kern="1200" dirty="0"/>
        </a:p>
      </dsp:txBody>
      <dsp:txXfrm>
        <a:off x="855031" y="2112553"/>
        <a:ext cx="1242329" cy="589285"/>
      </dsp:txXfrm>
    </dsp:sp>
    <dsp:sp modelId="{D004389D-7964-4459-99C6-79AA7A302AB2}">
      <dsp:nvSpPr>
        <dsp:cNvPr id="0" name=""/>
        <dsp:cNvSpPr/>
      </dsp:nvSpPr>
      <dsp:spPr>
        <a:xfrm>
          <a:off x="131" y="1257654"/>
          <a:ext cx="1306087" cy="6530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раб. дня</a:t>
          </a:r>
          <a:endParaRPr lang="ru-RU" sz="1600" kern="1200" dirty="0"/>
        </a:p>
      </dsp:txBody>
      <dsp:txXfrm>
        <a:off x="32010" y="1289533"/>
        <a:ext cx="1242329" cy="589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E82D0-8C2E-4B9E-86E1-2611D6AF1BE6}">
      <dsp:nvSpPr>
        <dsp:cNvPr id="0" name=""/>
        <dsp:cNvSpPr/>
      </dsp:nvSpPr>
      <dsp:spPr>
        <a:xfrm>
          <a:off x="363891" y="346573"/>
          <a:ext cx="2450506" cy="2450506"/>
        </a:xfrm>
        <a:prstGeom prst="circularArrow">
          <a:avLst>
            <a:gd name="adj1" fmla="val 4668"/>
            <a:gd name="adj2" fmla="val 272909"/>
            <a:gd name="adj3" fmla="val 13320996"/>
            <a:gd name="adj4" fmla="val 17706527"/>
            <a:gd name="adj5" fmla="val 484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7D602-4920-4913-9FD3-ECA4BD346986}">
      <dsp:nvSpPr>
        <dsp:cNvPr id="0" name=""/>
        <dsp:cNvSpPr/>
      </dsp:nvSpPr>
      <dsp:spPr>
        <a:xfrm>
          <a:off x="879926" y="365071"/>
          <a:ext cx="1418436" cy="70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ТФОМС ЯО</a:t>
          </a:r>
          <a:endParaRPr lang="ru-RU" sz="1600" b="0" kern="1200" dirty="0"/>
        </a:p>
      </dsp:txBody>
      <dsp:txXfrm>
        <a:off x="914547" y="399692"/>
        <a:ext cx="1349194" cy="639976"/>
      </dsp:txXfrm>
    </dsp:sp>
    <dsp:sp modelId="{0B628F34-5A55-46AD-B846-5E9D82A2BAC7}">
      <dsp:nvSpPr>
        <dsp:cNvPr id="0" name=""/>
        <dsp:cNvSpPr/>
      </dsp:nvSpPr>
      <dsp:spPr>
        <a:xfrm>
          <a:off x="1759821" y="1244965"/>
          <a:ext cx="1418436" cy="70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Сведения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10 раб. дней</a:t>
          </a:r>
        </a:p>
      </dsp:txBody>
      <dsp:txXfrm>
        <a:off x="1794442" y="1279586"/>
        <a:ext cx="1349194" cy="639976"/>
      </dsp:txXfrm>
    </dsp:sp>
    <dsp:sp modelId="{0F7089E4-12DE-41A3-8CB7-33B7BF4B4199}">
      <dsp:nvSpPr>
        <dsp:cNvPr id="0" name=""/>
        <dsp:cNvSpPr/>
      </dsp:nvSpPr>
      <dsp:spPr>
        <a:xfrm>
          <a:off x="879926" y="2124860"/>
          <a:ext cx="1418436" cy="70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</a:t>
          </a:r>
          <a:endParaRPr lang="ru-RU" sz="1600" kern="1200" dirty="0"/>
        </a:p>
      </dsp:txBody>
      <dsp:txXfrm>
        <a:off x="914547" y="2159481"/>
        <a:ext cx="1349194" cy="639976"/>
      </dsp:txXfrm>
    </dsp:sp>
    <dsp:sp modelId="{D004389D-7964-4459-99C6-79AA7A302AB2}">
      <dsp:nvSpPr>
        <dsp:cNvPr id="0" name=""/>
        <dsp:cNvSpPr/>
      </dsp:nvSpPr>
      <dsp:spPr>
        <a:xfrm>
          <a:off x="32" y="1244965"/>
          <a:ext cx="1418436" cy="70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Заявка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раб. дня</a:t>
          </a:r>
          <a:endParaRPr lang="ru-RU" sz="1500" kern="1200" dirty="0"/>
        </a:p>
      </dsp:txBody>
      <dsp:txXfrm>
        <a:off x="34653" y="1279586"/>
        <a:ext cx="1349194" cy="639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7EC1F-4B3C-468C-8C0D-6797E3A5293F}">
      <dsp:nvSpPr>
        <dsp:cNvPr id="0" name=""/>
        <dsp:cNvSpPr/>
      </dsp:nvSpPr>
      <dsp:spPr>
        <a:xfrm>
          <a:off x="860" y="734280"/>
          <a:ext cx="881781" cy="88178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139,35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оплачено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129994" y="863414"/>
        <a:ext cx="623513" cy="623513"/>
      </dsp:txXfrm>
    </dsp:sp>
    <dsp:sp modelId="{77D0D53F-C5DC-468B-8072-8E0BA9708F9F}">
      <dsp:nvSpPr>
        <dsp:cNvPr id="0" name=""/>
        <dsp:cNvSpPr/>
      </dsp:nvSpPr>
      <dsp:spPr>
        <a:xfrm>
          <a:off x="954242" y="919454"/>
          <a:ext cx="511433" cy="511433"/>
        </a:xfrm>
        <a:prstGeom prst="mathPlus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22032" y="1115026"/>
        <a:ext cx="375853" cy="120289"/>
      </dsp:txXfrm>
    </dsp:sp>
    <dsp:sp modelId="{F03E016C-49AD-422D-8BF4-CCE8D8E0928B}">
      <dsp:nvSpPr>
        <dsp:cNvPr id="0" name=""/>
        <dsp:cNvSpPr/>
      </dsp:nvSpPr>
      <dsp:spPr>
        <a:xfrm>
          <a:off x="1537276" y="671991"/>
          <a:ext cx="1152841" cy="100635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343,97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не оплачено</a:t>
          </a:r>
          <a:endParaRPr lang="ru-RU" sz="1000" b="1" kern="1200" dirty="0"/>
        </a:p>
      </dsp:txBody>
      <dsp:txXfrm>
        <a:off x="1706106" y="819369"/>
        <a:ext cx="815181" cy="711603"/>
      </dsp:txXfrm>
    </dsp:sp>
    <dsp:sp modelId="{EFB66709-45D4-4B49-A937-E9CE63E029BE}">
      <dsp:nvSpPr>
        <dsp:cNvPr id="0" name=""/>
        <dsp:cNvSpPr/>
      </dsp:nvSpPr>
      <dsp:spPr>
        <a:xfrm>
          <a:off x="2761718" y="919454"/>
          <a:ext cx="532560" cy="511433"/>
        </a:xfrm>
        <a:prstGeom prst="mathEqua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832309" y="1024809"/>
        <a:ext cx="391378" cy="300723"/>
      </dsp:txXfrm>
    </dsp:sp>
    <dsp:sp modelId="{AEB677FE-6FCB-4A6A-8845-10B33D6FE565}">
      <dsp:nvSpPr>
        <dsp:cNvPr id="0" name=""/>
        <dsp:cNvSpPr/>
      </dsp:nvSpPr>
      <dsp:spPr>
        <a:xfrm>
          <a:off x="3365879" y="366396"/>
          <a:ext cx="1097756" cy="161754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483,32</a:t>
          </a:r>
          <a:endParaRPr lang="ru-RU" sz="2000" b="1" kern="1200" dirty="0"/>
        </a:p>
      </dsp:txBody>
      <dsp:txXfrm>
        <a:off x="3526642" y="603280"/>
        <a:ext cx="776230" cy="1143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99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399" cy="49696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CE8E143-F6F0-4206-A372-21F0300E0699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9672"/>
            <a:ext cx="2946399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672"/>
            <a:ext cx="2946399" cy="49696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974F29C1-C1D9-4D56-BB60-C247793D8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87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5D5CEA6-DF02-495C-BE5C-CD7C7A6A430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5F58A83-7869-416B-8F33-A81D43740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6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5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12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30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8A83-7869-416B-8F33-A81D43740C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3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>
          <a:xfrm>
            <a:off x="3849694" y="9429674"/>
            <a:ext cx="2946400" cy="49696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4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08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6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30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7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30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8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30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9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30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10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30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chemeClr val="dk1"/>
                </a:buClr>
                <a:buSzPct val="25000"/>
              </a:pPr>
              <a:t>11</a:t>
            </a:fld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30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4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1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0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89C9-4257-492E-893F-58D150A37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924" y="163564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и условия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осуществления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медосмотров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323528" y="4075442"/>
            <a:ext cx="8856984" cy="2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solidFill>
                  <a:srgbClr val="1F497D"/>
                </a:solidFill>
                <a:latin typeface="+mj-lt"/>
                <a:cs typeface="Arial" charset="0"/>
              </a:rPr>
              <a:t>Журин Алексей Валентинович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200" dirty="0" smtClean="0">
                <a:solidFill>
                  <a:srgbClr val="1F497D"/>
                </a:solidFill>
                <a:latin typeface="+mj-lt"/>
                <a:cs typeface="Arial" charset="0"/>
              </a:rPr>
              <a:t>начальник отдела управления средствами НСЗ и организации закупок</a:t>
            </a:r>
            <a:endParaRPr lang="ru-RU" altLang="ru-RU" sz="1200" dirty="0">
              <a:solidFill>
                <a:srgbClr val="1F497D"/>
              </a:solidFill>
              <a:latin typeface="+mj-lt"/>
              <a:cs typeface="Arial" charset="0"/>
            </a:endParaRPr>
          </a:p>
        </p:txBody>
      </p:sp>
      <p:pic>
        <p:nvPicPr>
          <p:cNvPr id="5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8" y="162769"/>
            <a:ext cx="810260" cy="81026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7460280" y="-2650"/>
            <a:ext cx="1701579" cy="774200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3939902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3BC4314-8A0F-442A-B33A-0B2A8C20BF10}"/>
              </a:ext>
            </a:extLst>
          </p:cNvPr>
          <p:cNvSpPr/>
          <p:nvPr/>
        </p:nvSpPr>
        <p:spPr>
          <a:xfrm>
            <a:off x="1403648" y="414011"/>
            <a:ext cx="4167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ТФОМС Ярославской области</a:t>
            </a:r>
            <a:endParaRPr lang="ru-RU" sz="1400" b="1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979712" y="14496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Образец сведений, направляемых в МО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90762" y="699542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документ 46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18483" r="18155" b="20000"/>
          <a:stretch/>
        </p:blipFill>
        <p:spPr bwMode="auto">
          <a:xfrm>
            <a:off x="514242" y="666766"/>
            <a:ext cx="8234221" cy="39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762" y="4518538"/>
            <a:ext cx="84577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Сведения </a:t>
            </a:r>
            <a:r>
              <a:rPr lang="ru-RU" sz="1600" b="1" dirty="0"/>
              <a:t>формируются </a:t>
            </a:r>
            <a:r>
              <a:rPr lang="ru-RU" sz="1600" b="1" dirty="0" smtClean="0"/>
              <a:t>ТФОМС на </a:t>
            </a:r>
            <a:r>
              <a:rPr lang="ru-RU" sz="1600" b="1" dirty="0"/>
              <a:t>основании представленных ему медицинскими организациями реестров счетов на оплату медицинской помощи</a:t>
            </a:r>
          </a:p>
        </p:txBody>
      </p:sp>
      <p:pic>
        <p:nvPicPr>
          <p:cNvPr id="9" name="Объект 10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0" y="123478"/>
            <a:ext cx="576064" cy="5760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763688" y="165495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Пример заявки медицинской организации 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90762" y="699542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документ 46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6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66244" cy="6662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5431"/>
            <a:ext cx="2952328" cy="41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41742"/>
            <a:ext cx="3674938" cy="39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2195736" y="144964"/>
            <a:ext cx="526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Письмо ФОМС от 13.06.2024 № 00-10-3-04/9696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90762" y="699542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документ 46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6" y="843558"/>
            <a:ext cx="3129110" cy="410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15566"/>
            <a:ext cx="5184576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Разделом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«Базовая программа обязательного медицинского страхования» Программы государственных гарантий бесплатного оказания гражданам медицинской помощи на 2024 год и плановый период 2025 и 2026 годов, утвержденной постановлением Правительства Российской Федерации от 28.12.2023 №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2353, установлена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обязанность проведения страховой медицинской организацией (далее – СМО) медико-экономической экспертизы, а при необходимости - экспертизы качества медицинской помощи по случаям выявления у гражданина в течение одного года после прохождения диспансеризации заболевания, которое могло быть выявлено на диспансеризации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Как </a:t>
            </a: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следствие, в случае выявления нарушений при проведении ДОГ и ПМО, либо неполному ее проведению, СМО будут накладывать штрафные санкции на МО за каждый выявленный </a:t>
            </a:r>
            <a:r>
              <a:rPr lang="ru-RU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случай, когда ЗНО могло быть выявлено в ходе ДОГ и ПМО</a:t>
            </a:r>
            <a:endParaRPr lang="ru-RU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10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66244" cy="6662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4644" y="146029"/>
            <a:ext cx="6211652" cy="4070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Использование средств межбюджетного трансферта</a:t>
            </a: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5" name="Объект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66244" cy="666244"/>
          </a:xfrm>
          <a:prstGeom prst="rect">
            <a:avLst/>
          </a:prstGeom>
        </p:spPr>
      </p:pic>
      <p:pic>
        <p:nvPicPr>
          <p:cNvPr id="7" name="Picture 2" descr="https://img2.freepng.ru/20180301/vre/kisspng-gold-coin-free-content-clip-art-pile-of-gold-coins-vector-material-5a989e171a79a9.7217718215199513831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16" y="1251690"/>
            <a:ext cx="2020265" cy="17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ертикальный свиток 7"/>
          <p:cNvSpPr/>
          <p:nvPr/>
        </p:nvSpPr>
        <p:spPr>
          <a:xfrm>
            <a:off x="687367" y="3651870"/>
            <a:ext cx="8126433" cy="1107238"/>
          </a:xfrm>
          <a:prstGeom prst="verticalScroll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Распоряжение Правительства РФ от 15.12.2023 N 3661-р  </a:t>
            </a:r>
            <a:r>
              <a:rPr lang="ru-RU" sz="1200" b="1" dirty="0" smtClean="0">
                <a:solidFill>
                  <a:schemeClr val="tx1"/>
                </a:solidFill>
              </a:rPr>
              <a:t>«О </a:t>
            </a:r>
            <a:r>
              <a:rPr lang="ru-RU" sz="1200" b="1" dirty="0">
                <a:solidFill>
                  <a:schemeClr val="tx1"/>
                </a:solidFill>
              </a:rPr>
              <a:t>распределении в 2024 году межбюджетных трансфертов из бюджета ФФОМС бюджетам территориальных фондов обязательного медицинского страхования на осуществление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</a:t>
            </a:r>
            <a:r>
              <a:rPr lang="ru-RU" sz="1200" b="1" dirty="0" smtClean="0">
                <a:solidFill>
                  <a:schemeClr val="tx1"/>
                </a:solidFill>
              </a:rPr>
              <a:t>населения»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718285"/>
            <a:ext cx="321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Размер иного межбюджетного трансферта 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576" y="2746544"/>
            <a:ext cx="239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296,6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04" y="2636998"/>
            <a:ext cx="775048" cy="58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7390" y="3223304"/>
            <a:ext cx="160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≈180 случаев</a:t>
            </a:r>
            <a:endParaRPr lang="ru-RU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81934546"/>
              </p:ext>
            </p:extLst>
          </p:nvPr>
        </p:nvGraphicFramePr>
        <p:xfrm>
          <a:off x="4499992" y="1251690"/>
          <a:ext cx="4464496" cy="235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948433" y="605922"/>
            <a:ext cx="643563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66251" y="915566"/>
            <a:ext cx="0" cy="237626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96336" y="98757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ыс. руб.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9952" y="731899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Использование средств МО Ярославской области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10" y="2991932"/>
            <a:ext cx="396440" cy="2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27984" y="332256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80 случаев</a:t>
            </a:r>
            <a:endParaRPr lang="ru-RU" sz="1200" b="1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89250"/>
            <a:ext cx="396440" cy="2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40" y="2989250"/>
            <a:ext cx="396440" cy="2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02368" y="334354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208 случаев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76356" y="335744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288 случаев</a:t>
            </a:r>
            <a:endParaRPr lang="ru-RU" sz="1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1560" y="177694"/>
            <a:ext cx="7344816" cy="4560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Использование средств медицинскими организациями за 9 месяцев 2024 г.</a:t>
            </a: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68639"/>
              </p:ext>
            </p:extLst>
          </p:nvPr>
        </p:nvGraphicFramePr>
        <p:xfrm>
          <a:off x="220523" y="633713"/>
          <a:ext cx="8673726" cy="4375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794"/>
                <a:gridCol w="2745315"/>
                <a:gridCol w="688550"/>
                <a:gridCol w="506772"/>
                <a:gridCol w="1172999"/>
                <a:gridCol w="665458"/>
                <a:gridCol w="860144"/>
                <a:gridCol w="690682"/>
                <a:gridCol w="960012"/>
              </a:tblGrid>
              <a:tr h="10794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Наименование медицинской организации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Количество случаев ЗНО выявленных по данным 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реестров 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счетов (ТФОМС ЯО)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Случаи, 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подлежащие оплате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Фактически перечислено средств в МО на 07.11.2024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Остаток к перечислению в МО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кол-во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сумма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n-lt"/>
                        </a:rPr>
                        <a:t>кол-во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n-lt"/>
                        </a:rPr>
                        <a:t>сумма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n-lt"/>
                        </a:rPr>
                        <a:t>кол-во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сумма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шт.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шт.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n-lt"/>
                        </a:rPr>
                        <a:t>руб.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7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ГБУЗ ЯО «Клиническая больница № 2»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126 677,56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126 677,56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ГБКУЗ ЯО «Центральная городская больница»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106 123,59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17 121,67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89 001,92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ГБУЗ ЯО «Переславская ЦРБ»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54 244,26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54 244,26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ГАУЗ ЯО «Клиническая больница № 9»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47 561,74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3 441,84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44 119,90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7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ГБУЗ ЯО «Клиническая больница № 3»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31 580,00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1 654,04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29 925,96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ГБУЗ ЯО «Городская больница № 2 им. Н.И. Пирогова»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20 164,07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20 164,07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ГУЗ ЯО Ярославская ЦРБ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18 988,29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18 988,29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ГБУЗ ЯО Даниловская ЦРБ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18 563,49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18 563,49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ГБУЗ ЯО «Рыбинская городская больница №1»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16 817,05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16 817,05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ГУЗ ЯО«Городская поликлиника № 3 им. Н.А. Семашко»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13 850,16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13 850,16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ГУЗ ЯО  Пошехонская ЦРБ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10 128,60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10 128,60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0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ГБУЗ ЯО «Любимская центральная районная больница»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8 440,75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8 440,75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ГУЗ ЯО «Угличская ЦРБ»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6 846,92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6 846,92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ГУЗ ЯО  Большесельская ЦРБ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1 688,09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1 688,09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Рыбинская больница филиал ФБУЗ ПОМЦ ФМБА России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1 645,70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1 645,70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6" marR="3426" marT="342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Объект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" y="46001"/>
            <a:ext cx="539092" cy="53909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0762" y="613408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8224" y="4863529"/>
            <a:ext cx="2133600" cy="273844"/>
          </a:xfrm>
        </p:spPr>
        <p:txBody>
          <a:bodyPr/>
          <a:lstStyle/>
          <a:p>
            <a:fld id="{26D389C9-4257-492E-893F-58D150A37E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6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87521"/>
            <a:ext cx="7056784" cy="4560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Использование средств медицинскими организациями за 9 месяцев 2024 г.</a:t>
            </a:r>
          </a:p>
          <a:p>
            <a:pPr algn="l">
              <a:defRPr/>
            </a:pP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88384"/>
              </p:ext>
            </p:extLst>
          </p:nvPr>
        </p:nvGraphicFramePr>
        <p:xfrm>
          <a:off x="318426" y="633713"/>
          <a:ext cx="8640960" cy="4385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341"/>
                <a:gridCol w="3948131"/>
                <a:gridCol w="792088"/>
                <a:gridCol w="432048"/>
                <a:gridCol w="720080"/>
                <a:gridCol w="504056"/>
                <a:gridCol w="792088"/>
                <a:gridCol w="504056"/>
                <a:gridCol w="648072"/>
              </a:tblGrid>
              <a:tr h="929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медицинской 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Количество случаев ЗНО выявленных по данным </a:t>
                      </a:r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реестров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счетов (ТФОМС ЯО)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Случаи,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подлежащие оплате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Фактически перечислено средств в МО на 07.11.2024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Остаток к перечислению в МО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сумма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кол-во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сумма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кол-во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сумма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руб.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«Клиническая больница им. Н.А. Семашко»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Борисоглебская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«Брейтовская ЦРБ»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Гаврилов - Ямская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90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«Центральная районная больница им. Д.Л. Соколова»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«Рыбинская ЦРП»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«Ростовская ЦРБ»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Некоузская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«Некрасовская ЦРБ»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Пречистенская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«Тутаевская  ЦРБ»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27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ООО «Медицинский центр диагностики и профилактики»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Ярославская поликлиника филиал ФБУЗ ПОМЦ ФМБА России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59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ЧУЗ «КБ «РЖД-Медицина» 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345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ФКУЗ «МЧС МВД России по Ярославской области»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F99DB1"/>
                    </a:solidFill>
                  </a:tcPr>
                </a:tc>
              </a:tr>
              <a:tr h="126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296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483 320,27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139 350,67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343 969,60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35" marR="3435" marT="343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17279" cy="61727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2088" y="613408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87521"/>
            <a:ext cx="7056784" cy="4560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Информация об отклонении данных формы 131/о и данных ТФОМС ЯО</a:t>
            </a: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6" name="Объект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17279" cy="61727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90762" y="633713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48346"/>
              </p:ext>
            </p:extLst>
          </p:nvPr>
        </p:nvGraphicFramePr>
        <p:xfrm>
          <a:off x="564479" y="843559"/>
          <a:ext cx="8259532" cy="3953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191"/>
                <a:gridCol w="3264330"/>
                <a:gridCol w="907662"/>
                <a:gridCol w="1114783"/>
                <a:gridCol w="1114783"/>
                <a:gridCol w="1114783"/>
              </a:tblGrid>
              <a:tr h="584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медицинской 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Количество впервые выявленных ЗНО по форме № 131/о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Случаи,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подлежащие оплате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Отклонение случаев </a:t>
                      </a:r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ЗНО,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подлежащих </a:t>
                      </a:r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оплате,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от формы 131/о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92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сумма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+mn-lt"/>
                        </a:rPr>
                        <a:t>шт.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шт.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Ярославская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18 988,29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ГАУЗ ЯО «Клиническая больница № 9»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47 561,74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228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«Ростовская ЦРБ»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«Рыбинская городская больница №1»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16 817,05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ГБУЗ ЯО «Клиническая больница им. Н.А. Семашко»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ГУЗ ЯО  Большесельская ЦРБ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1 688,09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ГУЗ ЯО  Пошехонская ЦРБ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10 128,60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ООО «Медицинский центр диагностики и профилактики»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ЧУЗ «КБ «РЖД-Медицина» г.Ярославль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ГУЗ ЯО «Угличская ЦРБ»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6 846,92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ГБУЗ ЯО Борисоглебская ЦРБ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ГБУЗ ЯО «Некрасовская ЦРБ»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ГУЗ ЯО Некоузская ЦРБ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ГУЗ ЯО«Городская поликлиника № 3 им. Н.А. Семашко»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13 850,16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ГБУЗ ЯО «Городская больница № 2 им. Н.И. Пирогова»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20 164,07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15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ГУЗ ЯО «Рыбинская ЦРП»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ГБУЗ ЯО «Тутаевская  ЦРБ»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  <a:tr h="208753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136 044,92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85" marR="3485" marT="348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87521"/>
            <a:ext cx="7056784" cy="4560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6" name="Объект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17279" cy="61727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90762" y="633713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6143" y="2499742"/>
            <a:ext cx="4587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3075806"/>
            <a:ext cx="45365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974904" y="4796484"/>
            <a:ext cx="2133600" cy="274637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17E33CD-5CEC-4BD8-A5E4-06EEC3ACD76B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65869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0070C0"/>
                </a:solidFill>
                <a:cs typeface="Arial" pitchFamily="34" charset="0"/>
              </a:rPr>
              <a:t>Нормативно - ПРАВОВЫЕ АКТЫ</a:t>
            </a:r>
            <a:endParaRPr lang="ru-RU" sz="2400" b="1" cap="all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966" y="74074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cs typeface="Times New Roman" pitchFamily="18" charset="0"/>
              </a:rPr>
              <a:t>Документ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1059582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b="1" dirty="0">
                <a:cs typeface="Arial" pitchFamily="34" charset="0"/>
              </a:rPr>
              <a:t>Правила предоставления межбюджетных трансфертов из бюджета </a:t>
            </a:r>
            <a:r>
              <a:rPr lang="ru-RU" sz="1500" b="1" dirty="0" smtClean="0">
                <a:cs typeface="Arial" pitchFamily="34" charset="0"/>
              </a:rPr>
              <a:t>ФОМС бюджетам ТФОМС на </a:t>
            </a:r>
            <a:r>
              <a:rPr lang="ru-RU" sz="1500" b="1" dirty="0">
                <a:cs typeface="Arial" pitchFamily="34" charset="0"/>
              </a:rPr>
              <a:t>финансовое обеспечение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</a:t>
            </a:r>
            <a:r>
              <a:rPr lang="ru-RU" sz="1500" b="1" dirty="0" smtClean="0">
                <a:cs typeface="Arial" pitchFamily="34" charset="0"/>
              </a:rPr>
              <a:t>населения</a:t>
            </a:r>
          </a:p>
          <a:p>
            <a:pPr>
              <a:spcAft>
                <a:spcPts val="1200"/>
              </a:spcAft>
            </a:pPr>
            <a:r>
              <a:rPr lang="ru-RU" sz="1500" b="1" dirty="0" smtClean="0">
                <a:cs typeface="Arial" pitchFamily="34" charset="0"/>
              </a:rPr>
              <a:t>Об </a:t>
            </a:r>
            <a:r>
              <a:rPr lang="ru-RU" sz="1500" b="1" dirty="0">
                <a:cs typeface="Arial" pitchFamily="34" charset="0"/>
              </a:rPr>
              <a:t>утверждении порядка и условий осуществления денежных выплат стимулирующего характера медицинским работникам за выявление </a:t>
            </a:r>
            <a:r>
              <a:rPr lang="ru-RU" sz="1500" b="1" dirty="0" smtClean="0">
                <a:cs typeface="Arial" pitchFamily="34" charset="0"/>
              </a:rPr>
              <a:t>онкологических заболеваний…</a:t>
            </a:r>
          </a:p>
          <a:p>
            <a:pPr>
              <a:spcAft>
                <a:spcPts val="1200"/>
              </a:spcAft>
            </a:pPr>
            <a:r>
              <a:rPr lang="ru-RU" sz="1500" b="1" dirty="0">
                <a:cs typeface="Arial" pitchFamily="34" charset="0"/>
              </a:rPr>
              <a:t>Об утверждении </a:t>
            </a:r>
            <a:r>
              <a:rPr lang="ru-RU" sz="1500" b="1" dirty="0" smtClean="0">
                <a:cs typeface="Arial" pitchFamily="34" charset="0"/>
              </a:rPr>
              <a:t>форм и порядка предоставления отчетов…</a:t>
            </a:r>
          </a:p>
          <a:p>
            <a:pPr>
              <a:spcAft>
                <a:spcPts val="1200"/>
              </a:spcAft>
            </a:pPr>
            <a:endParaRPr lang="ru-RU" sz="1500" b="1" dirty="0"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500" b="1" dirty="0" smtClean="0">
                <a:cs typeface="Arial" pitchFamily="34" charset="0"/>
              </a:rPr>
              <a:t>О реализации приказа Минздрава России от 26.03.2024 № 142н</a:t>
            </a:r>
          </a:p>
        </p:txBody>
      </p:sp>
      <p:sp>
        <p:nvSpPr>
          <p:cNvPr id="25" name="Rectangle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42105" y="1212241"/>
            <a:ext cx="45719" cy="37483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9" tIns="34289" rIns="68579" bIns="34289" anchor="ctr"/>
          <a:lstStyle/>
          <a:p>
            <a:pPr algn="ctr" defTabSz="457121">
              <a:defRPr/>
            </a:pPr>
            <a:endParaRPr lang="en-US">
              <a:solidFill>
                <a:srgbClr val="1EA185"/>
              </a:solidFill>
              <a:latin typeface="Times New Roman" pitchFamily="18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1110074"/>
            <a:ext cx="2592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Tx/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Постановление Правительства РФ</a:t>
            </a:r>
            <a:b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от </a:t>
            </a:r>
            <a:r>
              <a:rPr lang="ru-RU" sz="1500" b="1" dirty="0">
                <a:solidFill>
                  <a:schemeClr val="tx2"/>
                </a:solidFill>
                <a:cs typeface="Times New Roman" pitchFamily="18" charset="0"/>
              </a:rPr>
              <a:t>30 декабря 2019 </a:t>
            </a: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г.</a:t>
            </a:r>
            <a:b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N </a:t>
            </a:r>
            <a:r>
              <a:rPr lang="ru-RU" sz="1500" b="1" dirty="0">
                <a:solidFill>
                  <a:schemeClr val="tx2"/>
                </a:solidFill>
                <a:cs typeface="Times New Roman" pitchFamily="18" charset="0"/>
              </a:rPr>
              <a:t>1940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sz="1500" b="1" dirty="0">
                <a:solidFill>
                  <a:schemeClr val="tx2"/>
                </a:solidFill>
                <a:cs typeface="Times New Roman" pitchFamily="18" charset="0"/>
              </a:rPr>
              <a:t>Приказ Минздрава России </a:t>
            </a: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от 26.03.2024</a:t>
            </a:r>
            <a:b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N 142н</a:t>
            </a:r>
          </a:p>
          <a:p>
            <a:pPr marL="342900" indent="-342900">
              <a:spcAft>
                <a:spcPts val="2400"/>
              </a:spcAft>
              <a:buFontTx/>
              <a:buAutoNum type="arabicPeriod"/>
            </a:pPr>
            <a:r>
              <a:rPr lang="ru-RU" sz="1500" b="1" dirty="0">
                <a:solidFill>
                  <a:schemeClr val="tx2"/>
                </a:solidFill>
                <a:cs typeface="Times New Roman" pitchFamily="18" charset="0"/>
              </a:rPr>
              <a:t>Приказ </a:t>
            </a: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ФОМС от 04.03.2024 № 40н</a:t>
            </a:r>
          </a:p>
          <a:p>
            <a:pPr marL="342900" indent="-342900">
              <a:spcAft>
                <a:spcPts val="2400"/>
              </a:spcAft>
              <a:buFontTx/>
              <a:buAutoNum type="arabicPeriod"/>
            </a:pP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Приказ МЗ ЯО и ТФОМС ЯО от 07.06.2024 №№ 731, 233</a:t>
            </a:r>
          </a:p>
          <a:p>
            <a:pPr>
              <a:spcAft>
                <a:spcPts val="2400"/>
              </a:spcAft>
            </a:pPr>
            <a:r>
              <a:rPr lang="ru-RU" sz="15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15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74074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Содержание</a:t>
            </a: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9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4" y="60375"/>
            <a:ext cx="719431" cy="7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79512" y="915566"/>
            <a:ext cx="873777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5486"/>
            <a:ext cx="6408712" cy="57606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</a:t>
            </a: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словия использования средств медицинской организацией, полученных из бюджета ТФОМС</a:t>
            </a:r>
            <a:endParaRPr lang="ru-RU" sz="16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77" y="1105756"/>
            <a:ext cx="8775411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prstClr val="black"/>
                </a:solidFill>
              </a:rPr>
              <a:t>1. Наличие у медицинской организации соответствующей лицензии на осуществление медицинской деятельности</a:t>
            </a:r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77" y="1563638"/>
            <a:ext cx="8775411" cy="4924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>
                <a:solidFill>
                  <a:prstClr val="black"/>
                </a:solidFill>
              </a:rPr>
              <a:t>2</a:t>
            </a:r>
            <a:r>
              <a:rPr lang="ru-RU" sz="1300" b="1" kern="0" dirty="0" smtClean="0">
                <a:solidFill>
                  <a:prstClr val="black"/>
                </a:solidFill>
              </a:rPr>
              <a:t>. Участие медицинской организации в оказании медицинской помощи в рамках реализации территориальной программы обязательного медицинского страхования на текущий год</a:t>
            </a:r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077" y="2211710"/>
            <a:ext cx="8775411" cy="6924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685766">
              <a:defRPr/>
            </a:pPr>
            <a:r>
              <a:rPr lang="ru-RU" sz="13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Заключение Соглашения </a:t>
            </a:r>
            <a:r>
              <a:rPr lang="ru-RU" sz="13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софинансировании расходов на осуществление денежных </a:t>
            </a:r>
            <a:r>
              <a:rPr lang="ru-RU" sz="13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выплат (в электронной форме в ГИС ОМС)</a:t>
            </a:r>
            <a:endParaRPr lang="ru-RU" sz="13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just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93" y="3003797"/>
            <a:ext cx="8775411" cy="8925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defTabSz="685766">
              <a:defRPr/>
            </a:pPr>
            <a:r>
              <a:rPr lang="ru-RU" sz="1300" b="1" kern="0" dirty="0" smtClean="0">
                <a:solidFill>
                  <a:prstClr val="black"/>
                </a:solidFill>
              </a:rPr>
              <a:t>4</a:t>
            </a:r>
            <a:r>
              <a:rPr lang="ru-RU" sz="1300" b="1" kern="0" dirty="0">
                <a:solidFill>
                  <a:prstClr val="black"/>
                </a:solidFill>
              </a:rPr>
              <a:t>. </a:t>
            </a:r>
            <a:r>
              <a:rPr lang="ru-RU" sz="1300" b="1" kern="0" dirty="0" smtClean="0">
                <a:solidFill>
                  <a:prstClr val="black"/>
                </a:solidFill>
              </a:rPr>
              <a:t>Подача Заявки от МО в ТФОМС </a:t>
            </a:r>
            <a:r>
              <a:rPr lang="ru-RU" sz="1300" b="1" kern="0" dirty="0">
                <a:solidFill>
                  <a:prstClr val="black"/>
                </a:solidFill>
              </a:rPr>
              <a:t>на получение средств из бюджета территориального фонда на осуществление денежных выплат, исходя из количества случаев впервые выявленных онкологических заболеваний и размера денежной </a:t>
            </a:r>
            <a:r>
              <a:rPr lang="ru-RU" sz="1300" b="1" kern="0" dirty="0" smtClean="0">
                <a:solidFill>
                  <a:prstClr val="black"/>
                </a:solidFill>
              </a:rPr>
              <a:t>выплаты</a:t>
            </a:r>
            <a:endParaRPr lang="ru-RU" sz="1300" b="1" kern="0" dirty="0">
              <a:solidFill>
                <a:prstClr val="black"/>
              </a:solidFill>
            </a:endParaRPr>
          </a:p>
          <a:p>
            <a:pPr marL="0" marR="0" lvl="0" indent="0" algn="just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825" y="4075205"/>
            <a:ext cx="8658523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Наличие п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ризнака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подозрения на злокачественное новообразование,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указанного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сведениях об оказанной медицинской помощи при диспансеризации или профилактическом медицинском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осмотре (в реестре счета)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460280" y="-2650"/>
            <a:ext cx="1701579" cy="774200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16" name="Объект 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648072" cy="648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8464" y="4659982"/>
            <a:ext cx="233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66710" y="3582764"/>
            <a:ext cx="13635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54286" y="1546696"/>
            <a:ext cx="7750701" cy="12042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1 000 рублей</a:t>
            </a:r>
            <a:endParaRPr lang="ru-RU" sz="14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медицинскому работнику, впервые назначившему консультацию врача-специалиста, диагностические инструментальные и (или) лабораторные исследования на выявление онкологического заболевания в ходе и (или) по результатам проведения диспансеризации и профилактического медицинского осмотра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581" y="722190"/>
            <a:ext cx="877540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1 000 рублей</a:t>
            </a:r>
            <a:endParaRPr lang="ru-RU" sz="11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каждый случай впервые выявленного онкологического заболевания, диагноз которого подтвержден результатами диагностических инструментальных и (или) лабораторных исследований</a:t>
            </a:r>
            <a:endParaRPr lang="ru-RU" sz="1400" dirty="0"/>
          </a:p>
        </p:txBody>
      </p:sp>
      <p:sp>
        <p:nvSpPr>
          <p:cNvPr id="38" name="Овал 37"/>
          <p:cNvSpPr/>
          <p:nvPr/>
        </p:nvSpPr>
        <p:spPr>
          <a:xfrm>
            <a:off x="2170610" y="3295952"/>
            <a:ext cx="2160239" cy="32282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1491631"/>
            <a:ext cx="3888431" cy="18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4342D73-79DD-4B75-9869-A8CE9FF11534}"/>
              </a:ext>
            </a:extLst>
          </p:cNvPr>
          <p:cNvCxnSpPr>
            <a:cxnSpLocks/>
          </p:cNvCxnSpPr>
          <p:nvPr/>
        </p:nvCxnSpPr>
        <p:spPr>
          <a:xfrm>
            <a:off x="137518" y="699542"/>
            <a:ext cx="877541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78245" y="4876802"/>
            <a:ext cx="36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6955809" y="4869657"/>
            <a:ext cx="2133600" cy="273844"/>
          </a:xfrm>
        </p:spPr>
        <p:txBody>
          <a:bodyPr/>
          <a:lstStyle/>
          <a:p>
            <a:pPr algn="r">
              <a:buClr>
                <a:srgbClr val="888888"/>
              </a:buClr>
              <a:buSzPct val="25000"/>
            </a:pPr>
            <a:r>
              <a:rPr lang="ru-RU" sz="900" dirty="0" smtClean="0">
                <a:solidFill>
                  <a:srgbClr val="888888"/>
                </a:solidFill>
                <a:latin typeface="Calibri"/>
                <a:sym typeface="Calibri"/>
              </a:rPr>
              <a:t>4</a:t>
            </a:r>
            <a:endParaRPr lang="ru-RU" sz="900" dirty="0">
              <a:solidFill>
                <a:srgbClr val="888888"/>
              </a:solidFill>
              <a:latin typeface="Calibri"/>
              <a:sym typeface="Calibri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0BACA2A2-0DE9-43A7-8976-8EE55B850CF9}"/>
              </a:ext>
            </a:extLst>
          </p:cNvPr>
          <p:cNvGrpSpPr/>
          <p:nvPr/>
        </p:nvGrpSpPr>
        <p:grpSpPr>
          <a:xfrm>
            <a:off x="2991093" y="1621322"/>
            <a:ext cx="364790" cy="259528"/>
            <a:chOff x="1398588" y="1671638"/>
            <a:chExt cx="446088" cy="450850"/>
          </a:xfrm>
          <a:solidFill>
            <a:schemeClr val="tx1"/>
          </a:solidFill>
        </p:grpSpPr>
        <p:sp>
          <p:nvSpPr>
            <p:cNvPr id="23" name="Freeform 977">
              <a:extLst>
                <a:ext uri="{FF2B5EF4-FFF2-40B4-BE49-F238E27FC236}">
                  <a16:creationId xmlns="" xmlns:a16="http://schemas.microsoft.com/office/drawing/2014/main" id="{FEEA848F-F181-4243-9A23-4C46AE3E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1709738"/>
              <a:ext cx="19050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5" y="12"/>
                </a:cxn>
                <a:cxn ang="0">
                  <a:pos x="25" y="93"/>
                </a:cxn>
                <a:cxn ang="0">
                  <a:pos x="23" y="98"/>
                </a:cxn>
                <a:cxn ang="0">
                  <a:pos x="21" y="101"/>
                </a:cxn>
                <a:cxn ang="0">
                  <a:pos x="18" y="103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5" h="105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5" y="12"/>
                  </a:lnTo>
                  <a:lnTo>
                    <a:pt x="25" y="93"/>
                  </a:lnTo>
                  <a:lnTo>
                    <a:pt x="23" y="98"/>
                  </a:lnTo>
                  <a:lnTo>
                    <a:pt x="21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978">
              <a:extLst>
                <a:ext uri="{FF2B5EF4-FFF2-40B4-BE49-F238E27FC236}">
                  <a16:creationId xmlns="" xmlns:a16="http://schemas.microsoft.com/office/drawing/2014/main" id="{79DD8E2B-8B18-4CD1-8BAE-063C8C2C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1741488"/>
              <a:ext cx="84138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5" y="0"/>
                </a:cxn>
                <a:cxn ang="0">
                  <a:pos x="102" y="3"/>
                </a:cxn>
                <a:cxn ang="0">
                  <a:pos x="104" y="7"/>
                </a:cxn>
                <a:cxn ang="0">
                  <a:pos x="105" y="12"/>
                </a:cxn>
                <a:cxn ang="0">
                  <a:pos x="102" y="19"/>
                </a:cxn>
                <a:cxn ang="0">
                  <a:pos x="95" y="22"/>
                </a:cxn>
                <a:cxn ang="0">
                  <a:pos x="12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05" h="22">
                  <a:moveTo>
                    <a:pt x="12" y="0"/>
                  </a:moveTo>
                  <a:lnTo>
                    <a:pt x="95" y="0"/>
                  </a:lnTo>
                  <a:lnTo>
                    <a:pt x="102" y="3"/>
                  </a:lnTo>
                  <a:lnTo>
                    <a:pt x="104" y="7"/>
                  </a:lnTo>
                  <a:lnTo>
                    <a:pt x="105" y="12"/>
                  </a:lnTo>
                  <a:lnTo>
                    <a:pt x="102" y="19"/>
                  </a:lnTo>
                  <a:lnTo>
                    <a:pt x="95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979">
              <a:extLst>
                <a:ext uri="{FF2B5EF4-FFF2-40B4-BE49-F238E27FC236}">
                  <a16:creationId xmlns="" xmlns:a16="http://schemas.microsoft.com/office/drawing/2014/main" id="{31145653-5D45-4FC5-B653-444496D4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1671638"/>
              <a:ext cx="212725" cy="10636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7" y="2"/>
                </a:cxn>
                <a:cxn ang="0">
                  <a:pos x="198" y="9"/>
                </a:cxn>
                <a:cxn ang="0">
                  <a:pos x="226" y="17"/>
                </a:cxn>
                <a:cxn ang="0">
                  <a:pos x="248" y="26"/>
                </a:cxn>
                <a:cxn ang="0">
                  <a:pos x="262" y="38"/>
                </a:cxn>
                <a:cxn ang="0">
                  <a:pos x="266" y="43"/>
                </a:cxn>
                <a:cxn ang="0">
                  <a:pos x="267" y="48"/>
                </a:cxn>
                <a:cxn ang="0">
                  <a:pos x="267" y="53"/>
                </a:cxn>
                <a:cxn ang="0">
                  <a:pos x="261" y="122"/>
                </a:cxn>
                <a:cxn ang="0">
                  <a:pos x="259" y="126"/>
                </a:cxn>
                <a:cxn ang="0">
                  <a:pos x="255" y="129"/>
                </a:cxn>
                <a:cxn ang="0">
                  <a:pos x="248" y="133"/>
                </a:cxn>
                <a:cxn ang="0">
                  <a:pos x="247" y="133"/>
                </a:cxn>
                <a:cxn ang="0">
                  <a:pos x="243" y="131"/>
                </a:cxn>
                <a:cxn ang="0">
                  <a:pos x="240" y="128"/>
                </a:cxn>
                <a:cxn ang="0">
                  <a:pos x="238" y="124"/>
                </a:cxn>
                <a:cxn ang="0">
                  <a:pos x="236" y="119"/>
                </a:cxn>
                <a:cxn ang="0">
                  <a:pos x="245" y="53"/>
                </a:cxn>
                <a:cxn ang="0">
                  <a:pos x="235" y="47"/>
                </a:cxn>
                <a:cxn ang="0">
                  <a:pos x="217" y="40"/>
                </a:cxn>
                <a:cxn ang="0">
                  <a:pos x="193" y="31"/>
                </a:cxn>
                <a:cxn ang="0">
                  <a:pos x="166" y="24"/>
                </a:cxn>
                <a:cxn ang="0">
                  <a:pos x="134" y="22"/>
                </a:cxn>
                <a:cxn ang="0">
                  <a:pos x="103" y="24"/>
                </a:cxn>
                <a:cxn ang="0">
                  <a:pos x="76" y="31"/>
                </a:cxn>
                <a:cxn ang="0">
                  <a:pos x="52" y="40"/>
                </a:cxn>
                <a:cxn ang="0">
                  <a:pos x="34" y="47"/>
                </a:cxn>
                <a:cxn ang="0">
                  <a:pos x="24" y="53"/>
                </a:cxn>
                <a:cxn ang="0">
                  <a:pos x="31" y="119"/>
                </a:cxn>
                <a:cxn ang="0">
                  <a:pos x="31" y="124"/>
                </a:cxn>
                <a:cxn ang="0">
                  <a:pos x="29" y="128"/>
                </a:cxn>
                <a:cxn ang="0">
                  <a:pos x="26" y="131"/>
                </a:cxn>
                <a:cxn ang="0">
                  <a:pos x="21" y="133"/>
                </a:cxn>
                <a:cxn ang="0">
                  <a:pos x="17" y="131"/>
                </a:cxn>
                <a:cxn ang="0">
                  <a:pos x="12" y="129"/>
                </a:cxn>
                <a:cxn ang="0">
                  <a:pos x="8" y="122"/>
                </a:cxn>
                <a:cxn ang="0">
                  <a:pos x="0" y="53"/>
                </a:cxn>
                <a:cxn ang="0">
                  <a:pos x="0" y="48"/>
                </a:cxn>
                <a:cxn ang="0">
                  <a:pos x="7" y="38"/>
                </a:cxn>
                <a:cxn ang="0">
                  <a:pos x="21" y="26"/>
                </a:cxn>
                <a:cxn ang="0">
                  <a:pos x="43" y="17"/>
                </a:cxn>
                <a:cxn ang="0">
                  <a:pos x="71" y="9"/>
                </a:cxn>
                <a:cxn ang="0">
                  <a:pos x="102" y="2"/>
                </a:cxn>
                <a:cxn ang="0">
                  <a:pos x="134" y="0"/>
                </a:cxn>
              </a:cxnLst>
              <a:rect l="0" t="0" r="r" b="b"/>
              <a:pathLst>
                <a:path w="267" h="133">
                  <a:moveTo>
                    <a:pt x="134" y="0"/>
                  </a:moveTo>
                  <a:lnTo>
                    <a:pt x="167" y="2"/>
                  </a:lnTo>
                  <a:lnTo>
                    <a:pt x="198" y="9"/>
                  </a:lnTo>
                  <a:lnTo>
                    <a:pt x="226" y="17"/>
                  </a:lnTo>
                  <a:lnTo>
                    <a:pt x="248" y="26"/>
                  </a:lnTo>
                  <a:lnTo>
                    <a:pt x="262" y="38"/>
                  </a:lnTo>
                  <a:lnTo>
                    <a:pt x="266" y="43"/>
                  </a:lnTo>
                  <a:lnTo>
                    <a:pt x="267" y="48"/>
                  </a:lnTo>
                  <a:lnTo>
                    <a:pt x="267" y="53"/>
                  </a:lnTo>
                  <a:lnTo>
                    <a:pt x="261" y="122"/>
                  </a:lnTo>
                  <a:lnTo>
                    <a:pt x="259" y="126"/>
                  </a:lnTo>
                  <a:lnTo>
                    <a:pt x="255" y="129"/>
                  </a:lnTo>
                  <a:lnTo>
                    <a:pt x="248" y="133"/>
                  </a:lnTo>
                  <a:lnTo>
                    <a:pt x="247" y="133"/>
                  </a:lnTo>
                  <a:lnTo>
                    <a:pt x="243" y="131"/>
                  </a:lnTo>
                  <a:lnTo>
                    <a:pt x="240" y="128"/>
                  </a:lnTo>
                  <a:lnTo>
                    <a:pt x="238" y="124"/>
                  </a:lnTo>
                  <a:lnTo>
                    <a:pt x="236" y="119"/>
                  </a:lnTo>
                  <a:lnTo>
                    <a:pt x="245" y="53"/>
                  </a:lnTo>
                  <a:lnTo>
                    <a:pt x="235" y="47"/>
                  </a:lnTo>
                  <a:lnTo>
                    <a:pt x="217" y="40"/>
                  </a:lnTo>
                  <a:lnTo>
                    <a:pt x="193" y="31"/>
                  </a:lnTo>
                  <a:lnTo>
                    <a:pt x="166" y="24"/>
                  </a:lnTo>
                  <a:lnTo>
                    <a:pt x="134" y="22"/>
                  </a:lnTo>
                  <a:lnTo>
                    <a:pt x="103" y="24"/>
                  </a:lnTo>
                  <a:lnTo>
                    <a:pt x="76" y="31"/>
                  </a:lnTo>
                  <a:lnTo>
                    <a:pt x="52" y="40"/>
                  </a:lnTo>
                  <a:lnTo>
                    <a:pt x="34" y="47"/>
                  </a:lnTo>
                  <a:lnTo>
                    <a:pt x="24" y="53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9" y="128"/>
                  </a:lnTo>
                  <a:lnTo>
                    <a:pt x="26" y="131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7" y="38"/>
                  </a:lnTo>
                  <a:lnTo>
                    <a:pt x="21" y="26"/>
                  </a:lnTo>
                  <a:lnTo>
                    <a:pt x="43" y="17"/>
                  </a:lnTo>
                  <a:lnTo>
                    <a:pt x="71" y="9"/>
                  </a:lnTo>
                  <a:lnTo>
                    <a:pt x="102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980">
              <a:extLst>
                <a:ext uri="{FF2B5EF4-FFF2-40B4-BE49-F238E27FC236}">
                  <a16:creationId xmlns="" xmlns:a16="http://schemas.microsoft.com/office/drawing/2014/main" id="{9B849B14-FE28-4449-B217-9D29BF9E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1985963"/>
              <a:ext cx="446088" cy="136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202" y="9"/>
                </a:cxn>
                <a:cxn ang="0">
                  <a:pos x="226" y="69"/>
                </a:cxn>
                <a:cxn ang="0">
                  <a:pos x="261" y="102"/>
                </a:cxn>
                <a:cxn ang="0">
                  <a:pos x="300" y="102"/>
                </a:cxn>
                <a:cxn ang="0">
                  <a:pos x="335" y="69"/>
                </a:cxn>
                <a:cxn ang="0">
                  <a:pos x="359" y="9"/>
                </a:cxn>
                <a:cxn ang="0">
                  <a:pos x="368" y="0"/>
                </a:cxn>
                <a:cxn ang="0">
                  <a:pos x="378" y="2"/>
                </a:cxn>
                <a:cxn ang="0">
                  <a:pos x="420" y="16"/>
                </a:cxn>
                <a:cxn ang="0">
                  <a:pos x="502" y="33"/>
                </a:cxn>
                <a:cxn ang="0">
                  <a:pos x="535" y="45"/>
                </a:cxn>
                <a:cxn ang="0">
                  <a:pos x="559" y="69"/>
                </a:cxn>
                <a:cxn ang="0">
                  <a:pos x="563" y="99"/>
                </a:cxn>
                <a:cxn ang="0">
                  <a:pos x="553" y="166"/>
                </a:cxn>
                <a:cxn ang="0">
                  <a:pos x="546" y="171"/>
                </a:cxn>
                <a:cxn ang="0">
                  <a:pos x="534" y="168"/>
                </a:cxn>
                <a:cxn ang="0">
                  <a:pos x="532" y="159"/>
                </a:cxn>
                <a:cxn ang="0">
                  <a:pos x="540" y="87"/>
                </a:cxn>
                <a:cxn ang="0">
                  <a:pos x="527" y="68"/>
                </a:cxn>
                <a:cxn ang="0">
                  <a:pos x="497" y="57"/>
                </a:cxn>
                <a:cxn ang="0">
                  <a:pos x="456" y="49"/>
                </a:cxn>
                <a:cxn ang="0">
                  <a:pos x="402" y="35"/>
                </a:cxn>
                <a:cxn ang="0">
                  <a:pos x="364" y="62"/>
                </a:cxn>
                <a:cxn ang="0">
                  <a:pos x="328" y="112"/>
                </a:cxn>
                <a:cxn ang="0">
                  <a:pos x="281" y="130"/>
                </a:cxn>
                <a:cxn ang="0">
                  <a:pos x="235" y="112"/>
                </a:cxn>
                <a:cxn ang="0">
                  <a:pos x="197" y="62"/>
                </a:cxn>
                <a:cxn ang="0">
                  <a:pos x="161" y="35"/>
                </a:cxn>
                <a:cxn ang="0">
                  <a:pos x="105" y="49"/>
                </a:cxn>
                <a:cxn ang="0">
                  <a:pos x="64" y="57"/>
                </a:cxn>
                <a:cxn ang="0">
                  <a:pos x="36" y="68"/>
                </a:cxn>
                <a:cxn ang="0">
                  <a:pos x="22" y="87"/>
                </a:cxn>
                <a:cxn ang="0">
                  <a:pos x="31" y="159"/>
                </a:cxn>
                <a:cxn ang="0">
                  <a:pos x="29" y="168"/>
                </a:cxn>
                <a:cxn ang="0">
                  <a:pos x="21" y="171"/>
                </a:cxn>
                <a:cxn ang="0">
                  <a:pos x="12" y="169"/>
                </a:cxn>
                <a:cxn ang="0">
                  <a:pos x="0" y="99"/>
                </a:cxn>
                <a:cxn ang="0">
                  <a:pos x="3" y="69"/>
                </a:cxn>
                <a:cxn ang="0">
                  <a:pos x="28" y="45"/>
                </a:cxn>
                <a:cxn ang="0">
                  <a:pos x="60" y="33"/>
                </a:cxn>
                <a:cxn ang="0">
                  <a:pos x="114" y="23"/>
                </a:cxn>
                <a:cxn ang="0">
                  <a:pos x="168" y="9"/>
                </a:cxn>
                <a:cxn ang="0">
                  <a:pos x="185" y="0"/>
                </a:cxn>
              </a:cxnLst>
              <a:rect l="0" t="0" r="r" b="b"/>
              <a:pathLst>
                <a:path w="563" h="171">
                  <a:moveTo>
                    <a:pt x="185" y="0"/>
                  </a:moveTo>
                  <a:lnTo>
                    <a:pt x="195" y="0"/>
                  </a:lnTo>
                  <a:lnTo>
                    <a:pt x="199" y="2"/>
                  </a:lnTo>
                  <a:lnTo>
                    <a:pt x="202" y="9"/>
                  </a:lnTo>
                  <a:lnTo>
                    <a:pt x="212" y="42"/>
                  </a:lnTo>
                  <a:lnTo>
                    <a:pt x="226" y="69"/>
                  </a:lnTo>
                  <a:lnTo>
                    <a:pt x="243" y="90"/>
                  </a:lnTo>
                  <a:lnTo>
                    <a:pt x="261" y="102"/>
                  </a:lnTo>
                  <a:lnTo>
                    <a:pt x="281" y="107"/>
                  </a:lnTo>
                  <a:lnTo>
                    <a:pt x="300" y="102"/>
                  </a:lnTo>
                  <a:lnTo>
                    <a:pt x="318" y="90"/>
                  </a:lnTo>
                  <a:lnTo>
                    <a:pt x="335" y="69"/>
                  </a:lnTo>
                  <a:lnTo>
                    <a:pt x="349" y="42"/>
                  </a:lnTo>
                  <a:lnTo>
                    <a:pt x="359" y="9"/>
                  </a:lnTo>
                  <a:lnTo>
                    <a:pt x="361" y="4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78" y="2"/>
                  </a:lnTo>
                  <a:lnTo>
                    <a:pt x="395" y="9"/>
                  </a:lnTo>
                  <a:lnTo>
                    <a:pt x="420" y="16"/>
                  </a:lnTo>
                  <a:lnTo>
                    <a:pt x="478" y="30"/>
                  </a:lnTo>
                  <a:lnTo>
                    <a:pt x="502" y="33"/>
                  </a:lnTo>
                  <a:lnTo>
                    <a:pt x="520" y="38"/>
                  </a:lnTo>
                  <a:lnTo>
                    <a:pt x="535" y="45"/>
                  </a:lnTo>
                  <a:lnTo>
                    <a:pt x="549" y="56"/>
                  </a:lnTo>
                  <a:lnTo>
                    <a:pt x="559" y="69"/>
                  </a:lnTo>
                  <a:lnTo>
                    <a:pt x="563" y="87"/>
                  </a:lnTo>
                  <a:lnTo>
                    <a:pt x="563" y="99"/>
                  </a:lnTo>
                  <a:lnTo>
                    <a:pt x="554" y="163"/>
                  </a:lnTo>
                  <a:lnTo>
                    <a:pt x="553" y="166"/>
                  </a:lnTo>
                  <a:lnTo>
                    <a:pt x="549" y="169"/>
                  </a:lnTo>
                  <a:lnTo>
                    <a:pt x="546" y="171"/>
                  </a:lnTo>
                  <a:lnTo>
                    <a:pt x="540" y="171"/>
                  </a:lnTo>
                  <a:lnTo>
                    <a:pt x="534" y="168"/>
                  </a:lnTo>
                  <a:lnTo>
                    <a:pt x="532" y="163"/>
                  </a:lnTo>
                  <a:lnTo>
                    <a:pt x="532" y="159"/>
                  </a:lnTo>
                  <a:lnTo>
                    <a:pt x="540" y="97"/>
                  </a:lnTo>
                  <a:lnTo>
                    <a:pt x="540" y="87"/>
                  </a:lnTo>
                  <a:lnTo>
                    <a:pt x="537" y="76"/>
                  </a:lnTo>
                  <a:lnTo>
                    <a:pt x="527" y="68"/>
                  </a:lnTo>
                  <a:lnTo>
                    <a:pt x="513" y="61"/>
                  </a:lnTo>
                  <a:lnTo>
                    <a:pt x="497" y="57"/>
                  </a:lnTo>
                  <a:lnTo>
                    <a:pt x="480" y="54"/>
                  </a:lnTo>
                  <a:lnTo>
                    <a:pt x="456" y="49"/>
                  </a:lnTo>
                  <a:lnTo>
                    <a:pt x="428" y="43"/>
                  </a:lnTo>
                  <a:lnTo>
                    <a:pt x="402" y="35"/>
                  </a:lnTo>
                  <a:lnTo>
                    <a:pt x="378" y="26"/>
                  </a:lnTo>
                  <a:lnTo>
                    <a:pt x="364" y="62"/>
                  </a:lnTo>
                  <a:lnTo>
                    <a:pt x="347" y="92"/>
                  </a:lnTo>
                  <a:lnTo>
                    <a:pt x="328" y="112"/>
                  </a:lnTo>
                  <a:lnTo>
                    <a:pt x="306" y="125"/>
                  </a:lnTo>
                  <a:lnTo>
                    <a:pt x="281" y="130"/>
                  </a:lnTo>
                  <a:lnTo>
                    <a:pt x="257" y="125"/>
                  </a:lnTo>
                  <a:lnTo>
                    <a:pt x="235" y="112"/>
                  </a:lnTo>
                  <a:lnTo>
                    <a:pt x="214" y="92"/>
                  </a:lnTo>
                  <a:lnTo>
                    <a:pt x="197" y="62"/>
                  </a:lnTo>
                  <a:lnTo>
                    <a:pt x="183" y="26"/>
                  </a:lnTo>
                  <a:lnTo>
                    <a:pt x="161" y="35"/>
                  </a:lnTo>
                  <a:lnTo>
                    <a:pt x="133" y="43"/>
                  </a:lnTo>
                  <a:lnTo>
                    <a:pt x="105" y="49"/>
                  </a:lnTo>
                  <a:lnTo>
                    <a:pt x="81" y="54"/>
                  </a:lnTo>
                  <a:lnTo>
                    <a:pt x="64" y="57"/>
                  </a:lnTo>
                  <a:lnTo>
                    <a:pt x="50" y="61"/>
                  </a:lnTo>
                  <a:lnTo>
                    <a:pt x="36" y="68"/>
                  </a:lnTo>
                  <a:lnTo>
                    <a:pt x="26" y="76"/>
                  </a:lnTo>
                  <a:lnTo>
                    <a:pt x="22" y="87"/>
                  </a:lnTo>
                  <a:lnTo>
                    <a:pt x="22" y="97"/>
                  </a:lnTo>
                  <a:lnTo>
                    <a:pt x="31" y="159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6" y="169"/>
                  </a:lnTo>
                  <a:lnTo>
                    <a:pt x="21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9" y="163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3" y="69"/>
                  </a:lnTo>
                  <a:lnTo>
                    <a:pt x="14" y="56"/>
                  </a:lnTo>
                  <a:lnTo>
                    <a:pt x="28" y="45"/>
                  </a:lnTo>
                  <a:lnTo>
                    <a:pt x="43" y="38"/>
                  </a:lnTo>
                  <a:lnTo>
                    <a:pt x="60" y="33"/>
                  </a:lnTo>
                  <a:lnTo>
                    <a:pt x="85" y="30"/>
                  </a:lnTo>
                  <a:lnTo>
                    <a:pt x="114" y="23"/>
                  </a:lnTo>
                  <a:lnTo>
                    <a:pt x="142" y="16"/>
                  </a:lnTo>
                  <a:lnTo>
                    <a:pt x="168" y="9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981">
              <a:extLst>
                <a:ext uri="{FF2B5EF4-FFF2-40B4-BE49-F238E27FC236}">
                  <a16:creationId xmlns="" xmlns:a16="http://schemas.microsoft.com/office/drawing/2014/main" id="{B0AA60FA-41BA-4335-A59B-22AA35A7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103438"/>
              <a:ext cx="80963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9" y="0"/>
                </a:cxn>
                <a:cxn ang="0">
                  <a:pos x="95" y="1"/>
                </a:cxn>
                <a:cxn ang="0">
                  <a:pos x="98" y="3"/>
                </a:cxn>
                <a:cxn ang="0">
                  <a:pos x="100" y="7"/>
                </a:cxn>
                <a:cxn ang="0">
                  <a:pos x="101" y="12"/>
                </a:cxn>
                <a:cxn ang="0">
                  <a:pos x="98" y="19"/>
                </a:cxn>
                <a:cxn ang="0">
                  <a:pos x="95" y="20"/>
                </a:cxn>
                <a:cxn ang="0">
                  <a:pos x="89" y="22"/>
                </a:cxn>
                <a:cxn ang="0">
                  <a:pos x="10" y="22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101" h="22">
                  <a:moveTo>
                    <a:pt x="10" y="0"/>
                  </a:moveTo>
                  <a:lnTo>
                    <a:pt x="89" y="0"/>
                  </a:lnTo>
                  <a:lnTo>
                    <a:pt x="95" y="1"/>
                  </a:lnTo>
                  <a:lnTo>
                    <a:pt x="98" y="3"/>
                  </a:lnTo>
                  <a:lnTo>
                    <a:pt x="100" y="7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5" y="20"/>
                  </a:lnTo>
                  <a:lnTo>
                    <a:pt x="8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982">
              <a:extLst>
                <a:ext uri="{FF2B5EF4-FFF2-40B4-BE49-F238E27FC236}">
                  <a16:creationId xmlns="" xmlns:a16="http://schemas.microsoft.com/office/drawing/2014/main" id="{464AED73-0069-46F2-BC56-4E1B04FA7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26" y="1792288"/>
              <a:ext cx="225425" cy="200025"/>
            </a:xfrm>
            <a:custGeom>
              <a:avLst/>
              <a:gdLst/>
              <a:ahLst/>
              <a:cxnLst>
                <a:cxn ang="0">
                  <a:pos x="50" y="31"/>
                </a:cxn>
                <a:cxn ang="0">
                  <a:pos x="47" y="60"/>
                </a:cxn>
                <a:cxn ang="0">
                  <a:pos x="47" y="81"/>
                </a:cxn>
                <a:cxn ang="0">
                  <a:pos x="28" y="93"/>
                </a:cxn>
                <a:cxn ang="0">
                  <a:pos x="24" y="107"/>
                </a:cxn>
                <a:cxn ang="0">
                  <a:pos x="38" y="141"/>
                </a:cxn>
                <a:cxn ang="0">
                  <a:pos x="55" y="147"/>
                </a:cxn>
                <a:cxn ang="0">
                  <a:pos x="81" y="198"/>
                </a:cxn>
                <a:cxn ang="0">
                  <a:pos x="143" y="229"/>
                </a:cxn>
                <a:cxn ang="0">
                  <a:pos x="206" y="198"/>
                </a:cxn>
                <a:cxn ang="0">
                  <a:pos x="232" y="147"/>
                </a:cxn>
                <a:cxn ang="0">
                  <a:pos x="244" y="141"/>
                </a:cxn>
                <a:cxn ang="0">
                  <a:pos x="251" y="140"/>
                </a:cxn>
                <a:cxn ang="0">
                  <a:pos x="257" y="129"/>
                </a:cxn>
                <a:cxn ang="0">
                  <a:pos x="263" y="103"/>
                </a:cxn>
                <a:cxn ang="0">
                  <a:pos x="259" y="93"/>
                </a:cxn>
                <a:cxn ang="0">
                  <a:pos x="242" y="84"/>
                </a:cxn>
                <a:cxn ang="0">
                  <a:pos x="235" y="31"/>
                </a:cxn>
                <a:cxn ang="0">
                  <a:pos x="232" y="24"/>
                </a:cxn>
                <a:cxn ang="0">
                  <a:pos x="225" y="22"/>
                </a:cxn>
                <a:cxn ang="0">
                  <a:pos x="211" y="29"/>
                </a:cxn>
                <a:cxn ang="0">
                  <a:pos x="199" y="40"/>
                </a:cxn>
                <a:cxn ang="0">
                  <a:pos x="175" y="55"/>
                </a:cxn>
                <a:cxn ang="0">
                  <a:pos x="126" y="59"/>
                </a:cxn>
                <a:cxn ang="0">
                  <a:pos x="92" y="41"/>
                </a:cxn>
                <a:cxn ang="0">
                  <a:pos x="83" y="34"/>
                </a:cxn>
                <a:cxn ang="0">
                  <a:pos x="68" y="24"/>
                </a:cxn>
                <a:cxn ang="0">
                  <a:pos x="54" y="0"/>
                </a:cxn>
                <a:cxn ang="0">
                  <a:pos x="97" y="15"/>
                </a:cxn>
                <a:cxn ang="0">
                  <a:pos x="116" y="31"/>
                </a:cxn>
                <a:cxn ang="0">
                  <a:pos x="159" y="34"/>
                </a:cxn>
                <a:cxn ang="0">
                  <a:pos x="185" y="19"/>
                </a:cxn>
                <a:cxn ang="0">
                  <a:pos x="226" y="0"/>
                </a:cxn>
                <a:cxn ang="0">
                  <a:pos x="247" y="7"/>
                </a:cxn>
                <a:cxn ang="0">
                  <a:pos x="263" y="57"/>
                </a:cxn>
                <a:cxn ang="0">
                  <a:pos x="261" y="69"/>
                </a:cxn>
                <a:cxn ang="0">
                  <a:pos x="285" y="109"/>
                </a:cxn>
                <a:cxn ang="0">
                  <a:pos x="270" y="155"/>
                </a:cxn>
                <a:cxn ang="0">
                  <a:pos x="249" y="166"/>
                </a:cxn>
                <a:cxn ang="0">
                  <a:pos x="195" y="236"/>
                </a:cxn>
                <a:cxn ang="0">
                  <a:pos x="116" y="248"/>
                </a:cxn>
                <a:cxn ang="0">
                  <a:pos x="50" y="195"/>
                </a:cxn>
                <a:cxn ang="0">
                  <a:pos x="24" y="160"/>
                </a:cxn>
                <a:cxn ang="0">
                  <a:pos x="4" y="129"/>
                </a:cxn>
                <a:cxn ang="0">
                  <a:pos x="12" y="76"/>
                </a:cxn>
                <a:cxn ang="0">
                  <a:pos x="26" y="34"/>
                </a:cxn>
                <a:cxn ang="0">
                  <a:pos x="43" y="3"/>
                </a:cxn>
              </a:cxnLst>
              <a:rect l="0" t="0" r="r" b="b"/>
              <a:pathLst>
                <a:path w="285" h="252">
                  <a:moveTo>
                    <a:pt x="57" y="22"/>
                  </a:moveTo>
                  <a:lnTo>
                    <a:pt x="52" y="27"/>
                  </a:lnTo>
                  <a:lnTo>
                    <a:pt x="50" y="31"/>
                  </a:lnTo>
                  <a:lnTo>
                    <a:pt x="49" y="41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72"/>
                  </a:lnTo>
                  <a:lnTo>
                    <a:pt x="47" y="81"/>
                  </a:lnTo>
                  <a:lnTo>
                    <a:pt x="42" y="88"/>
                  </a:lnTo>
                  <a:lnTo>
                    <a:pt x="31" y="91"/>
                  </a:lnTo>
                  <a:lnTo>
                    <a:pt x="28" y="93"/>
                  </a:lnTo>
                  <a:lnTo>
                    <a:pt x="26" y="97"/>
                  </a:lnTo>
                  <a:lnTo>
                    <a:pt x="24" y="98"/>
                  </a:lnTo>
                  <a:lnTo>
                    <a:pt x="24" y="107"/>
                  </a:lnTo>
                  <a:lnTo>
                    <a:pt x="26" y="122"/>
                  </a:lnTo>
                  <a:lnTo>
                    <a:pt x="31" y="134"/>
                  </a:lnTo>
                  <a:lnTo>
                    <a:pt x="38" y="141"/>
                  </a:lnTo>
                  <a:lnTo>
                    <a:pt x="49" y="141"/>
                  </a:lnTo>
                  <a:lnTo>
                    <a:pt x="52" y="143"/>
                  </a:lnTo>
                  <a:lnTo>
                    <a:pt x="55" y="147"/>
                  </a:lnTo>
                  <a:lnTo>
                    <a:pt x="57" y="150"/>
                  </a:lnTo>
                  <a:lnTo>
                    <a:pt x="68" y="178"/>
                  </a:lnTo>
                  <a:lnTo>
                    <a:pt x="81" y="198"/>
                  </a:lnTo>
                  <a:lnTo>
                    <a:pt x="100" y="216"/>
                  </a:lnTo>
                  <a:lnTo>
                    <a:pt x="121" y="226"/>
                  </a:lnTo>
                  <a:lnTo>
                    <a:pt x="143" y="229"/>
                  </a:lnTo>
                  <a:lnTo>
                    <a:pt x="166" y="226"/>
                  </a:lnTo>
                  <a:lnTo>
                    <a:pt x="187" y="216"/>
                  </a:lnTo>
                  <a:lnTo>
                    <a:pt x="206" y="198"/>
                  </a:lnTo>
                  <a:lnTo>
                    <a:pt x="219" y="178"/>
                  </a:lnTo>
                  <a:lnTo>
                    <a:pt x="230" y="150"/>
                  </a:lnTo>
                  <a:lnTo>
                    <a:pt x="232" y="147"/>
                  </a:lnTo>
                  <a:lnTo>
                    <a:pt x="235" y="143"/>
                  </a:lnTo>
                  <a:lnTo>
                    <a:pt x="238" y="141"/>
                  </a:lnTo>
                  <a:lnTo>
                    <a:pt x="244" y="141"/>
                  </a:lnTo>
                  <a:lnTo>
                    <a:pt x="245" y="143"/>
                  </a:lnTo>
                  <a:lnTo>
                    <a:pt x="247" y="141"/>
                  </a:lnTo>
                  <a:lnTo>
                    <a:pt x="251" y="140"/>
                  </a:lnTo>
                  <a:lnTo>
                    <a:pt x="252" y="138"/>
                  </a:lnTo>
                  <a:lnTo>
                    <a:pt x="254" y="134"/>
                  </a:lnTo>
                  <a:lnTo>
                    <a:pt x="257" y="129"/>
                  </a:lnTo>
                  <a:lnTo>
                    <a:pt x="261" y="122"/>
                  </a:lnTo>
                  <a:lnTo>
                    <a:pt x="263" y="116"/>
                  </a:lnTo>
                  <a:lnTo>
                    <a:pt x="263" y="103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59" y="93"/>
                  </a:lnTo>
                  <a:lnTo>
                    <a:pt x="256" y="91"/>
                  </a:lnTo>
                  <a:lnTo>
                    <a:pt x="247" y="90"/>
                  </a:lnTo>
                  <a:lnTo>
                    <a:pt x="242" y="84"/>
                  </a:lnTo>
                  <a:lnTo>
                    <a:pt x="238" y="78"/>
                  </a:lnTo>
                  <a:lnTo>
                    <a:pt x="238" y="41"/>
                  </a:lnTo>
                  <a:lnTo>
                    <a:pt x="235" y="31"/>
                  </a:lnTo>
                  <a:lnTo>
                    <a:pt x="233" y="27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5" y="22"/>
                  </a:lnTo>
                  <a:lnTo>
                    <a:pt x="221" y="24"/>
                  </a:lnTo>
                  <a:lnTo>
                    <a:pt x="216" y="26"/>
                  </a:lnTo>
                  <a:lnTo>
                    <a:pt x="211" y="29"/>
                  </a:lnTo>
                  <a:lnTo>
                    <a:pt x="204" y="34"/>
                  </a:lnTo>
                  <a:lnTo>
                    <a:pt x="200" y="36"/>
                  </a:lnTo>
                  <a:lnTo>
                    <a:pt x="199" y="40"/>
                  </a:lnTo>
                  <a:lnTo>
                    <a:pt x="195" y="41"/>
                  </a:lnTo>
                  <a:lnTo>
                    <a:pt x="185" y="50"/>
                  </a:lnTo>
                  <a:lnTo>
                    <a:pt x="175" y="55"/>
                  </a:lnTo>
                  <a:lnTo>
                    <a:pt x="161" y="59"/>
                  </a:lnTo>
                  <a:lnTo>
                    <a:pt x="143" y="60"/>
                  </a:lnTo>
                  <a:lnTo>
                    <a:pt x="126" y="59"/>
                  </a:lnTo>
                  <a:lnTo>
                    <a:pt x="112" y="55"/>
                  </a:lnTo>
                  <a:lnTo>
                    <a:pt x="102" y="50"/>
                  </a:lnTo>
                  <a:lnTo>
                    <a:pt x="92" y="41"/>
                  </a:lnTo>
                  <a:lnTo>
                    <a:pt x="88" y="40"/>
                  </a:lnTo>
                  <a:lnTo>
                    <a:pt x="86" y="36"/>
                  </a:lnTo>
                  <a:lnTo>
                    <a:pt x="83" y="34"/>
                  </a:lnTo>
                  <a:lnTo>
                    <a:pt x="76" y="29"/>
                  </a:lnTo>
                  <a:lnTo>
                    <a:pt x="71" y="27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7" y="22"/>
                  </a:lnTo>
                  <a:close/>
                  <a:moveTo>
                    <a:pt x="54" y="0"/>
                  </a:moveTo>
                  <a:lnTo>
                    <a:pt x="59" y="0"/>
                  </a:lnTo>
                  <a:lnTo>
                    <a:pt x="80" y="5"/>
                  </a:lnTo>
                  <a:lnTo>
                    <a:pt x="97" y="15"/>
                  </a:lnTo>
                  <a:lnTo>
                    <a:pt x="102" y="21"/>
                  </a:lnTo>
                  <a:lnTo>
                    <a:pt x="105" y="22"/>
                  </a:lnTo>
                  <a:lnTo>
                    <a:pt x="116" y="31"/>
                  </a:lnTo>
                  <a:lnTo>
                    <a:pt x="128" y="34"/>
                  </a:lnTo>
                  <a:lnTo>
                    <a:pt x="143" y="36"/>
                  </a:lnTo>
                  <a:lnTo>
                    <a:pt x="159" y="34"/>
                  </a:lnTo>
                  <a:lnTo>
                    <a:pt x="171" y="31"/>
                  </a:lnTo>
                  <a:lnTo>
                    <a:pt x="181" y="22"/>
                  </a:lnTo>
                  <a:lnTo>
                    <a:pt x="185" y="19"/>
                  </a:lnTo>
                  <a:lnTo>
                    <a:pt x="200" y="8"/>
                  </a:lnTo>
                  <a:lnTo>
                    <a:pt x="213" y="2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4" y="3"/>
                  </a:lnTo>
                  <a:lnTo>
                    <a:pt x="247" y="7"/>
                  </a:lnTo>
                  <a:lnTo>
                    <a:pt x="256" y="19"/>
                  </a:lnTo>
                  <a:lnTo>
                    <a:pt x="261" y="34"/>
                  </a:lnTo>
                  <a:lnTo>
                    <a:pt x="263" y="57"/>
                  </a:lnTo>
                  <a:lnTo>
                    <a:pt x="263" y="62"/>
                  </a:lnTo>
                  <a:lnTo>
                    <a:pt x="261" y="65"/>
                  </a:lnTo>
                  <a:lnTo>
                    <a:pt x="261" y="69"/>
                  </a:lnTo>
                  <a:lnTo>
                    <a:pt x="275" y="76"/>
                  </a:lnTo>
                  <a:lnTo>
                    <a:pt x="283" y="90"/>
                  </a:lnTo>
                  <a:lnTo>
                    <a:pt x="285" y="109"/>
                  </a:lnTo>
                  <a:lnTo>
                    <a:pt x="282" y="129"/>
                  </a:lnTo>
                  <a:lnTo>
                    <a:pt x="275" y="148"/>
                  </a:lnTo>
                  <a:lnTo>
                    <a:pt x="270" y="155"/>
                  </a:lnTo>
                  <a:lnTo>
                    <a:pt x="263" y="160"/>
                  </a:lnTo>
                  <a:lnTo>
                    <a:pt x="256" y="164"/>
                  </a:lnTo>
                  <a:lnTo>
                    <a:pt x="249" y="166"/>
                  </a:lnTo>
                  <a:lnTo>
                    <a:pt x="235" y="195"/>
                  </a:lnTo>
                  <a:lnTo>
                    <a:pt x="218" y="219"/>
                  </a:lnTo>
                  <a:lnTo>
                    <a:pt x="195" y="236"/>
                  </a:lnTo>
                  <a:lnTo>
                    <a:pt x="171" y="248"/>
                  </a:lnTo>
                  <a:lnTo>
                    <a:pt x="143" y="252"/>
                  </a:lnTo>
                  <a:lnTo>
                    <a:pt x="116" y="248"/>
                  </a:lnTo>
                  <a:lnTo>
                    <a:pt x="90" y="236"/>
                  </a:lnTo>
                  <a:lnTo>
                    <a:pt x="69" y="219"/>
                  </a:lnTo>
                  <a:lnTo>
                    <a:pt x="50" y="195"/>
                  </a:lnTo>
                  <a:lnTo>
                    <a:pt x="36" y="166"/>
                  </a:lnTo>
                  <a:lnTo>
                    <a:pt x="30" y="164"/>
                  </a:lnTo>
                  <a:lnTo>
                    <a:pt x="24" y="160"/>
                  </a:lnTo>
                  <a:lnTo>
                    <a:pt x="17" y="155"/>
                  </a:lnTo>
                  <a:lnTo>
                    <a:pt x="12" y="148"/>
                  </a:lnTo>
                  <a:lnTo>
                    <a:pt x="4" y="129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24" y="57"/>
                  </a:lnTo>
                  <a:lnTo>
                    <a:pt x="26" y="34"/>
                  </a:lnTo>
                  <a:lnTo>
                    <a:pt x="31" y="19"/>
                  </a:lnTo>
                  <a:lnTo>
                    <a:pt x="40" y="7"/>
                  </a:lnTo>
                  <a:lnTo>
                    <a:pt x="43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2CBA966F-D1D6-45E4-9E1A-A98BE82F27D0}"/>
              </a:ext>
            </a:extLst>
          </p:cNvPr>
          <p:cNvGrpSpPr/>
          <p:nvPr/>
        </p:nvGrpSpPr>
        <p:grpSpPr>
          <a:xfrm>
            <a:off x="3415295" y="771550"/>
            <a:ext cx="364617" cy="288726"/>
            <a:chOff x="8259763" y="4879975"/>
            <a:chExt cx="530226" cy="534988"/>
          </a:xfrm>
        </p:grpSpPr>
        <p:sp>
          <p:nvSpPr>
            <p:cNvPr id="30" name="Freeform 1195">
              <a:extLst>
                <a:ext uri="{FF2B5EF4-FFF2-40B4-BE49-F238E27FC236}">
                  <a16:creationId xmlns="" xmlns:a16="http://schemas.microsoft.com/office/drawing/2014/main" id="{63FF948B-6236-44DF-A443-6800FDFB5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5027613"/>
              <a:ext cx="468313" cy="38735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5" y="10"/>
                </a:cxn>
                <a:cxn ang="0">
                  <a:pos x="138" y="2"/>
                </a:cxn>
                <a:cxn ang="0">
                  <a:pos x="122" y="16"/>
                </a:cxn>
                <a:cxn ang="0">
                  <a:pos x="101" y="22"/>
                </a:cxn>
                <a:cxn ang="0">
                  <a:pos x="91" y="12"/>
                </a:cxn>
                <a:cxn ang="0">
                  <a:pos x="72" y="11"/>
                </a:cxn>
                <a:cxn ang="0">
                  <a:pos x="70" y="39"/>
                </a:cxn>
                <a:cxn ang="0">
                  <a:pos x="43" y="69"/>
                </a:cxn>
                <a:cxn ang="0">
                  <a:pos x="34" y="90"/>
                </a:cxn>
                <a:cxn ang="0">
                  <a:pos x="10" y="134"/>
                </a:cxn>
                <a:cxn ang="0">
                  <a:pos x="11" y="135"/>
                </a:cxn>
                <a:cxn ang="0">
                  <a:pos x="35" y="138"/>
                </a:cxn>
                <a:cxn ang="0">
                  <a:pos x="54" y="171"/>
                </a:cxn>
                <a:cxn ang="0">
                  <a:pos x="72" y="186"/>
                </a:cxn>
                <a:cxn ang="0">
                  <a:pos x="74" y="230"/>
                </a:cxn>
                <a:cxn ang="0">
                  <a:pos x="84" y="235"/>
                </a:cxn>
                <a:cxn ang="0">
                  <a:pos x="109" y="234"/>
                </a:cxn>
                <a:cxn ang="0">
                  <a:pos x="117" y="222"/>
                </a:cxn>
                <a:cxn ang="0">
                  <a:pos x="123" y="209"/>
                </a:cxn>
                <a:cxn ang="0">
                  <a:pos x="172" y="211"/>
                </a:cxn>
                <a:cxn ang="0">
                  <a:pos x="204" y="206"/>
                </a:cxn>
                <a:cxn ang="0">
                  <a:pos x="206" y="230"/>
                </a:cxn>
                <a:cxn ang="0">
                  <a:pos x="216" y="235"/>
                </a:cxn>
                <a:cxn ang="0">
                  <a:pos x="241" y="234"/>
                </a:cxn>
                <a:cxn ang="0">
                  <a:pos x="249" y="222"/>
                </a:cxn>
                <a:cxn ang="0">
                  <a:pos x="251" y="181"/>
                </a:cxn>
                <a:cxn ang="0">
                  <a:pos x="276" y="149"/>
                </a:cxn>
                <a:cxn ang="0">
                  <a:pos x="284" y="112"/>
                </a:cxn>
                <a:cxn ang="0">
                  <a:pos x="283" y="103"/>
                </a:cxn>
                <a:cxn ang="0">
                  <a:pos x="275" y="73"/>
                </a:cxn>
                <a:cxn ang="0">
                  <a:pos x="244" y="39"/>
                </a:cxn>
                <a:cxn ang="0">
                  <a:pos x="199" y="17"/>
                </a:cxn>
                <a:cxn ang="0">
                  <a:pos x="228" y="17"/>
                </a:cxn>
                <a:cxn ang="0">
                  <a:pos x="270" y="49"/>
                </a:cxn>
                <a:cxn ang="0">
                  <a:pos x="292" y="92"/>
                </a:cxn>
                <a:cxn ang="0">
                  <a:pos x="295" y="109"/>
                </a:cxn>
                <a:cxn ang="0">
                  <a:pos x="292" y="132"/>
                </a:cxn>
                <a:cxn ang="0">
                  <a:pos x="275" y="170"/>
                </a:cxn>
                <a:cxn ang="0">
                  <a:pos x="259" y="222"/>
                </a:cxn>
                <a:cxn ang="0">
                  <a:pos x="253" y="238"/>
                </a:cxn>
                <a:cxn ang="0">
                  <a:pos x="237" y="244"/>
                </a:cxn>
                <a:cxn ang="0">
                  <a:pos x="208" y="242"/>
                </a:cxn>
                <a:cxn ang="0">
                  <a:pos x="196" y="231"/>
                </a:cxn>
                <a:cxn ang="0">
                  <a:pos x="193" y="219"/>
                </a:cxn>
                <a:cxn ang="0">
                  <a:pos x="149" y="223"/>
                </a:cxn>
                <a:cxn ang="0">
                  <a:pos x="127" y="222"/>
                </a:cxn>
                <a:cxn ang="0">
                  <a:pos x="121" y="238"/>
                </a:cxn>
                <a:cxn ang="0">
                  <a:pos x="105" y="244"/>
                </a:cxn>
                <a:cxn ang="0">
                  <a:pos x="76" y="242"/>
                </a:cxn>
                <a:cxn ang="0">
                  <a:pos x="64" y="231"/>
                </a:cxn>
                <a:cxn ang="0">
                  <a:pos x="61" y="191"/>
                </a:cxn>
                <a:cxn ang="0">
                  <a:pos x="35" y="162"/>
                </a:cxn>
                <a:cxn ang="0">
                  <a:pos x="9" y="145"/>
                </a:cxn>
                <a:cxn ang="0">
                  <a:pos x="1" y="138"/>
                </a:cxn>
                <a:cxn ang="0">
                  <a:pos x="0" y="90"/>
                </a:cxn>
                <a:cxn ang="0">
                  <a:pos x="3" y="83"/>
                </a:cxn>
                <a:cxn ang="0">
                  <a:pos x="9" y="79"/>
                </a:cxn>
                <a:cxn ang="0">
                  <a:pos x="35" y="62"/>
                </a:cxn>
                <a:cxn ang="0">
                  <a:pos x="61" y="33"/>
                </a:cxn>
                <a:cxn ang="0">
                  <a:pos x="64" y="4"/>
                </a:cxn>
              </a:cxnLst>
              <a:rect l="0" t="0" r="r" b="b"/>
              <a:pathLst>
                <a:path w="295" h="244">
                  <a:moveTo>
                    <a:pt x="75" y="0"/>
                  </a:moveTo>
                  <a:lnTo>
                    <a:pt x="86" y="0"/>
                  </a:lnTo>
                  <a:lnTo>
                    <a:pt x="97" y="3"/>
                  </a:lnTo>
                  <a:lnTo>
                    <a:pt x="105" y="10"/>
                  </a:lnTo>
                  <a:lnTo>
                    <a:pt x="121" y="5"/>
                  </a:lnTo>
                  <a:lnTo>
                    <a:pt x="138" y="2"/>
                  </a:lnTo>
                  <a:lnTo>
                    <a:pt x="139" y="12"/>
                  </a:lnTo>
                  <a:lnTo>
                    <a:pt x="122" y="16"/>
                  </a:lnTo>
                  <a:lnTo>
                    <a:pt x="105" y="21"/>
                  </a:lnTo>
                  <a:lnTo>
                    <a:pt x="101" y="22"/>
                  </a:lnTo>
                  <a:lnTo>
                    <a:pt x="99" y="19"/>
                  </a:lnTo>
                  <a:lnTo>
                    <a:pt x="91" y="12"/>
                  </a:lnTo>
                  <a:lnTo>
                    <a:pt x="81" y="9"/>
                  </a:lnTo>
                  <a:lnTo>
                    <a:pt x="72" y="11"/>
                  </a:lnTo>
                  <a:lnTo>
                    <a:pt x="72" y="38"/>
                  </a:lnTo>
                  <a:lnTo>
                    <a:pt x="70" y="39"/>
                  </a:lnTo>
                  <a:lnTo>
                    <a:pt x="54" y="54"/>
                  </a:lnTo>
                  <a:lnTo>
                    <a:pt x="43" y="69"/>
                  </a:lnTo>
                  <a:lnTo>
                    <a:pt x="35" y="86"/>
                  </a:lnTo>
                  <a:lnTo>
                    <a:pt x="34" y="90"/>
                  </a:lnTo>
                  <a:lnTo>
                    <a:pt x="10" y="90"/>
                  </a:lnTo>
                  <a:lnTo>
                    <a:pt x="10" y="134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34" y="135"/>
                  </a:lnTo>
                  <a:lnTo>
                    <a:pt x="35" y="138"/>
                  </a:lnTo>
                  <a:lnTo>
                    <a:pt x="43" y="156"/>
                  </a:lnTo>
                  <a:lnTo>
                    <a:pt x="54" y="171"/>
                  </a:lnTo>
                  <a:lnTo>
                    <a:pt x="70" y="185"/>
                  </a:lnTo>
                  <a:lnTo>
                    <a:pt x="72" y="186"/>
                  </a:lnTo>
                  <a:lnTo>
                    <a:pt x="72" y="222"/>
                  </a:lnTo>
                  <a:lnTo>
                    <a:pt x="74" y="230"/>
                  </a:lnTo>
                  <a:lnTo>
                    <a:pt x="80" y="234"/>
                  </a:lnTo>
                  <a:lnTo>
                    <a:pt x="84" y="235"/>
                  </a:lnTo>
                  <a:lnTo>
                    <a:pt x="105" y="235"/>
                  </a:lnTo>
                  <a:lnTo>
                    <a:pt x="109" y="234"/>
                  </a:lnTo>
                  <a:lnTo>
                    <a:pt x="115" y="230"/>
                  </a:lnTo>
                  <a:lnTo>
                    <a:pt x="117" y="222"/>
                  </a:lnTo>
                  <a:lnTo>
                    <a:pt x="117" y="207"/>
                  </a:lnTo>
                  <a:lnTo>
                    <a:pt x="123" y="209"/>
                  </a:lnTo>
                  <a:lnTo>
                    <a:pt x="148" y="213"/>
                  </a:lnTo>
                  <a:lnTo>
                    <a:pt x="172" y="211"/>
                  </a:lnTo>
                  <a:lnTo>
                    <a:pt x="197" y="207"/>
                  </a:lnTo>
                  <a:lnTo>
                    <a:pt x="204" y="206"/>
                  </a:lnTo>
                  <a:lnTo>
                    <a:pt x="204" y="222"/>
                  </a:lnTo>
                  <a:lnTo>
                    <a:pt x="206" y="230"/>
                  </a:lnTo>
                  <a:lnTo>
                    <a:pt x="212" y="234"/>
                  </a:lnTo>
                  <a:lnTo>
                    <a:pt x="216" y="235"/>
                  </a:lnTo>
                  <a:lnTo>
                    <a:pt x="237" y="235"/>
                  </a:lnTo>
                  <a:lnTo>
                    <a:pt x="241" y="234"/>
                  </a:lnTo>
                  <a:lnTo>
                    <a:pt x="247" y="230"/>
                  </a:lnTo>
                  <a:lnTo>
                    <a:pt x="249" y="222"/>
                  </a:lnTo>
                  <a:lnTo>
                    <a:pt x="249" y="182"/>
                  </a:lnTo>
                  <a:lnTo>
                    <a:pt x="251" y="181"/>
                  </a:lnTo>
                  <a:lnTo>
                    <a:pt x="265" y="165"/>
                  </a:lnTo>
                  <a:lnTo>
                    <a:pt x="276" y="149"/>
                  </a:lnTo>
                  <a:lnTo>
                    <a:pt x="282" y="131"/>
                  </a:lnTo>
                  <a:lnTo>
                    <a:pt x="284" y="112"/>
                  </a:lnTo>
                  <a:lnTo>
                    <a:pt x="284" y="109"/>
                  </a:lnTo>
                  <a:lnTo>
                    <a:pt x="283" y="103"/>
                  </a:lnTo>
                  <a:lnTo>
                    <a:pt x="282" y="94"/>
                  </a:lnTo>
                  <a:lnTo>
                    <a:pt x="275" y="73"/>
                  </a:lnTo>
                  <a:lnTo>
                    <a:pt x="262" y="55"/>
                  </a:lnTo>
                  <a:lnTo>
                    <a:pt x="244" y="39"/>
                  </a:lnTo>
                  <a:lnTo>
                    <a:pt x="223" y="26"/>
                  </a:lnTo>
                  <a:lnTo>
                    <a:pt x="199" y="17"/>
                  </a:lnTo>
                  <a:lnTo>
                    <a:pt x="201" y="7"/>
                  </a:lnTo>
                  <a:lnTo>
                    <a:pt x="228" y="17"/>
                  </a:lnTo>
                  <a:lnTo>
                    <a:pt x="251" y="31"/>
                  </a:lnTo>
                  <a:lnTo>
                    <a:pt x="270" y="49"/>
                  </a:lnTo>
                  <a:lnTo>
                    <a:pt x="284" y="69"/>
                  </a:lnTo>
                  <a:lnTo>
                    <a:pt x="292" y="92"/>
                  </a:lnTo>
                  <a:lnTo>
                    <a:pt x="294" y="102"/>
                  </a:lnTo>
                  <a:lnTo>
                    <a:pt x="295" y="109"/>
                  </a:lnTo>
                  <a:lnTo>
                    <a:pt x="295" y="112"/>
                  </a:lnTo>
                  <a:lnTo>
                    <a:pt x="292" y="132"/>
                  </a:lnTo>
                  <a:lnTo>
                    <a:pt x="285" y="152"/>
                  </a:lnTo>
                  <a:lnTo>
                    <a:pt x="275" y="170"/>
                  </a:lnTo>
                  <a:lnTo>
                    <a:pt x="259" y="187"/>
                  </a:lnTo>
                  <a:lnTo>
                    <a:pt x="259" y="222"/>
                  </a:lnTo>
                  <a:lnTo>
                    <a:pt x="257" y="231"/>
                  </a:lnTo>
                  <a:lnTo>
                    <a:pt x="253" y="238"/>
                  </a:lnTo>
                  <a:lnTo>
                    <a:pt x="246" y="242"/>
                  </a:lnTo>
                  <a:lnTo>
                    <a:pt x="237" y="244"/>
                  </a:lnTo>
                  <a:lnTo>
                    <a:pt x="216" y="244"/>
                  </a:lnTo>
                  <a:lnTo>
                    <a:pt x="208" y="242"/>
                  </a:lnTo>
                  <a:lnTo>
                    <a:pt x="201" y="238"/>
                  </a:lnTo>
                  <a:lnTo>
                    <a:pt x="196" y="231"/>
                  </a:lnTo>
                  <a:lnTo>
                    <a:pt x="193" y="222"/>
                  </a:lnTo>
                  <a:lnTo>
                    <a:pt x="193" y="219"/>
                  </a:lnTo>
                  <a:lnTo>
                    <a:pt x="172" y="222"/>
                  </a:lnTo>
                  <a:lnTo>
                    <a:pt x="149" y="223"/>
                  </a:lnTo>
                  <a:lnTo>
                    <a:pt x="127" y="220"/>
                  </a:lnTo>
                  <a:lnTo>
                    <a:pt x="127" y="222"/>
                  </a:lnTo>
                  <a:lnTo>
                    <a:pt x="125" y="231"/>
                  </a:lnTo>
                  <a:lnTo>
                    <a:pt x="121" y="238"/>
                  </a:lnTo>
                  <a:lnTo>
                    <a:pt x="114" y="242"/>
                  </a:lnTo>
                  <a:lnTo>
                    <a:pt x="105" y="244"/>
                  </a:lnTo>
                  <a:lnTo>
                    <a:pt x="84" y="244"/>
                  </a:lnTo>
                  <a:lnTo>
                    <a:pt x="76" y="242"/>
                  </a:lnTo>
                  <a:lnTo>
                    <a:pt x="69" y="238"/>
                  </a:lnTo>
                  <a:lnTo>
                    <a:pt x="64" y="231"/>
                  </a:lnTo>
                  <a:lnTo>
                    <a:pt x="61" y="222"/>
                  </a:lnTo>
                  <a:lnTo>
                    <a:pt x="61" y="191"/>
                  </a:lnTo>
                  <a:lnTo>
                    <a:pt x="46" y="177"/>
                  </a:lnTo>
                  <a:lnTo>
                    <a:pt x="35" y="162"/>
                  </a:lnTo>
                  <a:lnTo>
                    <a:pt x="26" y="145"/>
                  </a:lnTo>
                  <a:lnTo>
                    <a:pt x="9" y="145"/>
                  </a:lnTo>
                  <a:lnTo>
                    <a:pt x="3" y="141"/>
                  </a:lnTo>
                  <a:lnTo>
                    <a:pt x="1" y="138"/>
                  </a:lnTo>
                  <a:lnTo>
                    <a:pt x="0" y="134"/>
                  </a:lnTo>
                  <a:lnTo>
                    <a:pt x="0" y="90"/>
                  </a:lnTo>
                  <a:lnTo>
                    <a:pt x="1" y="86"/>
                  </a:lnTo>
                  <a:lnTo>
                    <a:pt x="3" y="83"/>
                  </a:lnTo>
                  <a:lnTo>
                    <a:pt x="6" y="81"/>
                  </a:lnTo>
                  <a:lnTo>
                    <a:pt x="9" y="79"/>
                  </a:lnTo>
                  <a:lnTo>
                    <a:pt x="26" y="79"/>
                  </a:lnTo>
                  <a:lnTo>
                    <a:pt x="35" y="62"/>
                  </a:lnTo>
                  <a:lnTo>
                    <a:pt x="46" y="46"/>
                  </a:lnTo>
                  <a:lnTo>
                    <a:pt x="61" y="33"/>
                  </a:lnTo>
                  <a:lnTo>
                    <a:pt x="61" y="5"/>
                  </a:lnTo>
                  <a:lnTo>
                    <a:pt x="64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196">
              <a:extLst>
                <a:ext uri="{FF2B5EF4-FFF2-40B4-BE49-F238E27FC236}">
                  <a16:creationId xmlns="" xmlns:a16="http://schemas.microsoft.com/office/drawing/2014/main" id="{33A1A33F-3796-496C-A7F0-BF661B2A6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6" y="5051425"/>
              <a:ext cx="119063" cy="269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5" y="0"/>
                </a:cxn>
                <a:cxn ang="0">
                  <a:pos x="40" y="1"/>
                </a:cxn>
                <a:cxn ang="0">
                  <a:pos x="55" y="4"/>
                </a:cxn>
                <a:cxn ang="0">
                  <a:pos x="72" y="8"/>
                </a:cxn>
                <a:cxn ang="0">
                  <a:pos x="73" y="9"/>
                </a:cxn>
                <a:cxn ang="0">
                  <a:pos x="74" y="11"/>
                </a:cxn>
                <a:cxn ang="0">
                  <a:pos x="75" y="12"/>
                </a:cxn>
                <a:cxn ang="0">
                  <a:pos x="75" y="14"/>
                </a:cxn>
                <a:cxn ang="0">
                  <a:pos x="74" y="16"/>
                </a:cxn>
                <a:cxn ang="0">
                  <a:pos x="72" y="17"/>
                </a:cxn>
                <a:cxn ang="0">
                  <a:pos x="68" y="17"/>
                </a:cxn>
                <a:cxn ang="0">
                  <a:pos x="52" y="13"/>
                </a:cxn>
                <a:cxn ang="0">
                  <a:pos x="38" y="11"/>
                </a:cxn>
                <a:cxn ang="0">
                  <a:pos x="25" y="10"/>
                </a:cxn>
                <a:cxn ang="0">
                  <a:pos x="3" y="10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75" h="17">
                  <a:moveTo>
                    <a:pt x="4" y="0"/>
                  </a:moveTo>
                  <a:lnTo>
                    <a:pt x="25" y="0"/>
                  </a:lnTo>
                  <a:lnTo>
                    <a:pt x="40" y="1"/>
                  </a:lnTo>
                  <a:lnTo>
                    <a:pt x="55" y="4"/>
                  </a:lnTo>
                  <a:lnTo>
                    <a:pt x="72" y="8"/>
                  </a:lnTo>
                  <a:lnTo>
                    <a:pt x="73" y="9"/>
                  </a:lnTo>
                  <a:lnTo>
                    <a:pt x="74" y="11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4" y="16"/>
                  </a:lnTo>
                  <a:lnTo>
                    <a:pt x="72" y="17"/>
                  </a:lnTo>
                  <a:lnTo>
                    <a:pt x="68" y="17"/>
                  </a:lnTo>
                  <a:lnTo>
                    <a:pt x="52" y="13"/>
                  </a:lnTo>
                  <a:lnTo>
                    <a:pt x="38" y="11"/>
                  </a:lnTo>
                  <a:lnTo>
                    <a:pt x="2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197">
              <a:extLst>
                <a:ext uri="{FF2B5EF4-FFF2-40B4-BE49-F238E27FC236}">
                  <a16:creationId xmlns="" xmlns:a16="http://schemas.microsoft.com/office/drawing/2014/main" id="{B777FFFC-AEB5-459A-BE1E-4B673B219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5851" y="5137150"/>
              <a:ext cx="84138" cy="58738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31" y="14"/>
                </a:cxn>
                <a:cxn ang="0">
                  <a:pos x="32" y="16"/>
                </a:cxn>
                <a:cxn ang="0">
                  <a:pos x="32" y="10"/>
                </a:cxn>
                <a:cxn ang="0">
                  <a:pos x="31" y="1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6" y="1"/>
                </a:cxn>
                <a:cxn ang="0">
                  <a:pos x="39" y="3"/>
                </a:cxn>
                <a:cxn ang="0">
                  <a:pos x="41" y="6"/>
                </a:cxn>
                <a:cxn ang="0">
                  <a:pos x="42" y="12"/>
                </a:cxn>
                <a:cxn ang="0">
                  <a:pos x="40" y="22"/>
                </a:cxn>
                <a:cxn ang="0">
                  <a:pos x="44" y="22"/>
                </a:cxn>
                <a:cxn ang="0">
                  <a:pos x="46" y="21"/>
                </a:cxn>
                <a:cxn ang="0">
                  <a:pos x="53" y="28"/>
                </a:cxn>
                <a:cxn ang="0">
                  <a:pos x="44" y="33"/>
                </a:cxn>
                <a:cxn ang="0">
                  <a:pos x="34" y="31"/>
                </a:cxn>
                <a:cxn ang="0">
                  <a:pos x="32" y="33"/>
                </a:cxn>
                <a:cxn ang="0">
                  <a:pos x="29" y="34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14" y="37"/>
                </a:cxn>
                <a:cxn ang="0">
                  <a:pos x="9" y="35"/>
                </a:cxn>
                <a:cxn ang="0">
                  <a:pos x="5" y="32"/>
                </a:cxn>
                <a:cxn ang="0">
                  <a:pos x="2" y="28"/>
                </a:cxn>
                <a:cxn ang="0">
                  <a:pos x="0" y="23"/>
                </a:cxn>
                <a:cxn ang="0">
                  <a:pos x="10" y="20"/>
                </a:cxn>
                <a:cxn ang="0">
                  <a:pos x="11" y="23"/>
                </a:cxn>
                <a:cxn ang="0">
                  <a:pos x="13" y="25"/>
                </a:cxn>
                <a:cxn ang="0">
                  <a:pos x="17" y="27"/>
                </a:cxn>
                <a:cxn ang="0">
                  <a:pos x="22" y="27"/>
                </a:cxn>
                <a:cxn ang="0">
                  <a:pos x="24" y="26"/>
                </a:cxn>
                <a:cxn ang="0">
                  <a:pos x="24" y="25"/>
                </a:cxn>
                <a:cxn ang="0">
                  <a:pos x="25" y="25"/>
                </a:cxn>
                <a:cxn ang="0">
                  <a:pos x="26" y="24"/>
                </a:cxn>
                <a:cxn ang="0">
                  <a:pos x="23" y="21"/>
                </a:cxn>
                <a:cxn ang="0">
                  <a:pos x="22" y="17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22" y="6"/>
                </a:cxn>
                <a:cxn ang="0">
                  <a:pos x="24" y="3"/>
                </a:cxn>
                <a:cxn ang="0">
                  <a:pos x="26" y="1"/>
                </a:cxn>
                <a:cxn ang="0">
                  <a:pos x="30" y="0"/>
                </a:cxn>
              </a:cxnLst>
              <a:rect l="0" t="0" r="r" b="b"/>
              <a:pathLst>
                <a:path w="53" h="37">
                  <a:moveTo>
                    <a:pt x="31" y="10"/>
                  </a:moveTo>
                  <a:lnTo>
                    <a:pt x="31" y="14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31" y="10"/>
                  </a:lnTo>
                  <a:close/>
                  <a:moveTo>
                    <a:pt x="30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6"/>
                  </a:lnTo>
                  <a:lnTo>
                    <a:pt x="42" y="12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6" y="21"/>
                  </a:lnTo>
                  <a:lnTo>
                    <a:pt x="53" y="28"/>
                  </a:lnTo>
                  <a:lnTo>
                    <a:pt x="44" y="33"/>
                  </a:lnTo>
                  <a:lnTo>
                    <a:pt x="34" y="31"/>
                  </a:lnTo>
                  <a:lnTo>
                    <a:pt x="32" y="33"/>
                  </a:lnTo>
                  <a:lnTo>
                    <a:pt x="29" y="34"/>
                  </a:lnTo>
                  <a:lnTo>
                    <a:pt x="26" y="36"/>
                  </a:lnTo>
                  <a:lnTo>
                    <a:pt x="23" y="37"/>
                  </a:lnTo>
                  <a:lnTo>
                    <a:pt x="14" y="37"/>
                  </a:lnTo>
                  <a:lnTo>
                    <a:pt x="9" y="35"/>
                  </a:lnTo>
                  <a:lnTo>
                    <a:pt x="5" y="32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10" y="20"/>
                  </a:lnTo>
                  <a:lnTo>
                    <a:pt x="11" y="23"/>
                  </a:lnTo>
                  <a:lnTo>
                    <a:pt x="13" y="25"/>
                  </a:lnTo>
                  <a:lnTo>
                    <a:pt x="17" y="27"/>
                  </a:lnTo>
                  <a:lnTo>
                    <a:pt x="22" y="27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3" y="21"/>
                  </a:lnTo>
                  <a:lnTo>
                    <a:pt x="22" y="17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22" y="6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198">
              <a:extLst>
                <a:ext uri="{FF2B5EF4-FFF2-40B4-BE49-F238E27FC236}">
                  <a16:creationId xmlns="" xmlns:a16="http://schemas.microsoft.com/office/drawing/2014/main" id="{A9A9C68F-10ED-4945-A820-975D76C5F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9151" y="4879975"/>
              <a:ext cx="187325" cy="187325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43" y="13"/>
                </a:cxn>
                <a:cxn ang="0">
                  <a:pos x="30" y="20"/>
                </a:cxn>
                <a:cxn ang="0">
                  <a:pos x="20" y="30"/>
                </a:cxn>
                <a:cxn ang="0">
                  <a:pos x="12" y="44"/>
                </a:cxn>
                <a:cxn ang="0">
                  <a:pos x="10" y="59"/>
                </a:cxn>
                <a:cxn ang="0">
                  <a:pos x="12" y="75"/>
                </a:cxn>
                <a:cxn ang="0">
                  <a:pos x="20" y="88"/>
                </a:cxn>
                <a:cxn ang="0">
                  <a:pos x="30" y="98"/>
                </a:cxn>
                <a:cxn ang="0">
                  <a:pos x="43" y="105"/>
                </a:cxn>
                <a:cxn ang="0">
                  <a:pos x="59" y="108"/>
                </a:cxn>
                <a:cxn ang="0">
                  <a:pos x="74" y="105"/>
                </a:cxn>
                <a:cxn ang="0">
                  <a:pos x="88" y="98"/>
                </a:cxn>
                <a:cxn ang="0">
                  <a:pos x="98" y="88"/>
                </a:cxn>
                <a:cxn ang="0">
                  <a:pos x="105" y="75"/>
                </a:cxn>
                <a:cxn ang="0">
                  <a:pos x="107" y="59"/>
                </a:cxn>
                <a:cxn ang="0">
                  <a:pos x="105" y="44"/>
                </a:cxn>
                <a:cxn ang="0">
                  <a:pos x="98" y="30"/>
                </a:cxn>
                <a:cxn ang="0">
                  <a:pos x="88" y="20"/>
                </a:cxn>
                <a:cxn ang="0">
                  <a:pos x="74" y="13"/>
                </a:cxn>
                <a:cxn ang="0">
                  <a:pos x="59" y="11"/>
                </a:cxn>
                <a:cxn ang="0">
                  <a:pos x="59" y="0"/>
                </a:cxn>
                <a:cxn ang="0">
                  <a:pos x="77" y="3"/>
                </a:cxn>
                <a:cxn ang="0">
                  <a:pos x="93" y="12"/>
                </a:cxn>
                <a:cxn ang="0">
                  <a:pos x="106" y="25"/>
                </a:cxn>
                <a:cxn ang="0">
                  <a:pos x="115" y="41"/>
                </a:cxn>
                <a:cxn ang="0">
                  <a:pos x="118" y="59"/>
                </a:cxn>
                <a:cxn ang="0">
                  <a:pos x="115" y="78"/>
                </a:cxn>
                <a:cxn ang="0">
                  <a:pos x="106" y="94"/>
                </a:cxn>
                <a:cxn ang="0">
                  <a:pos x="93" y="107"/>
                </a:cxn>
                <a:cxn ang="0">
                  <a:pos x="77" y="115"/>
                </a:cxn>
                <a:cxn ang="0">
                  <a:pos x="59" y="118"/>
                </a:cxn>
                <a:cxn ang="0">
                  <a:pos x="40" y="115"/>
                </a:cxn>
                <a:cxn ang="0">
                  <a:pos x="24" y="107"/>
                </a:cxn>
                <a:cxn ang="0">
                  <a:pos x="11" y="94"/>
                </a:cxn>
                <a:cxn ang="0">
                  <a:pos x="3" y="78"/>
                </a:cxn>
                <a:cxn ang="0">
                  <a:pos x="0" y="59"/>
                </a:cxn>
                <a:cxn ang="0">
                  <a:pos x="3" y="41"/>
                </a:cxn>
                <a:cxn ang="0">
                  <a:pos x="11" y="25"/>
                </a:cxn>
                <a:cxn ang="0">
                  <a:pos x="24" y="12"/>
                </a:cxn>
                <a:cxn ang="0">
                  <a:pos x="40" y="3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11"/>
                  </a:moveTo>
                  <a:lnTo>
                    <a:pt x="43" y="13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2" y="44"/>
                  </a:lnTo>
                  <a:lnTo>
                    <a:pt x="10" y="59"/>
                  </a:lnTo>
                  <a:lnTo>
                    <a:pt x="12" y="75"/>
                  </a:lnTo>
                  <a:lnTo>
                    <a:pt x="20" y="88"/>
                  </a:lnTo>
                  <a:lnTo>
                    <a:pt x="30" y="98"/>
                  </a:lnTo>
                  <a:lnTo>
                    <a:pt x="43" y="105"/>
                  </a:lnTo>
                  <a:lnTo>
                    <a:pt x="59" y="108"/>
                  </a:lnTo>
                  <a:lnTo>
                    <a:pt x="74" y="105"/>
                  </a:lnTo>
                  <a:lnTo>
                    <a:pt x="88" y="98"/>
                  </a:lnTo>
                  <a:lnTo>
                    <a:pt x="98" y="88"/>
                  </a:lnTo>
                  <a:lnTo>
                    <a:pt x="105" y="75"/>
                  </a:lnTo>
                  <a:lnTo>
                    <a:pt x="107" y="59"/>
                  </a:lnTo>
                  <a:lnTo>
                    <a:pt x="105" y="44"/>
                  </a:lnTo>
                  <a:lnTo>
                    <a:pt x="98" y="30"/>
                  </a:lnTo>
                  <a:lnTo>
                    <a:pt x="88" y="20"/>
                  </a:lnTo>
                  <a:lnTo>
                    <a:pt x="74" y="13"/>
                  </a:lnTo>
                  <a:lnTo>
                    <a:pt x="59" y="11"/>
                  </a:lnTo>
                  <a:close/>
                  <a:moveTo>
                    <a:pt x="59" y="0"/>
                  </a:moveTo>
                  <a:lnTo>
                    <a:pt x="77" y="3"/>
                  </a:lnTo>
                  <a:lnTo>
                    <a:pt x="93" y="12"/>
                  </a:lnTo>
                  <a:lnTo>
                    <a:pt x="106" y="25"/>
                  </a:lnTo>
                  <a:lnTo>
                    <a:pt x="115" y="41"/>
                  </a:lnTo>
                  <a:lnTo>
                    <a:pt x="118" y="59"/>
                  </a:lnTo>
                  <a:lnTo>
                    <a:pt x="115" y="78"/>
                  </a:lnTo>
                  <a:lnTo>
                    <a:pt x="106" y="94"/>
                  </a:lnTo>
                  <a:lnTo>
                    <a:pt x="93" y="107"/>
                  </a:lnTo>
                  <a:lnTo>
                    <a:pt x="77" y="115"/>
                  </a:lnTo>
                  <a:lnTo>
                    <a:pt x="59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1" y="94"/>
                  </a:lnTo>
                  <a:lnTo>
                    <a:pt x="3" y="78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11" y="25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199">
              <a:extLst>
                <a:ext uri="{FF2B5EF4-FFF2-40B4-BE49-F238E27FC236}">
                  <a16:creationId xmlns="" xmlns:a16="http://schemas.microsoft.com/office/drawing/2014/main" id="{5E2175C4-389B-46B3-9418-D92906913F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9313" y="4910138"/>
              <a:ext cx="127000" cy="127000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28" y="12"/>
                </a:cxn>
                <a:cxn ang="0">
                  <a:pos x="19" y="19"/>
                </a:cxn>
                <a:cxn ang="0">
                  <a:pos x="12" y="29"/>
                </a:cxn>
                <a:cxn ang="0">
                  <a:pos x="10" y="40"/>
                </a:cxn>
                <a:cxn ang="0">
                  <a:pos x="12" y="51"/>
                </a:cxn>
                <a:cxn ang="0">
                  <a:pos x="19" y="62"/>
                </a:cxn>
                <a:cxn ang="0">
                  <a:pos x="28" y="68"/>
                </a:cxn>
                <a:cxn ang="0">
                  <a:pos x="40" y="70"/>
                </a:cxn>
                <a:cxn ang="0">
                  <a:pos x="51" y="68"/>
                </a:cxn>
                <a:cxn ang="0">
                  <a:pos x="61" y="62"/>
                </a:cxn>
                <a:cxn ang="0">
                  <a:pos x="68" y="51"/>
                </a:cxn>
                <a:cxn ang="0">
                  <a:pos x="70" y="40"/>
                </a:cxn>
                <a:cxn ang="0">
                  <a:pos x="68" y="29"/>
                </a:cxn>
                <a:cxn ang="0">
                  <a:pos x="61" y="19"/>
                </a:cxn>
                <a:cxn ang="0">
                  <a:pos x="51" y="12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55" y="3"/>
                </a:cxn>
                <a:cxn ang="0">
                  <a:pos x="68" y="12"/>
                </a:cxn>
                <a:cxn ang="0">
                  <a:pos x="77" y="25"/>
                </a:cxn>
                <a:cxn ang="0">
                  <a:pos x="80" y="40"/>
                </a:cxn>
                <a:cxn ang="0">
                  <a:pos x="78" y="53"/>
                </a:cxn>
                <a:cxn ang="0">
                  <a:pos x="72" y="64"/>
                </a:cxn>
                <a:cxn ang="0">
                  <a:pos x="64" y="73"/>
                </a:cxn>
                <a:cxn ang="0">
                  <a:pos x="52" y="78"/>
                </a:cxn>
                <a:cxn ang="0">
                  <a:pos x="40" y="80"/>
                </a:cxn>
                <a:cxn ang="0">
                  <a:pos x="26" y="78"/>
                </a:cxn>
                <a:cxn ang="0">
                  <a:pos x="16" y="73"/>
                </a:cxn>
                <a:cxn ang="0">
                  <a:pos x="7" y="64"/>
                </a:cxn>
                <a:cxn ang="0">
                  <a:pos x="2" y="53"/>
                </a:cxn>
                <a:cxn ang="0">
                  <a:pos x="0" y="40"/>
                </a:cxn>
                <a:cxn ang="0">
                  <a:pos x="2" y="28"/>
                </a:cxn>
                <a:cxn ang="0">
                  <a:pos x="7" y="16"/>
                </a:cxn>
                <a:cxn ang="0">
                  <a:pos x="16" y="8"/>
                </a:cxn>
                <a:cxn ang="0">
                  <a:pos x="26" y="2"/>
                </a:cxn>
                <a:cxn ang="0">
                  <a:pos x="40" y="0"/>
                </a:cxn>
              </a:cxnLst>
              <a:rect l="0" t="0" r="r" b="b"/>
              <a:pathLst>
                <a:path w="80" h="80">
                  <a:moveTo>
                    <a:pt x="40" y="10"/>
                  </a:moveTo>
                  <a:lnTo>
                    <a:pt x="28" y="12"/>
                  </a:lnTo>
                  <a:lnTo>
                    <a:pt x="19" y="19"/>
                  </a:lnTo>
                  <a:lnTo>
                    <a:pt x="12" y="29"/>
                  </a:lnTo>
                  <a:lnTo>
                    <a:pt x="10" y="40"/>
                  </a:lnTo>
                  <a:lnTo>
                    <a:pt x="12" y="51"/>
                  </a:lnTo>
                  <a:lnTo>
                    <a:pt x="19" y="62"/>
                  </a:lnTo>
                  <a:lnTo>
                    <a:pt x="28" y="68"/>
                  </a:lnTo>
                  <a:lnTo>
                    <a:pt x="40" y="70"/>
                  </a:lnTo>
                  <a:lnTo>
                    <a:pt x="51" y="68"/>
                  </a:lnTo>
                  <a:lnTo>
                    <a:pt x="61" y="62"/>
                  </a:lnTo>
                  <a:lnTo>
                    <a:pt x="68" y="51"/>
                  </a:lnTo>
                  <a:lnTo>
                    <a:pt x="70" y="40"/>
                  </a:lnTo>
                  <a:lnTo>
                    <a:pt x="68" y="29"/>
                  </a:lnTo>
                  <a:lnTo>
                    <a:pt x="61" y="19"/>
                  </a:lnTo>
                  <a:lnTo>
                    <a:pt x="51" y="12"/>
                  </a:lnTo>
                  <a:lnTo>
                    <a:pt x="40" y="10"/>
                  </a:lnTo>
                  <a:close/>
                  <a:moveTo>
                    <a:pt x="40" y="0"/>
                  </a:moveTo>
                  <a:lnTo>
                    <a:pt x="55" y="3"/>
                  </a:lnTo>
                  <a:lnTo>
                    <a:pt x="68" y="12"/>
                  </a:lnTo>
                  <a:lnTo>
                    <a:pt x="77" y="25"/>
                  </a:lnTo>
                  <a:lnTo>
                    <a:pt x="80" y="40"/>
                  </a:lnTo>
                  <a:lnTo>
                    <a:pt x="78" y="53"/>
                  </a:lnTo>
                  <a:lnTo>
                    <a:pt x="72" y="64"/>
                  </a:lnTo>
                  <a:lnTo>
                    <a:pt x="64" y="73"/>
                  </a:lnTo>
                  <a:lnTo>
                    <a:pt x="52" y="78"/>
                  </a:lnTo>
                  <a:lnTo>
                    <a:pt x="40" y="80"/>
                  </a:lnTo>
                  <a:lnTo>
                    <a:pt x="26" y="78"/>
                  </a:lnTo>
                  <a:lnTo>
                    <a:pt x="16" y="73"/>
                  </a:lnTo>
                  <a:lnTo>
                    <a:pt x="7" y="64"/>
                  </a:lnTo>
                  <a:lnTo>
                    <a:pt x="2" y="53"/>
                  </a:lnTo>
                  <a:lnTo>
                    <a:pt x="0" y="40"/>
                  </a:lnTo>
                  <a:lnTo>
                    <a:pt x="2" y="28"/>
                  </a:lnTo>
                  <a:lnTo>
                    <a:pt x="7" y="16"/>
                  </a:lnTo>
                  <a:lnTo>
                    <a:pt x="16" y="8"/>
                  </a:lnTo>
                  <a:lnTo>
                    <a:pt x="26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200">
              <a:extLst>
                <a:ext uri="{FF2B5EF4-FFF2-40B4-BE49-F238E27FC236}">
                  <a16:creationId xmlns="" xmlns:a16="http://schemas.microsoft.com/office/drawing/2014/main" id="{E5C1A418-E428-4100-8A2C-0105653A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826" y="4938713"/>
              <a:ext cx="34925" cy="682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4"/>
                </a:cxn>
                <a:cxn ang="0">
                  <a:pos x="22" y="43"/>
                </a:cxn>
                <a:cxn ang="0">
                  <a:pos x="12" y="43"/>
                </a:cxn>
                <a:cxn ang="0">
                  <a:pos x="12" y="16"/>
                </a:cxn>
                <a:cxn ang="0">
                  <a:pos x="8" y="21"/>
                </a:cxn>
                <a:cxn ang="0">
                  <a:pos x="0" y="14"/>
                </a:cxn>
                <a:cxn ang="0">
                  <a:pos x="14" y="0"/>
                </a:cxn>
              </a:cxnLst>
              <a:rect l="0" t="0" r="r" b="b"/>
              <a:pathLst>
                <a:path w="22" h="43">
                  <a:moveTo>
                    <a:pt x="14" y="0"/>
                  </a:moveTo>
                  <a:lnTo>
                    <a:pt x="22" y="4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16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201">
              <a:extLst>
                <a:ext uri="{FF2B5EF4-FFF2-40B4-BE49-F238E27FC236}">
                  <a16:creationId xmlns="" xmlns:a16="http://schemas.microsoft.com/office/drawing/2014/main" id="{89210CB0-AD72-43D5-990C-686D9A054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7551" y="5146675"/>
              <a:ext cx="19050" cy="254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11" y="11"/>
                </a:cxn>
                <a:cxn ang="0">
                  <a:pos x="10" y="13"/>
                </a:cxn>
                <a:cxn ang="0">
                  <a:pos x="8" y="15"/>
                </a:cxn>
                <a:cxn ang="0">
                  <a:pos x="6" y="16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12" h="16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7" name="Блок-схема: документ 36"/>
          <p:cNvSpPr/>
          <p:nvPr/>
        </p:nvSpPr>
        <p:spPr>
          <a:xfrm>
            <a:off x="7442424" y="1"/>
            <a:ext cx="1701579" cy="661497"/>
          </a:xfrm>
          <a:prstGeom prst="flowChartDocument">
            <a:avLst/>
          </a:prstGeom>
          <a:solidFill>
            <a:srgbClr val="FD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442422" y="15167"/>
            <a:ext cx="1782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2003"/>
            <a:ext cx="65428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4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</a:t>
            </a:r>
            <a:r>
              <a:rPr lang="ru-RU" sz="1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спользование средств иных межбюджетных трансфертов на финансовое обеспечение осуществления денежных выплат стимулирующего характера</a:t>
            </a:r>
            <a:endParaRPr lang="ru-RU" sz="1400" b="1" i="1" kern="0" dirty="0">
              <a:solidFill>
                <a:srgbClr val="000000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Выгнутая вправо стрелка 71"/>
          <p:cNvSpPr/>
          <p:nvPr/>
        </p:nvSpPr>
        <p:spPr>
          <a:xfrm>
            <a:off x="7872313" y="2141686"/>
            <a:ext cx="1100568" cy="1698252"/>
          </a:xfrm>
          <a:prstGeom prst="curved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6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7" y="41710"/>
            <a:ext cx="641103" cy="641103"/>
          </a:xfrm>
          <a:prstGeom prst="rect">
            <a:avLst/>
          </a:prstGeom>
        </p:spPr>
      </p:pic>
      <p:sp>
        <p:nvSpPr>
          <p:cNvPr id="6" name="Выноска со стрелкой вниз 5"/>
          <p:cNvSpPr/>
          <p:nvPr/>
        </p:nvSpPr>
        <p:spPr>
          <a:xfrm>
            <a:off x="161581" y="2859782"/>
            <a:ext cx="7738985" cy="1661678"/>
          </a:xfrm>
          <a:prstGeom prst="downArrowCallout">
            <a:avLst>
              <a:gd name="adj1" fmla="val 18701"/>
              <a:gd name="adj2" fmla="val 25000"/>
              <a:gd name="adj3" fmla="val 25000"/>
              <a:gd name="adj4" fmla="val 731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i="1" dirty="0"/>
              <a:t>С учетом связанных с осуществлением денежных выплат расходов медицинской организации на предоставление медицинским работникам гарантий, установленных Трудовым кодексом Российской Федерации, а также расходов на уплату налога на доходы физических лиц, страховых взносов на обязательное пенсионное страхование, на обязательное социальное страхование на случай временной нетрудоспособности и в связи с материнством, на обязательное социальное страхование от несчастных случаев на производстве и профессиональных заболеваний, на ОМС</a:t>
            </a:r>
            <a:endParaRPr lang="ru-RU" sz="13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519" y="4521460"/>
            <a:ext cx="7836146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в МО в среднем ≈ 1 640 -1 700 руб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89602" y="0"/>
            <a:ext cx="1233341" cy="555525"/>
          </a:xfrm>
          <a:prstGeom prst="rect">
            <a:avLst/>
          </a:prstGeom>
          <a:solidFill>
            <a:srgbClr val="DE6B62"/>
          </a:solidFill>
        </p:spPr>
        <p:txBody>
          <a:bodyPr lIns="0" tIns="0" rIns="0" bIns="0">
            <a:noAutofit/>
          </a:bodyPr>
          <a:lstStyle/>
          <a:p>
            <a:r>
              <a:rPr lang="ru" sz="1100" b="1" dirty="0">
                <a:solidFill>
                  <a:schemeClr val="bg1"/>
                </a:solidFill>
                <a:latin typeface="Calibri"/>
              </a:rPr>
              <a:t>Выплаты</a:t>
            </a:r>
          </a:p>
          <a:p>
            <a:r>
              <a:rPr lang="ru" sz="1100" b="1" dirty="0">
                <a:solidFill>
                  <a:schemeClr val="bg1"/>
                </a:solidFill>
                <a:latin typeface="Calibri"/>
              </a:rPr>
              <a:t>стимулирующего</a:t>
            </a:r>
          </a:p>
          <a:p>
            <a:r>
              <a:rPr lang="ru" sz="1100" b="1" dirty="0">
                <a:solidFill>
                  <a:schemeClr val="bg1"/>
                </a:solidFill>
                <a:latin typeface="Calibri"/>
              </a:rPr>
              <a:t>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5440"/>
            <a:ext cx="5892155" cy="42358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lnSpc>
                <a:spcPct val="119000"/>
              </a:lnSpc>
            </a:pPr>
            <a:r>
              <a:rPr lang="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размера денежных выплат стимулирующего характера </a:t>
            </a:r>
          </a:p>
          <a:p>
            <a:pPr>
              <a:lnSpc>
                <a:spcPct val="119000"/>
              </a:lnSpc>
            </a:pPr>
            <a:r>
              <a:rPr lang="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 работникам за выявление онкологических заболеваний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101" y="612431"/>
            <a:ext cx="7956993" cy="3243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200" i="1" dirty="0">
                <a:latin typeface="Arial"/>
              </a:rPr>
              <a:t>Для медицинской организации, в которой работает медицинский </a:t>
            </a:r>
            <a:r>
              <a:rPr lang="ru" sz="1200" i="1" dirty="0" smtClean="0">
                <a:latin typeface="Arial"/>
              </a:rPr>
              <a:t>работник:</a:t>
            </a:r>
            <a:endParaRPr lang="ru" sz="1200" i="1" dirty="0"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730" y="1075026"/>
            <a:ext cx="8320734" cy="23608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6348" tIns="0" rIns="56348" bIns="0">
            <a:noAutofit/>
          </a:bodyPr>
          <a:lstStyle/>
          <a:p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Размер выплаты медицинскому работнику </a:t>
            </a:r>
            <a:r>
              <a:rPr lang="ru" sz="1150" b="1" dirty="0">
                <a:latin typeface="Calibri" panose="020F0502020204030204" pitchFamily="34" charset="0"/>
                <a:cs typeface="Calibri" panose="020F0502020204030204" pitchFamily="34" charset="0"/>
              </a:rPr>
              <a:t>(Рвм) = </a:t>
            </a:r>
            <a:r>
              <a:rPr lang="ru" sz="11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1 000 </a:t>
            </a:r>
            <a:r>
              <a:rPr lang="ru" sz="1150" b="1" dirty="0">
                <a:latin typeface="Calibri" panose="020F0502020204030204" pitchFamily="34" charset="0"/>
                <a:cs typeface="Calibri" panose="020F0502020204030204" pitchFamily="34" charset="0"/>
              </a:rPr>
              <a:t>рублей*Рк </a:t>
            </a:r>
            <a:r>
              <a:rPr lang="ru" sz="1150" i="1" dirty="0">
                <a:latin typeface="Calibri" panose="020F0502020204030204" pitchFamily="34" charset="0"/>
                <a:cs typeface="Calibri" panose="020F0502020204030204" pitchFamily="34" charset="0"/>
              </a:rPr>
              <a:t>(с округлением до целого рубля) </a:t>
            </a:r>
            <a:r>
              <a:rPr lang="ru" sz="1150" b="1" dirty="0">
                <a:latin typeface="Calibri" panose="020F0502020204030204" pitchFamily="34" charset="0"/>
                <a:cs typeface="Calibri" panose="020F0502020204030204" pitchFamily="34" charset="0"/>
              </a:rPr>
              <a:t>Рв=((Рвм / 0,87)+От)*1,302 </a:t>
            </a:r>
            <a:r>
              <a:rPr lang="ru" sz="1150" i="1" dirty="0">
                <a:latin typeface="Calibri" panose="020F0502020204030204" pitchFamily="34" charset="0"/>
                <a:cs typeface="Calibri" panose="020F0502020204030204" pitchFamily="34" charset="0"/>
              </a:rPr>
              <a:t>(с округлением до 2 знаков после запятой),</a:t>
            </a:r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 где:</a:t>
            </a:r>
          </a:p>
          <a:p>
            <a:pPr>
              <a:spcAft>
                <a:spcPts val="110"/>
              </a:spcAft>
            </a:pPr>
            <a:r>
              <a:rPr lang="ru" sz="115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ru" sz="1150" i="1" dirty="0">
                <a:latin typeface="Calibri" panose="020F0502020204030204" pitchFamily="34" charset="0"/>
                <a:cs typeface="Calibri" panose="020F0502020204030204" pitchFamily="34" charset="0"/>
              </a:rPr>
              <a:t>рублей -</a:t>
            </a:r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 размер средств для выплаты мед. раб., </a:t>
            </a:r>
          </a:p>
          <a:p>
            <a:pPr algn="just">
              <a:spcAft>
                <a:spcPts val="110"/>
              </a:spcAft>
            </a:pPr>
            <a:r>
              <a:rPr lang="ru" sz="1150" i="1" dirty="0">
                <a:latin typeface="Calibri" panose="020F0502020204030204" pitchFamily="34" charset="0"/>
                <a:cs typeface="Calibri" panose="020F0502020204030204" pitchFamily="34" charset="0"/>
              </a:rPr>
              <a:t>0,87 -</a:t>
            </a:r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 коэффициент, отражающий долю размера денежной выплаты после взимания налога на доходы физических лиц по ставке 13%</a:t>
            </a:r>
          </a:p>
          <a:p>
            <a:pPr algn="just">
              <a:lnSpc>
                <a:spcPct val="119000"/>
              </a:lnSpc>
            </a:pPr>
            <a:r>
              <a:rPr lang="ru" sz="1150" i="1" dirty="0">
                <a:latin typeface="Calibri" panose="020F0502020204030204" pitchFamily="34" charset="0"/>
                <a:cs typeface="Calibri" panose="020F0502020204030204" pitchFamily="34" charset="0"/>
              </a:rPr>
              <a:t>Рк —</a:t>
            </a:r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 районный </a:t>
            </a:r>
            <a:r>
              <a:rPr lang="ru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коэффициент (1- для Ярославской области).</a:t>
            </a:r>
            <a:endParaRPr lang="ru" sz="1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ru" sz="1150" i="1" dirty="0">
                <a:latin typeface="Calibri" panose="020F0502020204030204" pitchFamily="34" charset="0"/>
                <a:cs typeface="Calibri" panose="020F0502020204030204" pitchFamily="34" charset="0"/>
              </a:rPr>
              <a:t>От -</a:t>
            </a:r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 сумма средств, необходимых с учетом денежных выплат стимулирующего характера </a:t>
            </a:r>
            <a:r>
              <a:rPr lang="ru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медицинскому работнику на </a:t>
            </a:r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оплату ежегодного отпуска. </a:t>
            </a:r>
            <a:r>
              <a:rPr lang="ru" sz="1150" b="1" i="1" dirty="0">
                <a:latin typeface="Calibri" panose="020F0502020204030204" pitchFamily="34" charset="0"/>
                <a:cs typeface="Calibri" panose="020F0502020204030204" pitchFamily="34" charset="0"/>
              </a:rPr>
              <a:t>От =((Рвм/0,87)/(12*29,3))*35</a:t>
            </a:r>
          </a:p>
          <a:p>
            <a:pPr>
              <a:lnSpc>
                <a:spcPct val="110000"/>
              </a:lnSpc>
            </a:pPr>
            <a:r>
              <a:rPr lang="ru" sz="1150" i="1" dirty="0">
                <a:latin typeface="Calibri" panose="020F0502020204030204" pitchFamily="34" charset="0"/>
                <a:cs typeface="Calibri" panose="020F0502020204030204" pitchFamily="34" charset="0"/>
              </a:rPr>
              <a:t>1,302-</a:t>
            </a:r>
            <a:r>
              <a:rPr lang="ru" sz="1150" dirty="0">
                <a:latin typeface="Calibri" panose="020F0502020204030204" pitchFamily="34" charset="0"/>
                <a:cs typeface="Calibri" panose="020F0502020204030204" pitchFamily="34" charset="0"/>
              </a:rPr>
              <a:t> коэффициент, отражающий размер начислений на выплаты по оплате </a:t>
            </a:r>
            <a:r>
              <a:rPr lang="ru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труда</a:t>
            </a:r>
          </a:p>
          <a:p>
            <a:pPr>
              <a:lnSpc>
                <a:spcPct val="110000"/>
              </a:lnSpc>
            </a:pPr>
            <a:r>
              <a:rPr lang="ru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29,3 - </a:t>
            </a: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среднемесячное число календарных дней, используемых для исчисления среднего дневного заработка для оплаты отпусков и выплаты компенсации за неиспользованные отпуска в соответствии с Трудовым </a:t>
            </a:r>
            <a:r>
              <a:rPr lang="ru-RU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кодексом Российской </a:t>
            </a: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Федерации</a:t>
            </a:r>
            <a:r>
              <a:rPr lang="ru-RU" sz="115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35 - средняя продолжительность ежегодного отпуска медицинских работников (дней).</a:t>
            </a:r>
          </a:p>
          <a:p>
            <a:pPr>
              <a:lnSpc>
                <a:spcPct val="110000"/>
              </a:lnSpc>
            </a:pPr>
            <a:endParaRPr lang="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129" y="3579862"/>
            <a:ext cx="8453336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indent="228546">
              <a:spcAft>
                <a:spcPts val="110"/>
              </a:spcAft>
            </a:pPr>
            <a:r>
              <a:rPr lang="en-US" sz="1200" i="1" dirty="0">
                <a:latin typeface="Arial"/>
              </a:rPr>
              <a:t>        </a:t>
            </a:r>
            <a:r>
              <a:rPr lang="ru" sz="1200" i="1" dirty="0">
                <a:latin typeface="Arial"/>
              </a:rPr>
              <a:t>Пример расчета для медицинской организации, расположенной в </a:t>
            </a:r>
            <a:r>
              <a:rPr lang="ru" sz="1200" i="1" dirty="0" smtClean="0">
                <a:latin typeface="Arial"/>
              </a:rPr>
              <a:t>Ярославской области  </a:t>
            </a:r>
            <a:r>
              <a:rPr lang="ru" sz="1200" i="1" dirty="0">
                <a:latin typeface="Arial"/>
              </a:rPr>
              <a:t>с </a:t>
            </a:r>
            <a:r>
              <a:rPr lang="ru" sz="1200" b="1" i="1" dirty="0">
                <a:latin typeface="Arial"/>
              </a:rPr>
              <a:t>Рк =</a:t>
            </a:r>
            <a:r>
              <a:rPr lang="ru" sz="1200" b="1" i="1" dirty="0" smtClean="0">
                <a:latin typeface="Arial"/>
              </a:rPr>
              <a:t>1,0</a:t>
            </a:r>
            <a:r>
              <a:rPr lang="ru" sz="1200" i="1" dirty="0" smtClean="0">
                <a:latin typeface="Arial"/>
              </a:rPr>
              <a:t>:</a:t>
            </a:r>
            <a:endParaRPr lang="ru" sz="1200" i="1" dirty="0">
              <a:latin typeface="Arial"/>
            </a:endParaRPr>
          </a:p>
          <a:p>
            <a:pPr marL="426548"/>
            <a:r>
              <a:rPr lang="ru" sz="1200" b="1" i="1" dirty="0">
                <a:solidFill>
                  <a:srgbClr val="B14744"/>
                </a:solidFill>
                <a:latin typeface="Arial"/>
              </a:rPr>
              <a:t>(Рвм) = </a:t>
            </a:r>
            <a:r>
              <a:rPr lang="ru" sz="1200" b="1" i="1" dirty="0" smtClean="0">
                <a:solidFill>
                  <a:srgbClr val="B14744"/>
                </a:solidFill>
                <a:latin typeface="Arial"/>
              </a:rPr>
              <a:t>1 000*1,0 =1 000 </a:t>
            </a:r>
            <a:r>
              <a:rPr lang="ru" sz="1200" b="1" i="1" dirty="0">
                <a:solidFill>
                  <a:srgbClr val="B14744"/>
                </a:solidFill>
                <a:latin typeface="Arial"/>
              </a:rPr>
              <a:t>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155926"/>
            <a:ext cx="7920880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>
              <a:spcAft>
                <a:spcPts val="438"/>
              </a:spcAft>
            </a:pPr>
            <a:r>
              <a:rPr lang="ru" sz="1200" i="1" dirty="0">
                <a:latin typeface="Arial"/>
              </a:rPr>
              <a:t>От = </a:t>
            </a:r>
            <a:r>
              <a:rPr lang="ru" sz="1200" i="1" dirty="0" smtClean="0">
                <a:latin typeface="Arial"/>
              </a:rPr>
              <a:t>((1000 </a:t>
            </a:r>
            <a:r>
              <a:rPr lang="ru" sz="1200" i="1" dirty="0">
                <a:latin typeface="Arial"/>
              </a:rPr>
              <a:t>рублей/0,87)/(12*29,3))*35 = </a:t>
            </a:r>
            <a:r>
              <a:rPr lang="ru" sz="1200" i="1" dirty="0" smtClean="0">
                <a:latin typeface="Arial"/>
              </a:rPr>
              <a:t>114,42 рубля</a:t>
            </a:r>
            <a:endParaRPr lang="ru" sz="1200" i="1" dirty="0">
              <a:latin typeface="Arial"/>
            </a:endParaRPr>
          </a:p>
          <a:p>
            <a:r>
              <a:rPr lang="ru" sz="1200" b="1" i="1" dirty="0">
                <a:solidFill>
                  <a:srgbClr val="B14744"/>
                </a:solidFill>
                <a:latin typeface="Arial"/>
              </a:rPr>
              <a:t>Рв</a:t>
            </a:r>
            <a:r>
              <a:rPr lang="ru" sz="1200" b="1" i="1" dirty="0" smtClean="0">
                <a:solidFill>
                  <a:srgbClr val="B14744"/>
                </a:solidFill>
                <a:latin typeface="Arial"/>
              </a:rPr>
              <a:t>=((1 000 </a:t>
            </a:r>
            <a:r>
              <a:rPr lang="ru" sz="1200" b="1" i="1" dirty="0">
                <a:solidFill>
                  <a:srgbClr val="B14744"/>
                </a:solidFill>
                <a:latin typeface="Arial"/>
              </a:rPr>
              <a:t>рублей / 0,87</a:t>
            </a:r>
            <a:r>
              <a:rPr lang="ru" sz="1200" b="1" i="1" dirty="0" smtClean="0">
                <a:solidFill>
                  <a:srgbClr val="B14744"/>
                </a:solidFill>
                <a:latin typeface="Arial"/>
              </a:rPr>
              <a:t>)+114,42 </a:t>
            </a:r>
            <a:r>
              <a:rPr lang="ru" sz="1200" b="1" i="1" dirty="0">
                <a:solidFill>
                  <a:srgbClr val="B14744"/>
                </a:solidFill>
                <a:latin typeface="Arial"/>
              </a:rPr>
              <a:t>рублей)*1,302= </a:t>
            </a:r>
            <a:r>
              <a:rPr lang="ru" sz="1200" b="1" i="1" dirty="0" smtClean="0">
                <a:solidFill>
                  <a:srgbClr val="B14744"/>
                </a:solidFill>
                <a:latin typeface="Arial"/>
              </a:rPr>
              <a:t>1 645,53 рубля</a:t>
            </a:r>
            <a:endParaRPr lang="ru" sz="1200" b="1" i="1" dirty="0">
              <a:solidFill>
                <a:srgbClr val="B14744"/>
              </a:solidFill>
              <a:latin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911" y="627534"/>
            <a:ext cx="893137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0" y="3611226"/>
            <a:ext cx="432722" cy="32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saturation sat="400000"/>
                    </a14:imgEffect>
                    <a14:imgEffect>
                      <a14:brightnessContrast bright="44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6" y="4302762"/>
            <a:ext cx="380151" cy="27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" y="25440"/>
            <a:ext cx="586991" cy="586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0432" y="480399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5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9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1686" y="3404370"/>
            <a:ext cx="6006498" cy="9804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Медицинская организация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73621" y="3350992"/>
            <a:ext cx="2010191" cy="10209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Федеральный фонд обязательного медицинского </a:t>
            </a: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страхования </a:t>
            </a:r>
            <a:endParaRPr lang="ru-RU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3398" y="78252"/>
            <a:ext cx="705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Алгоритм </a:t>
            </a: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документооборота при осуществлении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стимулирующих выплат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90762" y="699542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90762" y="788487"/>
            <a:ext cx="8393051" cy="6311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Территориальный фонд обязательного медицинского страхования</a:t>
            </a:r>
          </a:p>
        </p:txBody>
      </p:sp>
      <p:sp>
        <p:nvSpPr>
          <p:cNvPr id="47" name="Блок-схема: документ 46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83568" y="1779662"/>
            <a:ext cx="0" cy="157133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762" y="2283718"/>
            <a:ext cx="461665" cy="7073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Счет</a:t>
            </a:r>
            <a:endParaRPr lang="ru-RU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521594" y="1419622"/>
            <a:ext cx="377998" cy="360040"/>
          </a:xfrm>
          <a:prstGeom prst="hep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1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75656" y="1419622"/>
            <a:ext cx="0" cy="165618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емиугольник 58"/>
          <p:cNvSpPr/>
          <p:nvPr/>
        </p:nvSpPr>
        <p:spPr>
          <a:xfrm>
            <a:off x="1286657" y="3077296"/>
            <a:ext cx="377998" cy="360040"/>
          </a:xfrm>
          <a:prstGeom prst="hep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0771" y="1599642"/>
            <a:ext cx="461665" cy="11707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Сведения</a:t>
            </a:r>
            <a:endParaRPr lang="ru-RU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483768" y="1779662"/>
            <a:ext cx="0" cy="157133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емиугольник 60"/>
          <p:cNvSpPr/>
          <p:nvPr/>
        </p:nvSpPr>
        <p:spPr>
          <a:xfrm>
            <a:off x="2294769" y="1419622"/>
            <a:ext cx="377998" cy="360040"/>
          </a:xfrm>
          <a:prstGeom prst="hep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3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92436" y="2184998"/>
            <a:ext cx="461665" cy="8115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Заявка</a:t>
            </a:r>
            <a:endParaRPr lang="ru-RU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3585871" y="1455626"/>
            <a:ext cx="0" cy="165618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емиугольник 65"/>
          <p:cNvSpPr/>
          <p:nvPr/>
        </p:nvSpPr>
        <p:spPr>
          <a:xfrm>
            <a:off x="3401914" y="3065940"/>
            <a:ext cx="377998" cy="360040"/>
          </a:xfrm>
          <a:prstGeom prst="hep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4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79912" y="1565693"/>
            <a:ext cx="461665" cy="11707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Средства</a:t>
            </a:r>
            <a:endParaRPr lang="ru-RU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4788024" y="1833040"/>
            <a:ext cx="0" cy="157133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емиугольник 68"/>
          <p:cNvSpPr/>
          <p:nvPr/>
        </p:nvSpPr>
        <p:spPr>
          <a:xfrm>
            <a:off x="4599025" y="1473000"/>
            <a:ext cx="377998" cy="360040"/>
          </a:xfrm>
          <a:prstGeom prst="hep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5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41577" y="2337398"/>
            <a:ext cx="461665" cy="8115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Отчет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7461522" y="1409756"/>
            <a:ext cx="0" cy="165618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Семиугольник 73"/>
          <p:cNvSpPr/>
          <p:nvPr/>
        </p:nvSpPr>
        <p:spPr>
          <a:xfrm>
            <a:off x="7300908" y="3051159"/>
            <a:ext cx="377998" cy="360040"/>
          </a:xfrm>
          <a:prstGeom prst="hep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96336" y="1565693"/>
            <a:ext cx="461665" cy="117071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Отчет</a:t>
            </a:r>
            <a:endParaRPr lang="ru-RU" dirty="0"/>
          </a:p>
        </p:txBody>
      </p:sp>
      <p:pic>
        <p:nvPicPr>
          <p:cNvPr id="76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7" y="126876"/>
            <a:ext cx="547827" cy="54782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979712" y="14496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Сроки реализации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90762" y="699542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документ 46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29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93597"/>
            <a:ext cx="540116" cy="54011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80641"/>
              </p:ext>
            </p:extLst>
          </p:nvPr>
        </p:nvGraphicFramePr>
        <p:xfrm>
          <a:off x="179447" y="987574"/>
          <a:ext cx="295239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419872" y="1347614"/>
            <a:ext cx="0" cy="230425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403789729"/>
              </p:ext>
            </p:extLst>
          </p:nvPr>
        </p:nvGraphicFramePr>
        <p:xfrm>
          <a:off x="3697966" y="900167"/>
          <a:ext cx="3178290" cy="319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7015164" y="1347614"/>
            <a:ext cx="0" cy="230425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0701" y="3939902"/>
            <a:ext cx="80917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27584" y="4214141"/>
            <a:ext cx="1152128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123728" y="4610185"/>
            <a:ext cx="1656184" cy="2520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69002" y="4236070"/>
            <a:ext cx="1539102" cy="648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ТФОМС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60279" y="4219478"/>
            <a:ext cx="1363732" cy="648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ФОМС</a:t>
            </a:r>
            <a:endParaRPr lang="ru-RU" sz="1600" dirty="0"/>
          </a:p>
        </p:txBody>
      </p:sp>
      <p:sp>
        <p:nvSpPr>
          <p:cNvPr id="48" name="Стрелка вправо 47"/>
          <p:cNvSpPr/>
          <p:nvPr/>
        </p:nvSpPr>
        <p:spPr>
          <a:xfrm>
            <a:off x="5724128" y="4582336"/>
            <a:ext cx="1584176" cy="2520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67744" y="4236070"/>
            <a:ext cx="138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5 числа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822106" y="4214141"/>
            <a:ext cx="1388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 10 числа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54476" y="1275606"/>
            <a:ext cx="1507746" cy="5778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ТФОМС ЯО</a:t>
            </a:r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0278" y="3435846"/>
            <a:ext cx="1427781" cy="4337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</a:t>
            </a:r>
            <a:endParaRPr lang="ru-RU" sz="16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7460278" y="2067694"/>
            <a:ext cx="648071" cy="10441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 </a:t>
            </a:r>
            <a:r>
              <a:rPr lang="ru-RU" sz="1000" b="1" dirty="0" err="1" smtClean="0">
                <a:solidFill>
                  <a:schemeClr val="tx1"/>
                </a:solidFill>
              </a:rPr>
              <a:t>р.д</a:t>
            </a:r>
            <a:r>
              <a:rPr lang="ru-RU" sz="1000" b="1" dirty="0" smtClean="0">
                <a:solidFill>
                  <a:schemeClr val="tx1"/>
                </a:solidFill>
              </a:rPr>
              <a:t>. решение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8311068" y="2067694"/>
            <a:ext cx="671168" cy="129614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 smtClean="0"/>
              <a:t>15 </a:t>
            </a:r>
            <a:r>
              <a:rPr lang="ru-RU" sz="1000" b="1" dirty="0" err="1" smtClean="0"/>
              <a:t>р.д</a:t>
            </a:r>
            <a:r>
              <a:rPr lang="ru-RU" sz="1000" b="1" dirty="0" smtClean="0"/>
              <a:t>.</a:t>
            </a:r>
          </a:p>
          <a:p>
            <a:pPr algn="ctr"/>
            <a:r>
              <a:rPr lang="ru-RU" sz="1000" b="1" dirty="0" smtClean="0"/>
              <a:t> средства</a:t>
            </a:r>
            <a:endParaRPr lang="ru-RU" sz="1000" b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386871" y="765572"/>
            <a:ext cx="2960993" cy="41654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Заключение Соглашения</a:t>
            </a:r>
            <a:endParaRPr lang="ru-RU" sz="16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655963" y="774292"/>
            <a:ext cx="3076277" cy="41654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Подача заявки</a:t>
            </a:r>
            <a:endParaRPr lang="ru-RU" sz="16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7015164" y="774292"/>
            <a:ext cx="2128836" cy="40782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Перечисление средств</a:t>
            </a:r>
            <a:endParaRPr lang="ru-RU" sz="16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35119" y="4018557"/>
            <a:ext cx="648072" cy="1002596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/>
              <a:t>Отчет</a:t>
            </a:r>
            <a:endParaRPr lang="ru-RU" sz="1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773748" y="144964"/>
            <a:ext cx="668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Схема организации онкологического скрининга в процессе диспансеризации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90762" y="699542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документ 46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8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66244" cy="6662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/>
          <a:stretch/>
        </p:blipFill>
        <p:spPr bwMode="auto">
          <a:xfrm>
            <a:off x="179512" y="735656"/>
            <a:ext cx="8419660" cy="419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619672" y="165495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Рекомендации по заполнению реестров счетов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290762" y="699542"/>
            <a:ext cx="8533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документ 46"/>
          <p:cNvSpPr/>
          <p:nvPr/>
        </p:nvSpPr>
        <p:spPr>
          <a:xfrm>
            <a:off x="7460280" y="-2650"/>
            <a:ext cx="1701579" cy="636363"/>
          </a:xfrm>
          <a:prstGeom prst="flowChartDocument">
            <a:avLst/>
          </a:prstGeom>
          <a:solidFill>
            <a:srgbClr val="FD63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pic>
        <p:nvPicPr>
          <p:cNvPr id="6" name="Объект 10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34"/>
            <a:ext cx="666244" cy="6662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2" y="1122249"/>
            <a:ext cx="3007771" cy="387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732460"/>
            <a:ext cx="31910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ТФОМС ЯО от 02.08.2022 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13-09/2922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9" y="1208261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 1. В случае </a:t>
            </a:r>
            <a:r>
              <a:rPr lang="ru-RU" sz="1200" dirty="0"/>
              <a:t>проведения </a:t>
            </a:r>
            <a:r>
              <a:rPr lang="ru-RU" sz="1200" dirty="0" smtClean="0"/>
              <a:t>первого </a:t>
            </a:r>
            <a:r>
              <a:rPr lang="ru-RU" sz="1200" dirty="0"/>
              <a:t>этапа диспансеризации, в ходе которого возникло подозрение на ЗНО и пациент направлен на осмотр (консультацию) к врачу-онкологу.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9" y="776213"/>
            <a:ext cx="583264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Устанавливается признак «Подозрение на злокачественное </a:t>
            </a:r>
            <a:r>
              <a:rPr lang="ru-RU" sz="1200" b="1" dirty="0" smtClean="0"/>
              <a:t>новообразование» </a:t>
            </a:r>
            <a:r>
              <a:rPr lang="ru-RU" sz="1200" b="1" dirty="0"/>
              <a:t>(&lt;</a:t>
            </a:r>
            <a:r>
              <a:rPr lang="ru-RU" sz="1200" b="1" dirty="0" err="1"/>
              <a:t>personal_account</a:t>
            </a:r>
            <a:r>
              <a:rPr lang="ru-RU" sz="1200" b="1" dirty="0"/>
              <a:t>&gt;&lt;</a:t>
            </a:r>
            <a:r>
              <a:rPr lang="ru-RU" sz="1200" b="1" dirty="0" err="1"/>
              <a:t>additionals</a:t>
            </a:r>
            <a:r>
              <a:rPr lang="ru-RU" sz="1200" b="1" dirty="0"/>
              <a:t> </a:t>
            </a:r>
            <a:r>
              <a:rPr lang="en-US" sz="1200" b="1" dirty="0">
                <a:latin typeface="Arial Rounded MT Bold" panose="020F0704030504030204" pitchFamily="34" charset="0"/>
              </a:rPr>
              <a:t>ds</a:t>
            </a:r>
            <a:r>
              <a:rPr lang="ru-RU" sz="1200" b="1" dirty="0"/>
              <a:t>_</a:t>
            </a:r>
            <a:r>
              <a:rPr lang="en-US" sz="1200" b="1" dirty="0" err="1">
                <a:latin typeface="Arial Rounded MT Bold" panose="020F0704030504030204" pitchFamily="34" charset="0"/>
              </a:rPr>
              <a:t>onk</a:t>
            </a:r>
            <a:r>
              <a:rPr lang="ru-RU" sz="1200" b="1" dirty="0"/>
              <a:t>=”1</a:t>
            </a:r>
            <a:r>
              <a:rPr lang="ru-RU" sz="1200" b="1" dirty="0" smtClean="0"/>
              <a:t>”&gt;) при заполнении персонального счета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9" y="1755580"/>
            <a:ext cx="5825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 2. В случай </a:t>
            </a:r>
            <a:r>
              <a:rPr lang="ru-RU" sz="1200" dirty="0"/>
              <a:t>проведения </a:t>
            </a:r>
            <a:r>
              <a:rPr lang="ru-RU" sz="1200" dirty="0" smtClean="0"/>
              <a:t>первого </a:t>
            </a:r>
            <a:r>
              <a:rPr lang="ru-RU" sz="1200" dirty="0"/>
              <a:t>этапа диспансеризации, в ходе которого возникло подозрение на ЗНО и пациент направлен на Второй этап диспансеризации. 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50" y="2342681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 3. В случае </a:t>
            </a:r>
            <a:r>
              <a:rPr lang="ru-RU" sz="1200" dirty="0"/>
              <a:t>проведения Второго этапа диспансеризации, в ходе которого возникло подозрение на ЗНО</a:t>
            </a:r>
            <a:r>
              <a:rPr lang="ru-RU" sz="1200" dirty="0" smtClean="0"/>
              <a:t>.  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03850" y="2750233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  </a:t>
            </a:r>
            <a:r>
              <a:rPr lang="ru-RU" sz="1200" dirty="0" smtClean="0"/>
              <a:t>4. В случае </a:t>
            </a:r>
            <a:r>
              <a:rPr lang="ru-RU" sz="1200" dirty="0"/>
              <a:t>проведения профилактического медицинского осмотра, в ходе которого возникло подозрение на ЗНО и пациент направлен на осмотр (консультацию) к </a:t>
            </a:r>
            <a:r>
              <a:rPr lang="ru-RU" sz="1200" dirty="0" smtClean="0"/>
              <a:t>врачу-онкологу.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51" y="3344943"/>
            <a:ext cx="5832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 5. В случае </a:t>
            </a:r>
            <a:r>
              <a:rPr lang="ru-RU" sz="1200" dirty="0"/>
              <a:t>проведения профилактического медицинского осмотра, в ходе которого возникло подозрение на ЗНО и пациент направлен на осмотр (консультацию) к узкому </a:t>
            </a:r>
            <a:r>
              <a:rPr lang="ru-RU" sz="1200" dirty="0" smtClean="0"/>
              <a:t>специалисту.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03852" y="4011910"/>
            <a:ext cx="5832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   </a:t>
            </a:r>
            <a:r>
              <a:rPr lang="ru-RU" sz="1200" dirty="0" smtClean="0"/>
              <a:t>6. В случае осмотра </a:t>
            </a:r>
            <a:r>
              <a:rPr lang="ru-RU" sz="1200" dirty="0"/>
              <a:t>(консультации) пациента узким специалистом с последующим направлением пациента на осмотр (консультацию) к врачу-онкологу, осуществленный по направлению, выданному по результатам профилактического медицинского осмотра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389C9-4257-492E-893F-58D150A37E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7016</TotalTime>
  <Words>2123</Words>
  <Application>Microsoft Office PowerPoint</Application>
  <PresentationFormat>Экран (16:9)</PresentationFormat>
  <Paragraphs>629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Условия использования средств медицинской организацией, полученных из бюджета ТФОМС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Вершеня Анна Александровна</dc:creator>
  <cp:lastModifiedBy>ЖуринАВ</cp:lastModifiedBy>
  <cp:revision>245</cp:revision>
  <cp:lastPrinted>2021-05-27T11:16:12Z</cp:lastPrinted>
  <dcterms:created xsi:type="dcterms:W3CDTF">2020-08-26T05:24:50Z</dcterms:created>
  <dcterms:modified xsi:type="dcterms:W3CDTF">2024-11-11T08:16:15Z</dcterms:modified>
</cp:coreProperties>
</file>