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45" r:id="rId2"/>
    <p:sldId id="361" r:id="rId3"/>
    <p:sldId id="329" r:id="rId4"/>
    <p:sldId id="342" r:id="rId5"/>
    <p:sldId id="331" r:id="rId6"/>
    <p:sldId id="379" r:id="rId7"/>
    <p:sldId id="369" r:id="rId8"/>
    <p:sldId id="375" r:id="rId9"/>
    <p:sldId id="363" r:id="rId10"/>
    <p:sldId id="365" r:id="rId11"/>
    <p:sldId id="366" r:id="rId12"/>
    <p:sldId id="386" r:id="rId13"/>
    <p:sldId id="381" r:id="rId14"/>
    <p:sldId id="382" r:id="rId15"/>
    <p:sldId id="383" r:id="rId16"/>
    <p:sldId id="384" r:id="rId17"/>
    <p:sldId id="385" r:id="rId18"/>
    <p:sldId id="387" r:id="rId19"/>
    <p:sldId id="388" r:id="rId20"/>
    <p:sldId id="389" r:id="rId21"/>
    <p:sldId id="390" r:id="rId22"/>
    <p:sldId id="391" r:id="rId23"/>
    <p:sldId id="392" r:id="rId24"/>
    <p:sldId id="393" r:id="rId25"/>
    <p:sldId id="394" r:id="rId26"/>
    <p:sldId id="395" r:id="rId27"/>
    <p:sldId id="359" r:id="rId28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DB1"/>
    <a:srgbClr val="F8E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29" autoAdjust="0"/>
  </p:normalViewPr>
  <p:slideViewPr>
    <p:cSldViewPr>
      <p:cViewPr>
        <p:scale>
          <a:sx n="148" d="100"/>
          <a:sy n="148" d="100"/>
        </p:scale>
        <p:origin x="-744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6399" cy="496888"/>
          </a:xfrm>
          <a:prstGeom prst="rect">
            <a:avLst/>
          </a:prstGeom>
        </p:spPr>
        <p:txBody>
          <a:bodyPr vert="horz" lIns="91407" tIns="45705" rIns="91407" bIns="4570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92" y="1"/>
            <a:ext cx="2946399" cy="496888"/>
          </a:xfrm>
          <a:prstGeom prst="rect">
            <a:avLst/>
          </a:prstGeom>
        </p:spPr>
        <p:txBody>
          <a:bodyPr vert="horz" lIns="91407" tIns="45705" rIns="91407" bIns="45705" rtlCol="0"/>
          <a:lstStyle>
            <a:lvl1pPr algn="r">
              <a:defRPr sz="1200"/>
            </a:lvl1pPr>
          </a:lstStyle>
          <a:p>
            <a:fld id="{4CE8E143-F6F0-4206-A372-21F0300E0699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28164"/>
            <a:ext cx="2946399" cy="496887"/>
          </a:xfrm>
          <a:prstGeom prst="rect">
            <a:avLst/>
          </a:prstGeom>
        </p:spPr>
        <p:txBody>
          <a:bodyPr vert="horz" lIns="91407" tIns="45705" rIns="91407" bIns="4570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92" y="9428164"/>
            <a:ext cx="2946399" cy="496887"/>
          </a:xfrm>
          <a:prstGeom prst="rect">
            <a:avLst/>
          </a:prstGeom>
        </p:spPr>
        <p:txBody>
          <a:bodyPr vert="horz" lIns="91407" tIns="45705" rIns="91407" bIns="45705" rtlCol="0" anchor="b"/>
          <a:lstStyle>
            <a:lvl1pPr algn="r">
              <a:defRPr sz="1200"/>
            </a:lvl1pPr>
          </a:lstStyle>
          <a:p>
            <a:fld id="{974F29C1-C1D9-4D56-BB60-C247793D8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878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407" tIns="45705" rIns="91407" bIns="4570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2"/>
            <a:ext cx="2945659" cy="496332"/>
          </a:xfrm>
          <a:prstGeom prst="rect">
            <a:avLst/>
          </a:prstGeom>
        </p:spPr>
        <p:txBody>
          <a:bodyPr vert="horz" lIns="91407" tIns="45705" rIns="91407" bIns="45705" rtlCol="0"/>
          <a:lstStyle>
            <a:lvl1pPr algn="r">
              <a:defRPr sz="1200"/>
            </a:lvl1pPr>
          </a:lstStyle>
          <a:p>
            <a:fld id="{75D5CEA6-DF02-495C-BE5C-CD7C7A6A430E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7" tIns="45705" rIns="91407" bIns="4570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07" tIns="45705" rIns="91407" bIns="4570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407" tIns="45705" rIns="91407" bIns="4570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28584"/>
            <a:ext cx="2945659" cy="496332"/>
          </a:xfrm>
          <a:prstGeom prst="rect">
            <a:avLst/>
          </a:prstGeom>
        </p:spPr>
        <p:txBody>
          <a:bodyPr vert="horz" lIns="91407" tIns="45705" rIns="91407" bIns="45705" rtlCol="0" anchor="b"/>
          <a:lstStyle>
            <a:lvl1pPr algn="r">
              <a:defRPr sz="1200"/>
            </a:lvl1pPr>
          </a:lstStyle>
          <a:p>
            <a:fld id="{65F58A83-7869-416B-8F33-A81D43740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265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58A83-7869-416B-8F33-A81D43740C4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650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58A83-7869-416B-8F33-A81D43740C4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500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58A83-7869-416B-8F33-A81D43740C4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238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58A83-7869-416B-8F33-A81D43740C4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500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5.ТФОМС ЯО осуществляет ежемесячное </a:t>
            </a:r>
            <a:r>
              <a:rPr lang="ru-RU" dirty="0" err="1" smtClean="0"/>
              <a:t>мониторирование</a:t>
            </a:r>
            <a:r>
              <a:rPr lang="ru-RU" dirty="0" smtClean="0"/>
              <a:t> показателей Инцидента №8, осуществляет анализ финансовых результатов деятельности МО в части средств ОМС </a:t>
            </a:r>
          </a:p>
          <a:p>
            <a:r>
              <a:rPr lang="ru-RU" dirty="0" smtClean="0"/>
              <a:t>Рассмотрим  один из показателей Инцидента  соотношение Доходов и </a:t>
            </a:r>
            <a:r>
              <a:rPr lang="ru-RU" dirty="0" err="1" smtClean="0"/>
              <a:t>Раходов</a:t>
            </a:r>
            <a:r>
              <a:rPr lang="ru-RU" dirty="0" smtClean="0"/>
              <a:t> при отнесении (распределении) затрат по условиям оказания медицинской помощи</a:t>
            </a:r>
          </a:p>
          <a:p>
            <a:endParaRPr lang="ru-RU" dirty="0" smtClean="0"/>
          </a:p>
          <a:p>
            <a:r>
              <a:rPr lang="ru-RU" dirty="0" smtClean="0"/>
              <a:t>ТФОМС ЯО осуществляет ежемесячное </a:t>
            </a:r>
            <a:r>
              <a:rPr lang="ru-RU" dirty="0" err="1" smtClean="0"/>
              <a:t>мониторирование</a:t>
            </a:r>
            <a:r>
              <a:rPr lang="ru-RU" dirty="0" smtClean="0"/>
              <a:t> показателей Инцидента №8, осуществляет анализ финансовых результатов деятельности МО в части средств ОМС </a:t>
            </a:r>
          </a:p>
          <a:p>
            <a:r>
              <a:rPr lang="ru-RU" dirty="0" smtClean="0"/>
              <a:t>Рассмотрим  один из показателей Инцидента  соотношение Доходов и </a:t>
            </a:r>
            <a:r>
              <a:rPr lang="ru-RU" dirty="0" err="1" smtClean="0"/>
              <a:t>Раходов</a:t>
            </a:r>
            <a:r>
              <a:rPr lang="ru-RU" dirty="0" smtClean="0"/>
              <a:t> при отнесении (распределении) затрат по условиям оказания медицинской помощи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58A83-7869-416B-8F33-A81D43740C4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394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Рассмотрим один из видов показателей, где у нас достаточно большое отклонение.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58A83-7869-416B-8F33-A81D43740C4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394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6DAA49-C94B-4219-BB2C-6A0170EC55E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641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54AF1-1726-4B01-86AF-1232D0DEB5B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582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89C9-4257-492E-893F-58D150A37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132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89C9-4257-492E-893F-58D150A37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454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89C9-4257-492E-893F-58D150A37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089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64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89C9-4257-492E-893F-58D150A37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72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89C9-4257-492E-893F-58D150A37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07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89C9-4257-492E-893F-58D150A37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813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89C9-4257-492E-893F-58D150A37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952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89C9-4257-492E-893F-58D150A37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50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89C9-4257-492E-893F-58D150A37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129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89C9-4257-492E-893F-58D150A37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00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89C9-4257-492E-893F-58D150A37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389C9-4257-492E-893F-58D150A37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09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6924" y="1635646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управления финансовыми средствами медицинской организации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затрат по условиям оказания медицинской помощи в аналитическом учёте медицинских организаций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323528" y="4075442"/>
            <a:ext cx="8856984" cy="29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ECE1"/>
              </a:buClr>
              <a:buSzPct val="75000"/>
              <a:buFont typeface="Wingdings" pitchFamily="2" charset="2"/>
              <a:buNone/>
            </a:pPr>
            <a:r>
              <a:rPr lang="ru-RU" altLang="ru-RU" sz="11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Захаренко Наталия Константиновна 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ECE1"/>
              </a:buClr>
              <a:buSzPct val="75000"/>
              <a:buFont typeface="Wingdings" pitchFamily="2" charset="2"/>
              <a:buNone/>
            </a:pPr>
            <a:r>
              <a:rPr lang="ru-RU" altLang="ru-RU" sz="11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11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оветник директора </a:t>
            </a:r>
            <a:endParaRPr lang="ru-RU" altLang="ru-RU" sz="110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10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4" y="0"/>
            <a:ext cx="810260" cy="81026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3BC4314-8A0F-442A-B33A-0B2A8C20BF10}"/>
              </a:ext>
            </a:extLst>
          </p:cNvPr>
          <p:cNvSpPr/>
          <p:nvPr/>
        </p:nvSpPr>
        <p:spPr>
          <a:xfrm>
            <a:off x="1403648" y="414011"/>
            <a:ext cx="41672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ТФОМС Ярославской области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ea typeface="Segoe UI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646570" y="4659982"/>
            <a:ext cx="504056" cy="345852"/>
          </a:xfrm>
        </p:spPr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506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641" y="76982"/>
            <a:ext cx="7848872" cy="85725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распределения затрат, необходимых для деятельности МО в целом,</a:t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отдельным видам МП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031962"/>
              </p:ext>
            </p:extLst>
          </p:nvPr>
        </p:nvGraphicFramePr>
        <p:xfrm>
          <a:off x="457200" y="1200150"/>
          <a:ext cx="8229600" cy="321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Пропорционально фонду оплаты труда основного персонала, непосредственно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участвующего в оказании МП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Пропорционально объему оказываемых медицинских услуг в случае, если медицинские услуги, оказываемые медицинской организацией, имеют одинаковую единицу измерения объема услуг, либо могут быть приведены в сопоставимый вид (например, если одно обращение в среднем включает в себя 2,9 посещения, то обращение может быть переведено в посещение путем умножения на 2,9);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Пропорционально площади, используемой для оказания медицинской помощи (медицинской услуги) (при возможности распределения общего объема площадей медицинской организации между оказываемыми видами медицинской помощи (медицинскими услугами);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Путем отнесения всего объема затрат, необходимых для деятельности медицинской организации в целом, на один вид медицинской помощи (медицинской услуги), выделенный(ой) в качестве основного(ой) вида медицинской помощи (медицинской услуги) для медицинской организации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Пропорционально иному выбранному показателю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1" y="1689"/>
            <a:ext cx="59213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" y="20447"/>
            <a:ext cx="59213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84468" y="4658677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9</a:t>
            </a:r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845677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1470"/>
            <a:ext cx="8064896" cy="648072"/>
          </a:xfrm>
        </p:spPr>
        <p:txBody>
          <a:bodyPr>
            <a:normAutofit fontScale="90000"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затрат по условиям оказания медицинской помощи в аналитическом учёте медицинских организаций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771550"/>
            <a:ext cx="4038600" cy="26741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 по Доходам</a:t>
            </a:r>
          </a:p>
          <a:p>
            <a:pPr marL="0" indent="0" algn="just">
              <a:buNone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МФ РФ № 82н и № 209н</a:t>
            </a:r>
          </a:p>
          <a:p>
            <a:pPr marL="0" indent="0" algn="just">
              <a:buNone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п.3 № 157н </a:t>
            </a:r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П.48, 53 СГС Доходы</a:t>
            </a:r>
          </a:p>
          <a:p>
            <a:pPr marL="0" indent="0" algn="just">
              <a:buNone/>
            </a:pPr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 </a:t>
            </a:r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ведем по методу начисления - результаты операций признаём по факту их совершения, независимо от их получения или выплаты</a:t>
            </a:r>
          </a:p>
          <a:p>
            <a:pPr marL="0" indent="0" algn="just">
              <a:buNone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оказании МП ЗЛ в рамках базовой, территориальной программ ОМС, доходы начисляются по факту оказания МП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пациентам</a:t>
            </a:r>
            <a:endParaRPr lang="ru-RU" sz="14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771550"/>
            <a:ext cx="4038600" cy="26741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 по Расходам</a:t>
            </a:r>
          </a:p>
          <a:p>
            <a:pPr marL="0" indent="0" algn="just">
              <a:buNone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затрат, формирующих себестоимость оказанной услуги отражен в п.п.134-140 Инструкции 157н, где предлагается распределять затраты по способу их отнесения на прямые, накладные,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общехозяйственные</a:t>
            </a:r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МФ РФ № 82н и №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209н</a:t>
            </a:r>
          </a:p>
          <a:p>
            <a:pPr marL="0" indent="0" algn="just">
              <a:buNone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Рекомендации: письмо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ФФОМС от 23.07.2013 № 5423/21-и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76456" y="4767263"/>
            <a:ext cx="360040" cy="273844"/>
          </a:xfrm>
        </p:spPr>
        <p:txBody>
          <a:bodyPr/>
          <a:lstStyle/>
          <a:p>
            <a:fld id="{26D389C9-4257-492E-893F-58D150A37E88}" type="slidenum">
              <a:rPr lang="ru-RU" smtClean="0"/>
              <a:t>11</a:t>
            </a:fld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2137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96430" y="3370416"/>
            <a:ext cx="83529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облюдение принципа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взаимосвязи доходов и расходов, при отнесении затрат, формирующих себестоимость оказанных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  <a:endParaRPr lang="ru-RU" sz="14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u="sng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способа распределения затрат в Учётной политике МО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" y="1128"/>
            <a:ext cx="592137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108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BD6A649-392D-4A81-BA3D-3BAB479528DD}"/>
              </a:ext>
            </a:extLst>
          </p:cNvPr>
          <p:cNvSpPr/>
          <p:nvPr/>
        </p:nvSpPr>
        <p:spPr>
          <a:xfrm>
            <a:off x="348522" y="155285"/>
            <a:ext cx="8435946" cy="9925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000" b="1" dirty="0">
                <a:solidFill>
                  <a:srgbClr val="202090"/>
                </a:solidFill>
                <a:latin typeface="+mj-lt"/>
              </a:rPr>
              <a:t>Подходы к анализу эффективности расходов на уровне медицинских организаций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94520" y="2085840"/>
            <a:ext cx="7928060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fontAlgn="ctr">
              <a:defRPr/>
            </a:pPr>
            <a:r>
              <a:rPr lang="ru-RU" b="1" dirty="0">
                <a:solidFill>
                  <a:prstClr val="black"/>
                </a:solidFill>
                <a:latin typeface="Montserrat Bold"/>
                <a:cs typeface="Times New Roman" panose="02020603050405020304" pitchFamily="18" charset="0"/>
              </a:rPr>
              <a:t>Анализ коечного фонда в расчете на прикрепленное население (актуально для ЦРБ) – отклонение фактического </a:t>
            </a:r>
            <a:r>
              <a:rPr lang="ru-RU" b="1" dirty="0" err="1">
                <a:solidFill>
                  <a:prstClr val="black"/>
                </a:solidFill>
                <a:latin typeface="Montserrat Bold"/>
                <a:cs typeface="Times New Roman" panose="02020603050405020304" pitchFamily="18" charset="0"/>
              </a:rPr>
              <a:t>Кф</a:t>
            </a:r>
            <a:r>
              <a:rPr lang="ru-RU" b="1" dirty="0">
                <a:solidFill>
                  <a:prstClr val="black"/>
                </a:solidFill>
                <a:latin typeface="Montserrat Bold"/>
                <a:cs typeface="Times New Roman" panose="02020603050405020304" pitchFamily="18" charset="0"/>
              </a:rPr>
              <a:t> от нормативных расчетов</a:t>
            </a:r>
          </a:p>
        </p:txBody>
      </p:sp>
      <p:sp>
        <p:nvSpPr>
          <p:cNvPr id="36" name="Овал 35"/>
          <p:cNvSpPr/>
          <p:nvPr/>
        </p:nvSpPr>
        <p:spPr>
          <a:xfrm>
            <a:off x="356634" y="1275606"/>
            <a:ext cx="450558" cy="432048"/>
          </a:xfrm>
          <a:prstGeom prst="ellipse">
            <a:avLst/>
          </a:prstGeom>
          <a:solidFill>
            <a:srgbClr val="2D4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ru-RU" sz="2100" b="1" dirty="0">
                <a:solidFill>
                  <a:prstClr val="white"/>
                </a:solidFill>
                <a:latin typeface="Montserrat Regular" panose="00000500000000000000" pitchFamily="2" charset="-5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02329" y="855641"/>
            <a:ext cx="8158340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685800" fontAlgn="ctr">
              <a:defRPr/>
            </a:pPr>
            <a:endParaRPr lang="ru-RU" sz="1200" b="1" dirty="0">
              <a:solidFill>
                <a:prstClr val="black"/>
              </a:solidFill>
              <a:latin typeface="Montserrat Bold"/>
              <a:cs typeface="Times New Roman" panose="02020603050405020304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356634" y="2139702"/>
            <a:ext cx="450558" cy="432048"/>
          </a:xfrm>
          <a:prstGeom prst="ellipse">
            <a:avLst/>
          </a:prstGeom>
          <a:solidFill>
            <a:srgbClr val="2D4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ru-RU" sz="2100" b="1" dirty="0">
                <a:solidFill>
                  <a:prstClr val="white"/>
                </a:solidFill>
                <a:latin typeface="Montserrat Regular" panose="00000500000000000000" pitchFamily="2" charset="-5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87F6448E-3630-D6C8-0059-032E1EF08ADA}"/>
              </a:ext>
            </a:extLst>
          </p:cNvPr>
          <p:cNvSpPr/>
          <p:nvPr/>
        </p:nvSpPr>
        <p:spPr>
          <a:xfrm>
            <a:off x="909231" y="3036347"/>
            <a:ext cx="7743518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685800" fontAlgn="ctr">
              <a:defRPr/>
            </a:pPr>
            <a:r>
              <a:rPr lang="ru-RU" b="1" dirty="0">
                <a:solidFill>
                  <a:prstClr val="black"/>
                </a:solidFill>
                <a:latin typeface="Montserrat Bold"/>
                <a:cs typeface="Times New Roman" panose="02020603050405020304" pitchFamily="18" charset="0"/>
              </a:rPr>
              <a:t>Анализ выполненных  объемов и недополученных доходов исходя из фактического коечного фонда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4520" y="1180006"/>
            <a:ext cx="7726729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fontAlgn="ctr">
              <a:defRPr/>
            </a:pPr>
            <a:r>
              <a:rPr lang="ru-RU" b="1" dirty="0">
                <a:solidFill>
                  <a:prstClr val="black"/>
                </a:solidFill>
                <a:latin typeface="Montserrat Bold"/>
                <a:cs typeface="Times New Roman" panose="02020603050405020304" pitchFamily="18" charset="0"/>
              </a:rPr>
              <a:t>Анализ финансовых результатов МО: </a:t>
            </a:r>
          </a:p>
          <a:p>
            <a:pPr fontAlgn="ctr">
              <a:defRPr/>
            </a:pPr>
            <a:r>
              <a:rPr lang="ru-RU" b="1" dirty="0">
                <a:solidFill>
                  <a:prstClr val="black"/>
                </a:solidFill>
                <a:latin typeface="Montserrat Bold"/>
                <a:cs typeface="Times New Roman" panose="02020603050405020304" pitchFamily="18" charset="0"/>
              </a:rPr>
              <a:t>разница между доходами (по принятым к оплате счетам) и </a:t>
            </a:r>
          </a:p>
          <a:p>
            <a:pPr fontAlgn="ctr">
              <a:defRPr/>
            </a:pPr>
            <a:r>
              <a:rPr lang="ru-RU" b="1" dirty="0">
                <a:solidFill>
                  <a:prstClr val="black"/>
                </a:solidFill>
                <a:latin typeface="Montserrat Bold"/>
                <a:cs typeface="Times New Roman" panose="02020603050405020304" pitchFamily="18" charset="0"/>
              </a:rPr>
              <a:t>кассовыми расходами </a:t>
            </a:r>
          </a:p>
        </p:txBody>
      </p:sp>
      <p:sp>
        <p:nvSpPr>
          <p:cNvPr id="17" name="Овал 16"/>
          <p:cNvSpPr/>
          <p:nvPr/>
        </p:nvSpPr>
        <p:spPr>
          <a:xfrm>
            <a:off x="352691" y="3036347"/>
            <a:ext cx="450558" cy="432049"/>
          </a:xfrm>
          <a:prstGeom prst="ellipse">
            <a:avLst/>
          </a:prstGeom>
          <a:solidFill>
            <a:srgbClr val="2D4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ru-RU" sz="2100" b="1" dirty="0">
                <a:solidFill>
                  <a:prstClr val="white"/>
                </a:solidFill>
                <a:latin typeface="Montserrat Regular" panose="00000500000000000000" pitchFamily="2" charset="-5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Овал 17"/>
          <p:cNvSpPr/>
          <p:nvPr/>
        </p:nvSpPr>
        <p:spPr>
          <a:xfrm>
            <a:off x="352691" y="3743644"/>
            <a:ext cx="450558" cy="432048"/>
          </a:xfrm>
          <a:prstGeom prst="ellipse">
            <a:avLst/>
          </a:prstGeom>
          <a:solidFill>
            <a:srgbClr val="2D4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ru-RU" sz="2100" b="1" dirty="0">
                <a:solidFill>
                  <a:prstClr val="white"/>
                </a:solidFill>
                <a:latin typeface="Montserrat Regular" panose="00000500000000000000" pitchFamily="2" charset="-5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02328" y="4533846"/>
            <a:ext cx="7640074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fontAlgn="ctr">
              <a:defRPr/>
            </a:pPr>
            <a:r>
              <a:rPr lang="ru-RU" b="1" dirty="0">
                <a:solidFill>
                  <a:prstClr val="black"/>
                </a:solidFill>
                <a:latin typeface="Montserrat Bold"/>
                <a:cs typeface="Times New Roman" panose="02020603050405020304" pitchFamily="18" charset="0"/>
              </a:rPr>
              <a:t>Анализ равномерности распределения  доходов / расходов</a:t>
            </a:r>
          </a:p>
        </p:txBody>
      </p:sp>
      <p:sp>
        <p:nvSpPr>
          <p:cNvPr id="15" name="Овал 14"/>
          <p:cNvSpPr/>
          <p:nvPr/>
        </p:nvSpPr>
        <p:spPr>
          <a:xfrm>
            <a:off x="347848" y="4490945"/>
            <a:ext cx="450558" cy="432048"/>
          </a:xfrm>
          <a:prstGeom prst="ellipse">
            <a:avLst/>
          </a:prstGeom>
          <a:solidFill>
            <a:srgbClr val="2D4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ru-RU" sz="2100" b="1" dirty="0">
                <a:solidFill>
                  <a:prstClr val="white"/>
                </a:solidFill>
                <a:latin typeface="Montserrat Regular" panose="00000500000000000000" pitchFamily="2" charset="-52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09231" y="3680832"/>
            <a:ext cx="7247779" cy="9002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fontAlgn="ctr">
              <a:defRPr/>
            </a:pPr>
            <a:r>
              <a:rPr lang="ru-RU" b="1" dirty="0">
                <a:solidFill>
                  <a:prstClr val="black"/>
                </a:solidFill>
                <a:latin typeface="Montserrat Bold"/>
                <a:cs typeface="Times New Roman" panose="02020603050405020304" pitchFamily="18" charset="0"/>
              </a:rPr>
              <a:t>Ежемесячный анализ исполнения объемов медицинской помощи  и финансового обеспечения МО (экономия/дефицит) с прогнозом</a:t>
            </a:r>
          </a:p>
        </p:txBody>
      </p:sp>
    </p:spTree>
    <p:extLst>
      <p:ext uri="{BB962C8B-B14F-4D97-AF65-F5344CB8AC3E}">
        <p14:creationId xmlns:p14="http://schemas.microsoft.com/office/powerpoint/2010/main" val="58495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420472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2727AF"/>
                </a:solidFill>
              </a:rPr>
              <a:t>Анализ финансовых результатов МО</a:t>
            </a:r>
            <a:endParaRPr lang="ru-RU" dirty="0">
              <a:solidFill>
                <a:srgbClr val="2727A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843558"/>
            <a:ext cx="8494713" cy="4201150"/>
          </a:xfrm>
        </p:spPr>
        <p:txBody>
          <a:bodyPr>
            <a:normAutofit fontScale="92500" lnSpcReduction="10000"/>
          </a:bodyPr>
          <a:lstStyle/>
          <a:p>
            <a:pPr algn="l"/>
            <a:endParaRPr lang="en-US" sz="2100" dirty="0" smtClean="0">
              <a:solidFill>
                <a:srgbClr val="202090"/>
              </a:solidFill>
            </a:endParaRPr>
          </a:p>
          <a:p>
            <a:pPr algn="l"/>
            <a:endParaRPr lang="en-US" sz="2100" dirty="0">
              <a:solidFill>
                <a:srgbClr val="202090"/>
              </a:solidFill>
            </a:endParaRPr>
          </a:p>
          <a:p>
            <a:pPr algn="just"/>
            <a:r>
              <a:rPr lang="ru-RU" sz="2100" dirty="0" smtClean="0">
                <a:solidFill>
                  <a:srgbClr val="202090"/>
                </a:solidFill>
              </a:rPr>
              <a:t>Исходные </a:t>
            </a:r>
            <a:r>
              <a:rPr lang="ru-RU" sz="2100" dirty="0">
                <a:solidFill>
                  <a:srgbClr val="202090"/>
                </a:solidFill>
              </a:rPr>
              <a:t>данные:</a:t>
            </a:r>
          </a:p>
          <a:p>
            <a:pPr algn="l"/>
            <a:r>
              <a:rPr lang="ru-RU" sz="2100" dirty="0">
                <a:solidFill>
                  <a:srgbClr val="202090"/>
                </a:solidFill>
              </a:rPr>
              <a:t>     по условиям оказания медицинской помощи (АПП, КС, ДС, СМП)</a:t>
            </a:r>
          </a:p>
          <a:p>
            <a:pPr algn="l"/>
            <a:r>
              <a:rPr lang="ru-RU" sz="2100" dirty="0">
                <a:solidFill>
                  <a:srgbClr val="202090"/>
                </a:solidFill>
              </a:rPr>
              <a:t>     - </a:t>
            </a:r>
            <a:r>
              <a:rPr lang="ru-RU" sz="2100" b="1" dirty="0">
                <a:solidFill>
                  <a:srgbClr val="202090"/>
                </a:solidFill>
              </a:rPr>
              <a:t>Доходы</a:t>
            </a:r>
            <a:r>
              <a:rPr lang="ru-RU" sz="2100" dirty="0">
                <a:solidFill>
                  <a:srgbClr val="202090"/>
                </a:solidFill>
              </a:rPr>
              <a:t> </a:t>
            </a:r>
            <a:r>
              <a:rPr lang="ru-RU" sz="2100" b="1" dirty="0">
                <a:solidFill>
                  <a:srgbClr val="202090"/>
                </a:solidFill>
              </a:rPr>
              <a:t>МО</a:t>
            </a:r>
            <a:r>
              <a:rPr lang="ru-RU" sz="2100" dirty="0">
                <a:solidFill>
                  <a:srgbClr val="202090"/>
                </a:solidFill>
              </a:rPr>
              <a:t> (средства за оказанную медицинскую помощь </a:t>
            </a:r>
          </a:p>
          <a:p>
            <a:pPr algn="l"/>
            <a:r>
              <a:rPr lang="ru-RU" sz="2100" dirty="0">
                <a:solidFill>
                  <a:srgbClr val="202090"/>
                </a:solidFill>
              </a:rPr>
              <a:t>       по принятым к оплате счетам)</a:t>
            </a:r>
          </a:p>
          <a:p>
            <a:pPr algn="l"/>
            <a:r>
              <a:rPr lang="ru-RU" sz="2100" dirty="0">
                <a:solidFill>
                  <a:srgbClr val="202090"/>
                </a:solidFill>
              </a:rPr>
              <a:t>     - </a:t>
            </a:r>
            <a:r>
              <a:rPr lang="ru-RU" sz="2100" b="1" dirty="0">
                <a:solidFill>
                  <a:srgbClr val="202090"/>
                </a:solidFill>
              </a:rPr>
              <a:t>Расходы МО</a:t>
            </a:r>
            <a:r>
              <a:rPr lang="ru-RU" sz="2100" dirty="0">
                <a:solidFill>
                  <a:srgbClr val="202090"/>
                </a:solidFill>
              </a:rPr>
              <a:t> (кассовые) </a:t>
            </a:r>
          </a:p>
          <a:p>
            <a:pPr algn="l"/>
            <a:r>
              <a:rPr lang="ru-RU" sz="2100" dirty="0">
                <a:solidFill>
                  <a:srgbClr val="202090"/>
                </a:solidFill>
              </a:rPr>
              <a:t>      с учетом</a:t>
            </a:r>
          </a:p>
          <a:p>
            <a:pPr algn="l"/>
            <a:r>
              <a:rPr lang="ru-RU" sz="2100" dirty="0">
                <a:solidFill>
                  <a:srgbClr val="202090"/>
                </a:solidFill>
              </a:rPr>
              <a:t>        - прирост ПКЗ (+/-)</a:t>
            </a:r>
          </a:p>
          <a:p>
            <a:pPr algn="l"/>
            <a:r>
              <a:rPr lang="ru-RU" sz="2100" dirty="0">
                <a:solidFill>
                  <a:srgbClr val="202090"/>
                </a:solidFill>
              </a:rPr>
              <a:t>        - дефицит средств по з/</a:t>
            </a:r>
            <a:r>
              <a:rPr lang="ru-RU" sz="2100" dirty="0" err="1">
                <a:solidFill>
                  <a:srgbClr val="202090"/>
                </a:solidFill>
              </a:rPr>
              <a:t>пл</a:t>
            </a:r>
            <a:r>
              <a:rPr lang="ru-RU" sz="2100" dirty="0">
                <a:solidFill>
                  <a:srgbClr val="202090"/>
                </a:solidFill>
              </a:rPr>
              <a:t> (по Указам Президента РФ)</a:t>
            </a:r>
          </a:p>
          <a:p>
            <a:pPr algn="l"/>
            <a:r>
              <a:rPr lang="ru-RU" sz="2100" dirty="0">
                <a:solidFill>
                  <a:srgbClr val="202090"/>
                </a:solidFill>
              </a:rPr>
              <a:t>        - МУР</a:t>
            </a:r>
          </a:p>
          <a:p>
            <a:pPr algn="l"/>
            <a:r>
              <a:rPr lang="ru-RU" sz="2100" dirty="0">
                <a:solidFill>
                  <a:srgbClr val="202090"/>
                </a:solidFill>
              </a:rPr>
              <a:t>        - удержания по МЭЭ</a:t>
            </a:r>
          </a:p>
          <a:p>
            <a:pPr algn="l"/>
            <a:r>
              <a:rPr lang="ru-RU" sz="2100" dirty="0">
                <a:solidFill>
                  <a:srgbClr val="202090"/>
                </a:solidFill>
              </a:rPr>
              <a:t>      - </a:t>
            </a:r>
            <a:r>
              <a:rPr lang="ru-RU" sz="2100" b="1" dirty="0">
                <a:solidFill>
                  <a:srgbClr val="202090"/>
                </a:solidFill>
              </a:rPr>
              <a:t>%</a:t>
            </a:r>
            <a:r>
              <a:rPr lang="ru-RU" sz="2100" dirty="0">
                <a:solidFill>
                  <a:srgbClr val="202090"/>
                </a:solidFill>
              </a:rPr>
              <a:t> </a:t>
            </a:r>
            <a:r>
              <a:rPr lang="ru-RU" sz="2100" b="1" dirty="0">
                <a:solidFill>
                  <a:srgbClr val="202090"/>
                </a:solidFill>
              </a:rPr>
              <a:t>Финансовый результат</a:t>
            </a:r>
            <a:r>
              <a:rPr lang="ru-RU" sz="2100" dirty="0">
                <a:solidFill>
                  <a:srgbClr val="202090"/>
                </a:solidFill>
              </a:rPr>
              <a:t>  к </a:t>
            </a:r>
            <a:r>
              <a:rPr lang="ru-RU" sz="2100" b="1" dirty="0">
                <a:solidFill>
                  <a:srgbClr val="202090"/>
                </a:solidFill>
              </a:rPr>
              <a:t>Расходам МО</a:t>
            </a:r>
          </a:p>
          <a:p>
            <a:pPr algn="l"/>
            <a:endParaRPr lang="ru-RU" sz="2100" b="1" dirty="0">
              <a:solidFill>
                <a:srgbClr val="202090"/>
              </a:solidFill>
            </a:endParaRPr>
          </a:p>
          <a:p>
            <a:pPr algn="l"/>
            <a:endParaRPr lang="ru-RU" sz="2100" dirty="0">
              <a:solidFill>
                <a:srgbClr val="202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855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574" y="87475"/>
            <a:ext cx="7772400" cy="3231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100" dirty="0">
                <a:solidFill>
                  <a:srgbClr val="2727AF"/>
                </a:solidFill>
              </a:rPr>
              <a:t>Анализ</a:t>
            </a:r>
            <a:r>
              <a:rPr lang="ru-RU" sz="2100" dirty="0"/>
              <a:t> </a:t>
            </a:r>
            <a:r>
              <a:rPr lang="ru-RU" sz="2100" dirty="0">
                <a:solidFill>
                  <a:srgbClr val="2727AF"/>
                </a:solidFill>
              </a:rPr>
              <a:t>Финансовых результатов МО за 2023 год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465516"/>
            <a:ext cx="7560840" cy="4569972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677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574" y="87474"/>
            <a:ext cx="7772400" cy="8309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>
                <a:solidFill>
                  <a:srgbClr val="2727AF"/>
                </a:solidFill>
              </a:rPr>
              <a:t>Анализ</a:t>
            </a:r>
            <a:r>
              <a:rPr lang="ru-RU" sz="2700" dirty="0"/>
              <a:t> </a:t>
            </a:r>
            <a:r>
              <a:rPr lang="ru-RU" sz="2700" dirty="0">
                <a:solidFill>
                  <a:srgbClr val="2727AF"/>
                </a:solidFill>
              </a:rPr>
              <a:t>Финансовых результатов МО в части ОМС за 2023 год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10" y="928034"/>
            <a:ext cx="7236804" cy="406850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851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10" y="627534"/>
            <a:ext cx="7236804" cy="422372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910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550" y="0"/>
            <a:ext cx="8221530" cy="5539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solidFill>
                  <a:srgbClr val="2727AF"/>
                </a:solidFill>
              </a:rPr>
              <a:t>Анализ финансовых результатов деятельности МО в части средств ОМС за I полугодие 2024 года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" y="549705"/>
            <a:ext cx="8221530" cy="4516348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306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574" y="87474"/>
            <a:ext cx="7772400" cy="6463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100" dirty="0">
                <a:solidFill>
                  <a:srgbClr val="2727AF"/>
                </a:solidFill>
              </a:rPr>
              <a:t>Анализ коечного фонда медицинских организаций с прикрепленным населением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771550"/>
            <a:ext cx="7542838" cy="3960440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>
                <a:solidFill>
                  <a:srgbClr val="2727AF"/>
                </a:solidFill>
              </a:rPr>
              <a:t>Исходные данные:</a:t>
            </a:r>
          </a:p>
          <a:p>
            <a:r>
              <a:rPr lang="ru-RU" sz="1800" dirty="0">
                <a:solidFill>
                  <a:srgbClr val="2727AF"/>
                </a:solidFill>
              </a:rPr>
              <a:t>   - </a:t>
            </a:r>
            <a:r>
              <a:rPr lang="en-US" sz="1800" dirty="0">
                <a:solidFill>
                  <a:srgbClr val="2727AF"/>
                </a:solidFill>
              </a:rPr>
              <a:t>N </a:t>
            </a:r>
            <a:r>
              <a:rPr lang="ru-RU" sz="1800" dirty="0" err="1">
                <a:solidFill>
                  <a:srgbClr val="2727AF"/>
                </a:solidFill>
              </a:rPr>
              <a:t>сл</a:t>
            </a:r>
            <a:r>
              <a:rPr lang="ru-RU" sz="1800" dirty="0">
                <a:solidFill>
                  <a:srgbClr val="2727AF"/>
                </a:solidFill>
              </a:rPr>
              <a:t> </a:t>
            </a:r>
            <a:r>
              <a:rPr lang="ru-RU" sz="1800" dirty="0" err="1">
                <a:solidFill>
                  <a:srgbClr val="2727AF"/>
                </a:solidFill>
              </a:rPr>
              <a:t>госп</a:t>
            </a:r>
            <a:r>
              <a:rPr lang="ru-RU" sz="1800" dirty="0">
                <a:solidFill>
                  <a:srgbClr val="2727AF"/>
                </a:solidFill>
              </a:rPr>
              <a:t>     рекомендуемое число случаев госпитализации </a:t>
            </a:r>
          </a:p>
          <a:p>
            <a:r>
              <a:rPr lang="ru-RU" sz="1800" dirty="0">
                <a:solidFill>
                  <a:srgbClr val="2727AF"/>
                </a:solidFill>
              </a:rPr>
              <a:t>     (на 1000 чел) (</a:t>
            </a:r>
            <a:r>
              <a:rPr lang="ru-RU" sz="1800" dirty="0" err="1">
                <a:solidFill>
                  <a:srgbClr val="2727AF"/>
                </a:solidFill>
              </a:rPr>
              <a:t>фед</a:t>
            </a:r>
            <a:r>
              <a:rPr lang="ru-RU" sz="1800" dirty="0">
                <a:solidFill>
                  <a:srgbClr val="2727AF"/>
                </a:solidFill>
              </a:rPr>
              <a:t>. норматив согласно ПГГ)</a:t>
            </a:r>
          </a:p>
          <a:p>
            <a:r>
              <a:rPr lang="ru-RU" sz="1800" dirty="0">
                <a:solidFill>
                  <a:srgbClr val="2727AF"/>
                </a:solidFill>
              </a:rPr>
              <a:t>   - Т средние сроки лечения (</a:t>
            </a:r>
            <a:r>
              <a:rPr lang="ru-RU" sz="1800" dirty="0" err="1">
                <a:solidFill>
                  <a:srgbClr val="2727AF"/>
                </a:solidFill>
              </a:rPr>
              <a:t>фед</a:t>
            </a:r>
            <a:r>
              <a:rPr lang="ru-RU" sz="1800" dirty="0">
                <a:solidFill>
                  <a:srgbClr val="2727AF"/>
                </a:solidFill>
              </a:rPr>
              <a:t>. норматив)</a:t>
            </a:r>
          </a:p>
          <a:p>
            <a:r>
              <a:rPr lang="ru-RU" sz="1800" dirty="0">
                <a:solidFill>
                  <a:srgbClr val="2727AF"/>
                </a:solidFill>
              </a:rPr>
              <a:t>   - F плановый оборот койки (число пролеченных больных на 1 койке</a:t>
            </a:r>
          </a:p>
          <a:p>
            <a:r>
              <a:rPr lang="ru-RU" sz="1800" dirty="0">
                <a:solidFill>
                  <a:srgbClr val="2727AF"/>
                </a:solidFill>
              </a:rPr>
              <a:t>     за год)</a:t>
            </a:r>
          </a:p>
          <a:p>
            <a:r>
              <a:rPr lang="ru-RU" sz="1800" dirty="0">
                <a:solidFill>
                  <a:srgbClr val="2727AF"/>
                </a:solidFill>
              </a:rPr>
              <a:t>   - Н численность прикрепленного населения</a:t>
            </a:r>
          </a:p>
          <a:p>
            <a:r>
              <a:rPr lang="ru-RU" sz="1800" dirty="0">
                <a:solidFill>
                  <a:srgbClr val="2727AF"/>
                </a:solidFill>
              </a:rPr>
              <a:t>   - Д плановая среднегодовая занятость койки</a:t>
            </a:r>
          </a:p>
          <a:p>
            <a:r>
              <a:rPr lang="ru-RU" sz="1800" dirty="0">
                <a:solidFill>
                  <a:srgbClr val="2727AF"/>
                </a:solidFill>
              </a:rPr>
              <a:t>   - </a:t>
            </a:r>
            <a:r>
              <a:rPr lang="ru-RU" sz="1800" dirty="0" err="1">
                <a:solidFill>
                  <a:srgbClr val="2727AF"/>
                </a:solidFill>
              </a:rPr>
              <a:t>Кф</a:t>
            </a:r>
            <a:r>
              <a:rPr lang="ru-RU" sz="1800" dirty="0">
                <a:solidFill>
                  <a:srgbClr val="2727AF"/>
                </a:solidFill>
              </a:rPr>
              <a:t> </a:t>
            </a:r>
            <a:r>
              <a:rPr lang="ru-RU" sz="1800" dirty="0" err="1">
                <a:solidFill>
                  <a:srgbClr val="2727AF"/>
                </a:solidFill>
              </a:rPr>
              <a:t>пл</a:t>
            </a:r>
            <a:r>
              <a:rPr lang="ru-RU" sz="1800" dirty="0">
                <a:solidFill>
                  <a:srgbClr val="2727AF"/>
                </a:solidFill>
              </a:rPr>
              <a:t> - кол-во коек (</a:t>
            </a:r>
            <a:r>
              <a:rPr lang="ru-RU" sz="1800" dirty="0" err="1">
                <a:solidFill>
                  <a:srgbClr val="2727AF"/>
                </a:solidFill>
              </a:rPr>
              <a:t>Кф</a:t>
            </a:r>
            <a:r>
              <a:rPr lang="ru-RU" sz="1800" dirty="0">
                <a:solidFill>
                  <a:srgbClr val="2727AF"/>
                </a:solidFill>
              </a:rPr>
              <a:t>=</a:t>
            </a:r>
            <a:r>
              <a:rPr lang="en-US" sz="1800" dirty="0">
                <a:solidFill>
                  <a:srgbClr val="2727AF"/>
                </a:solidFill>
              </a:rPr>
              <a:t> N </a:t>
            </a:r>
            <a:r>
              <a:rPr lang="ru-RU" sz="1800" dirty="0" err="1">
                <a:solidFill>
                  <a:srgbClr val="2727AF"/>
                </a:solidFill>
              </a:rPr>
              <a:t>сл</a:t>
            </a:r>
            <a:r>
              <a:rPr lang="ru-RU" sz="1800" dirty="0">
                <a:solidFill>
                  <a:srgbClr val="2727AF"/>
                </a:solidFill>
              </a:rPr>
              <a:t> </a:t>
            </a:r>
            <a:r>
              <a:rPr lang="ru-RU" sz="1800" dirty="0" err="1">
                <a:solidFill>
                  <a:srgbClr val="2727AF"/>
                </a:solidFill>
              </a:rPr>
              <a:t>госп</a:t>
            </a:r>
            <a:r>
              <a:rPr lang="ru-RU" sz="1800" dirty="0">
                <a:solidFill>
                  <a:srgbClr val="2727AF"/>
                </a:solidFill>
              </a:rPr>
              <a:t> * Т *Н/1000*Д), </a:t>
            </a:r>
          </a:p>
          <a:p>
            <a:r>
              <a:rPr lang="ru-RU" sz="1800" dirty="0">
                <a:solidFill>
                  <a:srgbClr val="2727AF"/>
                </a:solidFill>
              </a:rPr>
              <a:t>     расчет по методике экономического обоснования на 2024 год</a:t>
            </a:r>
          </a:p>
          <a:p>
            <a:r>
              <a:rPr lang="ru-RU" sz="1800" dirty="0">
                <a:solidFill>
                  <a:srgbClr val="2727AF"/>
                </a:solidFill>
              </a:rPr>
              <a:t>   - Факт </a:t>
            </a:r>
            <a:r>
              <a:rPr lang="ru-RU" sz="1800" dirty="0" err="1">
                <a:solidFill>
                  <a:srgbClr val="2727AF"/>
                </a:solidFill>
              </a:rPr>
              <a:t>Кф</a:t>
            </a:r>
            <a:r>
              <a:rPr lang="ru-RU" sz="1800" dirty="0">
                <a:solidFill>
                  <a:srgbClr val="2727AF"/>
                </a:solidFill>
              </a:rPr>
              <a:t>  - фактический коечный фонд в КС</a:t>
            </a:r>
          </a:p>
          <a:p>
            <a:endParaRPr lang="ru-RU" sz="1800" dirty="0">
              <a:solidFill>
                <a:srgbClr val="2727AF"/>
              </a:solidFill>
            </a:endParaRPr>
          </a:p>
          <a:p>
            <a:r>
              <a:rPr lang="ru-RU" sz="1800" b="1" dirty="0">
                <a:solidFill>
                  <a:srgbClr val="2727AF"/>
                </a:solidFill>
              </a:rPr>
              <a:t>     избыток / дефицит </a:t>
            </a:r>
            <a:r>
              <a:rPr lang="ru-RU" sz="1800" b="1" dirty="0" err="1">
                <a:solidFill>
                  <a:srgbClr val="2727AF"/>
                </a:solidFill>
              </a:rPr>
              <a:t>Кф</a:t>
            </a:r>
            <a:r>
              <a:rPr lang="ru-RU" sz="1800" b="1" dirty="0">
                <a:solidFill>
                  <a:srgbClr val="2727AF"/>
                </a:solidFill>
              </a:rPr>
              <a:t> = Факт </a:t>
            </a:r>
            <a:r>
              <a:rPr lang="ru-RU" sz="1800" b="1" dirty="0" err="1">
                <a:solidFill>
                  <a:srgbClr val="2727AF"/>
                </a:solidFill>
              </a:rPr>
              <a:t>Кф</a:t>
            </a:r>
            <a:r>
              <a:rPr lang="ru-RU" sz="1800" b="1" dirty="0">
                <a:solidFill>
                  <a:srgbClr val="2727AF"/>
                </a:solidFill>
              </a:rPr>
              <a:t> – </a:t>
            </a:r>
            <a:r>
              <a:rPr lang="ru-RU" sz="1800" b="1" dirty="0" err="1">
                <a:solidFill>
                  <a:srgbClr val="2727AF"/>
                </a:solidFill>
              </a:rPr>
              <a:t>Кф</a:t>
            </a:r>
            <a:r>
              <a:rPr lang="ru-RU" sz="1800" b="1" dirty="0">
                <a:solidFill>
                  <a:srgbClr val="2727AF"/>
                </a:solidFill>
              </a:rPr>
              <a:t> </a:t>
            </a:r>
            <a:r>
              <a:rPr lang="ru-RU" sz="1800" b="1" dirty="0" err="1">
                <a:solidFill>
                  <a:srgbClr val="2727AF"/>
                </a:solidFill>
              </a:rPr>
              <a:t>пл</a:t>
            </a:r>
            <a:endParaRPr lang="ru-RU" sz="1800" b="1" dirty="0">
              <a:solidFill>
                <a:srgbClr val="2727AF"/>
              </a:solidFill>
            </a:endParaRPr>
          </a:p>
          <a:p>
            <a:endParaRPr lang="ru-RU" sz="1800" dirty="0">
              <a:solidFill>
                <a:srgbClr val="2727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82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580" y="87474"/>
            <a:ext cx="77724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100" dirty="0">
                <a:solidFill>
                  <a:srgbClr val="2727AF"/>
                </a:solidFill>
              </a:rPr>
              <a:t>Анализ коечного фонда медицинских организаций с прикрепленным населением</a:t>
            </a:r>
            <a:endParaRPr lang="ru-RU" sz="21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492" y="789553"/>
            <a:ext cx="6823898" cy="414683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23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70344" y="4803998"/>
            <a:ext cx="812223" cy="273844"/>
          </a:xfrm>
        </p:spPr>
        <p:txBody>
          <a:bodyPr/>
          <a:lstStyle/>
          <a:p>
            <a:fld id="{26D389C9-4257-492E-893F-58D150A37E88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95486"/>
            <a:ext cx="8136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ru-RU" sz="1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заседания Оперативного штаба МЗ РФ   от 07.12.2023 № 73/13-7/644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03263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 отраслевой инцидент № 8 «Повышение качества управления финансовыми средствами отрасли здравоохранение»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35" y="1131590"/>
            <a:ext cx="6408712" cy="360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504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19125"/>
            <a:ext cx="8631439" cy="934691"/>
          </a:xfrm>
        </p:spPr>
        <p:txBody>
          <a:bodyPr>
            <a:normAutofit fontScale="90000"/>
          </a:bodyPr>
          <a:lstStyle/>
          <a:p>
            <a:pPr lvl="0" algn="ctr" rtl="0"/>
            <a:r>
              <a:rPr lang="ru-RU" sz="2100" cap="none" dirty="0">
                <a:solidFill>
                  <a:srgbClr val="2727AF"/>
                </a:solidFill>
                <a:cs typeface="Times New Roman" panose="02020603050405020304" pitchFamily="18" charset="0"/>
              </a:rPr>
              <a:t>АНАЛИЗ ВЫПОЛНЕННЫХ  ОБЪЕМОВ И НЕДОПОЛУЧЕННЫХ ДОХОДОВ ИСХОДЯ ИЗ ФАКТИЧЕСКОГО КОЕЧНОГО ФОНДА </a:t>
            </a:r>
            <a:br>
              <a:rPr lang="ru-RU" sz="2100" cap="none" dirty="0">
                <a:solidFill>
                  <a:srgbClr val="2727AF"/>
                </a:solidFill>
                <a:cs typeface="Times New Roman" panose="02020603050405020304" pitchFamily="18" charset="0"/>
              </a:rPr>
            </a:br>
            <a:r>
              <a:rPr lang="ru-RU" sz="2100" cap="none" dirty="0">
                <a:solidFill>
                  <a:srgbClr val="2727AF"/>
                </a:solidFill>
                <a:cs typeface="Times New Roman" panose="02020603050405020304" pitchFamily="18" charset="0"/>
              </a:rPr>
              <a:t>(актуален для МО без прикрепленного населения)</a:t>
            </a:r>
            <a:endParaRPr lang="ru-RU" cap="none" dirty="0">
              <a:solidFill>
                <a:srgbClr val="2727A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843558"/>
            <a:ext cx="8424936" cy="40703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2000" dirty="0">
                <a:solidFill>
                  <a:srgbClr val="2727AF"/>
                </a:solidFill>
              </a:rPr>
              <a:t>Исходные данные:</a:t>
            </a:r>
          </a:p>
          <a:p>
            <a:r>
              <a:rPr lang="ru-RU" sz="2000" dirty="0">
                <a:solidFill>
                  <a:srgbClr val="2727AF"/>
                </a:solidFill>
              </a:rPr>
              <a:t>   - Т средние сроки лечения (</a:t>
            </a:r>
            <a:r>
              <a:rPr lang="ru-RU" sz="2000" dirty="0" err="1">
                <a:solidFill>
                  <a:srgbClr val="2727AF"/>
                </a:solidFill>
              </a:rPr>
              <a:t>фед</a:t>
            </a:r>
            <a:r>
              <a:rPr lang="ru-RU" sz="2000" dirty="0">
                <a:solidFill>
                  <a:srgbClr val="2727AF"/>
                </a:solidFill>
              </a:rPr>
              <a:t>. норматив)</a:t>
            </a:r>
          </a:p>
          <a:p>
            <a:r>
              <a:rPr lang="ru-RU" sz="2000" dirty="0">
                <a:solidFill>
                  <a:srgbClr val="2727AF"/>
                </a:solidFill>
              </a:rPr>
              <a:t>   - F плановый оборот койки (число пролеченных больных на 1 койке</a:t>
            </a:r>
          </a:p>
          <a:p>
            <a:r>
              <a:rPr lang="ru-RU" sz="2000" dirty="0">
                <a:solidFill>
                  <a:srgbClr val="2727AF"/>
                </a:solidFill>
              </a:rPr>
              <a:t>     за год)</a:t>
            </a:r>
          </a:p>
          <a:p>
            <a:r>
              <a:rPr lang="ru-RU" sz="2000" dirty="0">
                <a:solidFill>
                  <a:srgbClr val="2727AF"/>
                </a:solidFill>
              </a:rPr>
              <a:t>   - Факт </a:t>
            </a:r>
            <a:r>
              <a:rPr lang="ru-RU" sz="2000" dirty="0" err="1">
                <a:solidFill>
                  <a:srgbClr val="2727AF"/>
                </a:solidFill>
              </a:rPr>
              <a:t>Кф</a:t>
            </a:r>
            <a:r>
              <a:rPr lang="ru-RU" sz="2000" dirty="0">
                <a:solidFill>
                  <a:srgbClr val="2727AF"/>
                </a:solidFill>
              </a:rPr>
              <a:t>  - фактический коечный фонд в КС</a:t>
            </a:r>
          </a:p>
          <a:p>
            <a:r>
              <a:rPr lang="ru-RU" sz="2000" dirty="0">
                <a:solidFill>
                  <a:srgbClr val="2727AF"/>
                </a:solidFill>
              </a:rPr>
              <a:t>   - </a:t>
            </a:r>
            <a:r>
              <a:rPr lang="ru-RU" sz="2000" dirty="0" err="1">
                <a:solidFill>
                  <a:srgbClr val="2727AF"/>
                </a:solidFill>
              </a:rPr>
              <a:t>Vмп</a:t>
            </a:r>
            <a:r>
              <a:rPr lang="ru-RU" sz="2000" dirty="0">
                <a:solidFill>
                  <a:srgbClr val="2727AF"/>
                </a:solidFill>
              </a:rPr>
              <a:t> факт  - фактические объемы МП</a:t>
            </a:r>
          </a:p>
          <a:p>
            <a:r>
              <a:rPr lang="ru-RU" sz="2000" dirty="0">
                <a:solidFill>
                  <a:srgbClr val="2727AF"/>
                </a:solidFill>
              </a:rPr>
              <a:t>   - </a:t>
            </a:r>
            <a:r>
              <a:rPr lang="ru-RU" sz="2000" dirty="0" err="1">
                <a:solidFill>
                  <a:srgbClr val="2727AF"/>
                </a:solidFill>
              </a:rPr>
              <a:t>Vмп</a:t>
            </a:r>
            <a:r>
              <a:rPr lang="ru-RU" sz="2000" dirty="0">
                <a:solidFill>
                  <a:srgbClr val="2727AF"/>
                </a:solidFill>
              </a:rPr>
              <a:t> </a:t>
            </a:r>
            <a:r>
              <a:rPr lang="ru-RU" sz="2000" dirty="0" err="1">
                <a:solidFill>
                  <a:srgbClr val="2727AF"/>
                </a:solidFill>
              </a:rPr>
              <a:t>расч</a:t>
            </a:r>
            <a:r>
              <a:rPr lang="ru-RU" sz="2000" dirty="0">
                <a:solidFill>
                  <a:srgbClr val="2727AF"/>
                </a:solidFill>
              </a:rPr>
              <a:t> - расчетные объемы МП </a:t>
            </a:r>
          </a:p>
          <a:p>
            <a:r>
              <a:rPr lang="ru-RU" sz="2000" dirty="0">
                <a:solidFill>
                  <a:srgbClr val="2727AF"/>
                </a:solidFill>
              </a:rPr>
              <a:t>   - Ср </a:t>
            </a:r>
            <a:r>
              <a:rPr lang="ru-RU" sz="2000" dirty="0" err="1">
                <a:solidFill>
                  <a:srgbClr val="2727AF"/>
                </a:solidFill>
              </a:rPr>
              <a:t>ст-ть</a:t>
            </a:r>
            <a:r>
              <a:rPr lang="ru-RU" sz="2000" dirty="0">
                <a:solidFill>
                  <a:srgbClr val="2727AF"/>
                </a:solidFill>
              </a:rPr>
              <a:t> </a:t>
            </a:r>
            <a:r>
              <a:rPr lang="ru-RU" sz="2000" dirty="0" err="1">
                <a:solidFill>
                  <a:srgbClr val="2727AF"/>
                </a:solidFill>
              </a:rPr>
              <a:t>ЗСл</a:t>
            </a:r>
            <a:r>
              <a:rPr lang="ru-RU" sz="2000" dirty="0">
                <a:solidFill>
                  <a:srgbClr val="2727AF"/>
                </a:solidFill>
              </a:rPr>
              <a:t> – фактическая средняя стоимость случая госпитализации </a:t>
            </a:r>
          </a:p>
          <a:p>
            <a:r>
              <a:rPr lang="ru-RU" sz="2000" dirty="0">
                <a:solidFill>
                  <a:srgbClr val="2727AF"/>
                </a:solidFill>
              </a:rPr>
              <a:t>     (по профилям)</a:t>
            </a:r>
          </a:p>
          <a:p>
            <a:endParaRPr lang="ru-RU" sz="2000" b="1" dirty="0">
              <a:solidFill>
                <a:srgbClr val="2727AF"/>
              </a:solidFill>
            </a:endParaRPr>
          </a:p>
          <a:p>
            <a:r>
              <a:rPr lang="ru-RU" sz="2000" b="1" dirty="0" err="1">
                <a:solidFill>
                  <a:srgbClr val="2727AF"/>
                </a:solidFill>
              </a:rPr>
              <a:t>Vмп</a:t>
            </a:r>
            <a:r>
              <a:rPr lang="ru-RU" sz="2000" b="1" dirty="0">
                <a:solidFill>
                  <a:srgbClr val="2727AF"/>
                </a:solidFill>
              </a:rPr>
              <a:t> </a:t>
            </a:r>
            <a:r>
              <a:rPr lang="ru-RU" sz="2000" b="1" dirty="0" err="1">
                <a:solidFill>
                  <a:srgbClr val="2727AF"/>
                </a:solidFill>
              </a:rPr>
              <a:t>расч</a:t>
            </a:r>
            <a:r>
              <a:rPr lang="ru-RU" sz="2000" b="1" dirty="0">
                <a:solidFill>
                  <a:srgbClr val="2727AF"/>
                </a:solidFill>
              </a:rPr>
              <a:t> = Факт </a:t>
            </a:r>
            <a:r>
              <a:rPr lang="ru-RU" sz="2000" b="1" dirty="0" err="1">
                <a:solidFill>
                  <a:srgbClr val="2727AF"/>
                </a:solidFill>
              </a:rPr>
              <a:t>Кф</a:t>
            </a:r>
            <a:r>
              <a:rPr lang="ru-RU" sz="2000" b="1" dirty="0">
                <a:solidFill>
                  <a:srgbClr val="2727AF"/>
                </a:solidFill>
              </a:rPr>
              <a:t>* F</a:t>
            </a:r>
          </a:p>
          <a:p>
            <a:endParaRPr lang="ru-RU" sz="2000" b="1" dirty="0">
              <a:solidFill>
                <a:srgbClr val="2727AF"/>
              </a:solidFill>
            </a:endParaRPr>
          </a:p>
          <a:p>
            <a:r>
              <a:rPr lang="ru-RU" sz="2000" b="1" dirty="0">
                <a:solidFill>
                  <a:srgbClr val="2727AF"/>
                </a:solidFill>
              </a:rPr>
              <a:t>Недополученное ФО = (</a:t>
            </a:r>
            <a:r>
              <a:rPr lang="ru-RU" sz="2000" b="1" dirty="0" err="1">
                <a:solidFill>
                  <a:srgbClr val="2727AF"/>
                </a:solidFill>
              </a:rPr>
              <a:t>Vмп</a:t>
            </a:r>
            <a:r>
              <a:rPr lang="ru-RU" sz="2000" b="1" dirty="0">
                <a:solidFill>
                  <a:srgbClr val="2727AF"/>
                </a:solidFill>
              </a:rPr>
              <a:t> факт - </a:t>
            </a:r>
            <a:r>
              <a:rPr lang="ru-RU" sz="2000" b="1" dirty="0" err="1">
                <a:solidFill>
                  <a:srgbClr val="2727AF"/>
                </a:solidFill>
              </a:rPr>
              <a:t>Vмп</a:t>
            </a:r>
            <a:r>
              <a:rPr lang="ru-RU" sz="2000" b="1" dirty="0">
                <a:solidFill>
                  <a:srgbClr val="2727AF"/>
                </a:solidFill>
              </a:rPr>
              <a:t> </a:t>
            </a:r>
            <a:r>
              <a:rPr lang="ru-RU" sz="2000" b="1" dirty="0" err="1">
                <a:solidFill>
                  <a:srgbClr val="2727AF"/>
                </a:solidFill>
              </a:rPr>
              <a:t>расч</a:t>
            </a:r>
            <a:r>
              <a:rPr lang="ru-RU" sz="2000" b="1" dirty="0">
                <a:solidFill>
                  <a:srgbClr val="2727AF"/>
                </a:solidFill>
              </a:rPr>
              <a:t>)* Ср </a:t>
            </a:r>
            <a:r>
              <a:rPr lang="ru-RU" sz="2000" b="1" dirty="0" err="1">
                <a:solidFill>
                  <a:srgbClr val="2727AF"/>
                </a:solidFill>
              </a:rPr>
              <a:t>ст-ть</a:t>
            </a:r>
            <a:r>
              <a:rPr lang="ru-RU" sz="2000" b="1" dirty="0">
                <a:solidFill>
                  <a:srgbClr val="2727AF"/>
                </a:solidFill>
              </a:rPr>
              <a:t> </a:t>
            </a:r>
            <a:r>
              <a:rPr lang="ru-RU" sz="2000" b="1" dirty="0" err="1">
                <a:solidFill>
                  <a:srgbClr val="2727AF"/>
                </a:solidFill>
              </a:rPr>
              <a:t>ЗСл</a:t>
            </a:r>
            <a:endParaRPr lang="ru-RU" sz="2000" dirty="0">
              <a:solidFill>
                <a:srgbClr val="2727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65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504" y="87474"/>
            <a:ext cx="7772400" cy="6463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100" cap="none" dirty="0">
                <a:solidFill>
                  <a:srgbClr val="2727AF"/>
                </a:solidFill>
                <a:cs typeface="Times New Roman" panose="02020603050405020304" pitchFamily="18" charset="0"/>
              </a:rPr>
              <a:t>АНАЛИЗ ВЫПОЛНЕННЫХ  ОБЪЕМОВ И НЕДОПОЛУЧЕННЫХ ДОХОДОВ ИСХОДЯ ИЗ ФАКТИЧЕСКОГО КОЕЧНОГО ФОНДА</a:t>
            </a:r>
            <a:endParaRPr lang="ru-RU" sz="21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03881"/>
            <a:ext cx="7560840" cy="4045043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48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504" y="87474"/>
            <a:ext cx="7772400" cy="6463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100" cap="none" dirty="0">
                <a:solidFill>
                  <a:srgbClr val="2727AF"/>
                </a:solidFill>
                <a:cs typeface="Times New Roman" panose="02020603050405020304" pitchFamily="18" charset="0"/>
              </a:rPr>
              <a:t>АНАЛИЗ ВЫПОЛНЕННЫХ  ОБЪЕМОВ И НЕДОПОЛУЧЕННЫХ ДОХОДОВ ИСХОДЯ ИЗ ФАКТИЧЕСКОГО КОЕЧНОГО ФОНДА</a:t>
            </a:r>
            <a:endParaRPr lang="ru-RU" sz="21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74" y="833218"/>
            <a:ext cx="7506834" cy="4154726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30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086"/>
            <a:ext cx="8370930" cy="553998"/>
          </a:xfrm>
        </p:spPr>
        <p:txBody>
          <a:bodyPr>
            <a:normAutofit fontScale="90000"/>
          </a:bodyPr>
          <a:lstStyle/>
          <a:p>
            <a:pPr lvl="0" algn="ctr" rtl="0"/>
            <a:r>
              <a:rPr lang="ru-RU" sz="1800" dirty="0">
                <a:solidFill>
                  <a:srgbClr val="2727AF"/>
                </a:solidFill>
                <a:cs typeface="Times New Roman" panose="02020603050405020304" pitchFamily="18" charset="0"/>
              </a:rPr>
              <a:t>Ежемесячный анализ исполнения объемов медицинской помощи  и финансового обеспечения МО (экономия/дефицит) с прогнозом (АИС)</a:t>
            </a:r>
            <a:endParaRPr lang="ru-RU" sz="1800" cap="none" dirty="0">
              <a:solidFill>
                <a:srgbClr val="2727A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99542"/>
            <a:ext cx="8352928" cy="40703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2000" dirty="0">
                <a:solidFill>
                  <a:srgbClr val="2727AF"/>
                </a:solidFill>
              </a:rPr>
              <a:t>Исходные данные:</a:t>
            </a:r>
          </a:p>
          <a:p>
            <a:r>
              <a:rPr lang="ru-RU" sz="2000" dirty="0">
                <a:solidFill>
                  <a:srgbClr val="2727AF"/>
                </a:solidFill>
              </a:rPr>
              <a:t>  -  Плановые объемы и ФО по условиям оказания медицинской помощи</a:t>
            </a:r>
          </a:p>
          <a:p>
            <a:r>
              <a:rPr lang="ru-RU" sz="2000" dirty="0">
                <a:solidFill>
                  <a:srgbClr val="2727AF"/>
                </a:solidFill>
              </a:rPr>
              <a:t>    (АПП в подробной разбивке, СМП, ДС, КС (в </a:t>
            </a:r>
            <a:r>
              <a:rPr lang="ru-RU" sz="2000" dirty="0" err="1">
                <a:solidFill>
                  <a:srgbClr val="2727AF"/>
                </a:solidFill>
              </a:rPr>
              <a:t>т.ч</a:t>
            </a:r>
            <a:r>
              <a:rPr lang="ru-RU" sz="2000" dirty="0">
                <a:solidFill>
                  <a:srgbClr val="2727AF"/>
                </a:solidFill>
              </a:rPr>
              <a:t>. ВМП), </a:t>
            </a:r>
            <a:r>
              <a:rPr lang="ru-RU" sz="2000" b="1" dirty="0">
                <a:solidFill>
                  <a:srgbClr val="2727AF"/>
                </a:solidFill>
              </a:rPr>
              <a:t>распределенные </a:t>
            </a:r>
          </a:p>
          <a:p>
            <a:r>
              <a:rPr lang="ru-RU" sz="2000" b="1" dirty="0">
                <a:solidFill>
                  <a:srgbClr val="2727AF"/>
                </a:solidFill>
              </a:rPr>
              <a:t>    Комиссией по разработке ТПОМС</a:t>
            </a:r>
            <a:r>
              <a:rPr lang="ru-RU" sz="2000" dirty="0">
                <a:solidFill>
                  <a:srgbClr val="2727AF"/>
                </a:solidFill>
              </a:rPr>
              <a:t>,</a:t>
            </a:r>
          </a:p>
          <a:p>
            <a:r>
              <a:rPr lang="ru-RU" sz="2000" dirty="0">
                <a:solidFill>
                  <a:srgbClr val="2727AF"/>
                </a:solidFill>
              </a:rPr>
              <a:t>  - Фактически принятые к оплате объемы и ФО по условиям оказания </a:t>
            </a:r>
          </a:p>
          <a:p>
            <a:r>
              <a:rPr lang="ru-RU" sz="2000" dirty="0">
                <a:solidFill>
                  <a:srgbClr val="2727AF"/>
                </a:solidFill>
              </a:rPr>
              <a:t>    медицинской помощи, </a:t>
            </a:r>
          </a:p>
          <a:p>
            <a:r>
              <a:rPr lang="ru-RU" sz="2000" dirty="0">
                <a:solidFill>
                  <a:srgbClr val="2727AF"/>
                </a:solidFill>
              </a:rPr>
              <a:t>  - Отказы за отчетный месяц,</a:t>
            </a:r>
          </a:p>
          <a:p>
            <a:r>
              <a:rPr lang="ru-RU" sz="2000" dirty="0">
                <a:solidFill>
                  <a:srgbClr val="2727AF"/>
                </a:solidFill>
              </a:rPr>
              <a:t>  -  % исполнения с учетом отказов,</a:t>
            </a:r>
          </a:p>
          <a:p>
            <a:r>
              <a:rPr lang="ru-RU" sz="2000" dirty="0">
                <a:solidFill>
                  <a:srgbClr val="2727AF"/>
                </a:solidFill>
              </a:rPr>
              <a:t>  -  экономия (+) / дефицит (-):</a:t>
            </a:r>
          </a:p>
          <a:p>
            <a:r>
              <a:rPr lang="ru-RU" sz="2000" dirty="0">
                <a:solidFill>
                  <a:srgbClr val="2727AF"/>
                </a:solidFill>
              </a:rPr>
              <a:t>     </a:t>
            </a:r>
            <a:r>
              <a:rPr lang="ru-RU" sz="2000" i="1" dirty="0">
                <a:solidFill>
                  <a:srgbClr val="2727AF"/>
                </a:solidFill>
              </a:rPr>
              <a:t>- за отчетный месяц  (объемы и ФО) </a:t>
            </a:r>
          </a:p>
          <a:p>
            <a:r>
              <a:rPr lang="ru-RU" sz="2000" dirty="0">
                <a:solidFill>
                  <a:srgbClr val="2727AF"/>
                </a:solidFill>
              </a:rPr>
              <a:t>       </a:t>
            </a:r>
            <a:r>
              <a:rPr lang="ru-RU" sz="2000" b="1" dirty="0">
                <a:solidFill>
                  <a:srgbClr val="2727AF"/>
                </a:solidFill>
              </a:rPr>
              <a:t>(План год/12*</a:t>
            </a:r>
            <a:r>
              <a:rPr lang="en-US" sz="2000" b="1" dirty="0">
                <a:solidFill>
                  <a:srgbClr val="2727AF"/>
                </a:solidFill>
              </a:rPr>
              <a:t>N(</a:t>
            </a:r>
            <a:r>
              <a:rPr lang="ru-RU" sz="2000" b="1" dirty="0">
                <a:solidFill>
                  <a:srgbClr val="2727AF"/>
                </a:solidFill>
              </a:rPr>
              <a:t>кол-во </a:t>
            </a:r>
            <a:r>
              <a:rPr lang="ru-RU" sz="2000" b="1" dirty="0" err="1">
                <a:solidFill>
                  <a:srgbClr val="2727AF"/>
                </a:solidFill>
              </a:rPr>
              <a:t>мес</a:t>
            </a:r>
            <a:r>
              <a:rPr lang="ru-RU" sz="2000" b="1" dirty="0">
                <a:solidFill>
                  <a:srgbClr val="2727AF"/>
                </a:solidFill>
              </a:rPr>
              <a:t>))-(Факт принятых к оплате + Отказы)</a:t>
            </a:r>
          </a:p>
          <a:p>
            <a:r>
              <a:rPr lang="ru-RU" sz="2000" dirty="0">
                <a:solidFill>
                  <a:srgbClr val="2727AF"/>
                </a:solidFill>
              </a:rPr>
              <a:t>     - </a:t>
            </a:r>
            <a:r>
              <a:rPr lang="ru-RU" sz="2000" i="1" dirty="0">
                <a:solidFill>
                  <a:srgbClr val="2727AF"/>
                </a:solidFill>
              </a:rPr>
              <a:t>прогноз по году (объемы и ФО)</a:t>
            </a:r>
          </a:p>
          <a:p>
            <a:r>
              <a:rPr lang="ru-RU" sz="2000" dirty="0">
                <a:solidFill>
                  <a:srgbClr val="2727AF"/>
                </a:solidFill>
              </a:rPr>
              <a:t>       </a:t>
            </a:r>
            <a:r>
              <a:rPr lang="ru-RU" sz="2000" b="1" dirty="0">
                <a:solidFill>
                  <a:srgbClr val="2727AF"/>
                </a:solidFill>
              </a:rPr>
              <a:t>План год – ((Факт принятых к оплате + Отказы)/</a:t>
            </a:r>
            <a:r>
              <a:rPr lang="en-US" sz="2000" b="1" dirty="0">
                <a:solidFill>
                  <a:srgbClr val="2727AF"/>
                </a:solidFill>
              </a:rPr>
              <a:t>N(</a:t>
            </a:r>
            <a:r>
              <a:rPr lang="ru-RU" sz="2000" b="1" dirty="0">
                <a:solidFill>
                  <a:srgbClr val="2727AF"/>
                </a:solidFill>
              </a:rPr>
              <a:t>кол-во </a:t>
            </a:r>
            <a:r>
              <a:rPr lang="ru-RU" sz="2000" b="1" dirty="0" err="1">
                <a:solidFill>
                  <a:srgbClr val="2727AF"/>
                </a:solidFill>
              </a:rPr>
              <a:t>мес</a:t>
            </a:r>
            <a:r>
              <a:rPr lang="ru-RU" sz="2000" b="1" dirty="0">
                <a:solidFill>
                  <a:srgbClr val="2727AF"/>
                </a:solidFill>
              </a:rPr>
              <a:t>)*12)</a:t>
            </a:r>
          </a:p>
        </p:txBody>
      </p:sp>
    </p:spTree>
    <p:extLst>
      <p:ext uri="{BB962C8B-B14F-4D97-AF65-F5344CB8AC3E}">
        <p14:creationId xmlns:p14="http://schemas.microsoft.com/office/powerpoint/2010/main" val="83372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086"/>
            <a:ext cx="8370930" cy="461665"/>
          </a:xfrm>
        </p:spPr>
        <p:txBody>
          <a:bodyPr>
            <a:normAutofit fontScale="90000"/>
          </a:bodyPr>
          <a:lstStyle/>
          <a:p>
            <a:pPr lvl="0" algn="ctr" rtl="0"/>
            <a:r>
              <a:rPr lang="ru-RU" sz="1500" dirty="0">
                <a:solidFill>
                  <a:srgbClr val="2727AF"/>
                </a:solidFill>
                <a:cs typeface="Times New Roman" panose="02020603050405020304" pitchFamily="18" charset="0"/>
              </a:rPr>
              <a:t>Ежемесячный анализ исполнения объемов медицинской помощи  и финансового обеспечения МО (экономия/дефицит) с прогнозом (пример)</a:t>
            </a:r>
            <a:endParaRPr lang="ru-RU" sz="1500" cap="none" dirty="0">
              <a:solidFill>
                <a:srgbClr val="2727AF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35" y="627534"/>
            <a:ext cx="8424936" cy="434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12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38" y="230741"/>
            <a:ext cx="8341277" cy="127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02" y="1599643"/>
            <a:ext cx="8341277" cy="231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30" y="3925528"/>
            <a:ext cx="8347249" cy="93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321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8626"/>
            <a:ext cx="7486599" cy="18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002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576" y="87521"/>
            <a:ext cx="7056784" cy="4560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ru-RU" sz="1600" b="1" i="1" kern="0" dirty="0">
              <a:solidFill>
                <a:srgbClr val="000000"/>
              </a:solidFill>
              <a:latin typeface="Times New Roman" panose="02020603050405020304" pitchFamily="18" charset="0"/>
              <a:ea typeface="Segoe UI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10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434"/>
            <a:ext cx="617279" cy="6172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6142" y="2499742"/>
            <a:ext cx="804428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/>
            <a:endParaRPr lang="ru-RU" sz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и предложениям обращаться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8(452) 72-54-26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zaharenko@yartfoms.ru</a:t>
            </a:r>
            <a:endParaRPr lang="ru-RU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89C9-4257-492E-893F-58D150A37E88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02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6974904" y="4796484"/>
            <a:ext cx="2133600" cy="274637"/>
          </a:xfrm>
          <a:prstGeom prst="rect">
            <a:avLst/>
          </a:prstGeo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A17E33CD-5CEC-4BD8-A5E4-06EEC3ACD76B}" type="slidenum">
              <a:rPr lang="ru-RU" sz="1200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z="1200" dirty="0">
              <a:solidFill>
                <a:prstClr val="black">
                  <a:tint val="75000"/>
                </a:prst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39552" y="786460"/>
            <a:ext cx="7889223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400" b="1" u="sng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инцидента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Повысить качество управления финансовыми средствами отрасли здравоохранения в субъектах Российской Федерации </a:t>
            </a:r>
            <a:endPara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lang="ru-RU" sz="800" b="1" dirty="0" smtClean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lang="ru-RU" sz="800" b="1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lang="ru-RU" sz="800" b="1" dirty="0" smtClean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lang="ru-RU" sz="800" b="1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lang="ru-RU" sz="800" b="1" dirty="0" smtClean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lang="ru-RU" sz="800" b="1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lang="ru-RU" sz="800" b="1" dirty="0" smtClean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lang="ru-RU" sz="800" b="1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lang="ru-RU" sz="800" b="1" dirty="0" smtClean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lang="ru-RU" sz="800" b="1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lang="ru-RU" sz="800" b="1" dirty="0" smtClean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lang="ru-RU" sz="800" b="1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lang="ru-RU" sz="800" b="1" dirty="0" smtClean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lang="ru-RU" sz="800" b="1" dirty="0" smtClean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lang="ru-RU" sz="800" b="1" dirty="0" smtClean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lang="ru-RU" sz="800" b="1" dirty="0" smtClean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lang="ru-RU" sz="800" b="1" dirty="0" smtClean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lang="ru-RU" sz="800" b="1" dirty="0" smtClean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lang="ru-RU" sz="800" b="1" dirty="0" smtClean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lang="ru-RU" sz="800" b="1" dirty="0" smtClean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3528" y="1110074"/>
            <a:ext cx="259228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ru-RU" sz="15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endParaRPr lang="ru-RU" sz="15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flipH="1">
            <a:off x="7596335" y="740741"/>
            <a:ext cx="45719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pic>
        <p:nvPicPr>
          <p:cNvPr id="9" name="Объект 10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0375"/>
            <a:ext cx="719431" cy="7194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87624" y="104178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ОТРАСЛЕВОЙ инцидент № 8 </a:t>
            </a:r>
            <a:r>
              <a:rPr lang="ru-RU" sz="1400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управления финансовыми средствами отрасли здравоохранения»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890362"/>
              </p:ext>
            </p:extLst>
          </p:nvPr>
        </p:nvGraphicFramePr>
        <p:xfrm>
          <a:off x="629395" y="1563640"/>
          <a:ext cx="7799380" cy="2918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9380"/>
              </a:tblGrid>
              <a:tr h="36003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 мониторинга:</a:t>
                      </a:r>
                    </a:p>
                    <a:p>
                      <a:endParaRPr lang="ru-RU" sz="1200" dirty="0" smtClean="0"/>
                    </a:p>
                  </a:txBody>
                  <a:tcPr/>
                </a:tc>
              </a:tr>
              <a:tr h="3511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Просроченная кредиторская задолженность по медицинским организациям</a:t>
                      </a:r>
                      <a:endParaRPr lang="ru-RU" sz="1200" b="1" dirty="0"/>
                    </a:p>
                  </a:txBody>
                  <a:tcPr/>
                </a:tc>
              </a:tr>
              <a:tr h="51990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Достижение целевых уровней заработной платы в каждой МО соответствующее целевому значению согласно Указу № 597</a:t>
                      </a:r>
                      <a:endParaRPr lang="ru-RU" sz="1200" dirty="0"/>
                    </a:p>
                  </a:txBody>
                  <a:tcPr/>
                </a:tc>
              </a:tr>
              <a:tr h="31194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Остатки на счетах медицинских организаций</a:t>
                      </a:r>
                      <a:endParaRPr lang="ru-RU" sz="1200" dirty="0"/>
                    </a:p>
                  </a:txBody>
                  <a:tcPr/>
                </a:tc>
              </a:tr>
              <a:tr h="31194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Структура доходов и расходов  МО</a:t>
                      </a:r>
                      <a:endParaRPr lang="ru-RU" sz="1200" dirty="0"/>
                    </a:p>
                  </a:txBody>
                  <a:tcPr/>
                </a:tc>
              </a:tr>
              <a:tr h="935824">
                <a:tc>
                  <a:txBody>
                    <a:bodyPr/>
                    <a:lstStyle/>
                    <a:p>
                      <a:pPr marL="266700" lvl="0" indent="-266700" algn="just">
                        <a:defRPr/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ru-RU" sz="1200" b="1" i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 всех МО сформированы согласованные Минздравом России и ФОМС подходы к  учетной</a:t>
                      </a:r>
                      <a:r>
                        <a:rPr lang="ru-RU" sz="1200" b="1" i="1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политике расходов и доходов, а также  произведена централизация бухгалтерий и закупок медицинского оборудования и лекарственных препаратов (в случае целесообразности по согласованию с Минздравом России)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Объект 10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0"/>
            <a:ext cx="719431" cy="71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3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1470"/>
            <a:ext cx="7416824" cy="37061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i="1" kern="0" dirty="0" smtClean="0">
                <a:solidFill>
                  <a:schemeClr val="tx2"/>
                </a:solidFill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/>
            </a:r>
            <a:br>
              <a:rPr lang="ru-RU" sz="1800" b="1" i="1" kern="0" dirty="0" smtClean="0">
                <a:solidFill>
                  <a:schemeClr val="tx2"/>
                </a:solidFill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</a:br>
            <a:r>
              <a:rPr lang="ru-RU" sz="1400" b="1" kern="0" dirty="0">
                <a:solidFill>
                  <a:schemeClr val="tx2"/>
                </a:solidFill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П</a:t>
            </a:r>
            <a:r>
              <a:rPr lang="ru-RU" sz="1400" b="1" kern="0" dirty="0" smtClean="0">
                <a:solidFill>
                  <a:schemeClr val="tx2"/>
                </a:solidFill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овышение качества управления финансовыми средствами </a:t>
            </a:r>
            <a:br>
              <a:rPr lang="ru-RU" sz="1400" b="1" kern="0" dirty="0" smtClean="0">
                <a:solidFill>
                  <a:schemeClr val="tx2"/>
                </a:solidFill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</a:br>
            <a:r>
              <a:rPr lang="ru-RU" sz="1400" b="1" kern="0" dirty="0" smtClean="0">
                <a:solidFill>
                  <a:schemeClr val="tx2"/>
                </a:solidFill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Оценка показателей медицинской организации </a:t>
            </a:r>
            <a:r>
              <a:rPr lang="ru-RU" sz="16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/>
            </a:r>
            <a:br>
              <a:rPr lang="ru-RU" sz="16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</a:br>
            <a:endParaRPr lang="ru-RU" sz="1600" b="1" i="1" kern="0" dirty="0">
              <a:solidFill>
                <a:srgbClr val="000000"/>
              </a:solidFill>
              <a:latin typeface="Times New Roman" panose="02020603050405020304" pitchFamily="18" charset="0"/>
              <a:ea typeface="Segoe UI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Объект 10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39"/>
            <a:ext cx="648072" cy="6480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65350" y="4876006"/>
            <a:ext cx="2337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4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09269"/>
              </p:ext>
            </p:extLst>
          </p:nvPr>
        </p:nvGraphicFramePr>
        <p:xfrm>
          <a:off x="611560" y="803776"/>
          <a:ext cx="7848872" cy="4145143"/>
        </p:xfrm>
        <a:graphic>
          <a:graphicData uri="http://schemas.openxmlformats.org/drawingml/2006/table">
            <a:tbl>
              <a:tblPr firstRow="1" bandRow="1"/>
              <a:tblGrid>
                <a:gridCol w="1920545"/>
                <a:gridCol w="5928327"/>
              </a:tblGrid>
              <a:tr h="5735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Блоки контроля</a:t>
                      </a:r>
                    </a:p>
                  </a:txBody>
                  <a:tcPr marL="72000" marR="72000" marT="36000" marB="36000" anchor="ctr">
                    <a:lnL w="12700" cmpd="sng">
                      <a:solidFill>
                        <a:srgbClr val="C04000"/>
                      </a:solidFill>
                    </a:lnL>
                    <a:lnR w="12700" cmpd="sng">
                      <a:solidFill>
                        <a:srgbClr val="C04000"/>
                      </a:solidFill>
                    </a:lnR>
                    <a:lnT w="12700" cmpd="sng">
                      <a:solidFill>
                        <a:srgbClr val="C04000"/>
                      </a:solidFill>
                    </a:lnT>
                    <a:lnB w="12700" cmpd="sng">
                      <a:solidFill>
                        <a:srgbClr val="C04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4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расходов</a:t>
                      </a:r>
                      <a:endParaRPr lang="ru-RU" sz="110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 anchor="ctr">
                    <a:lnL w="12700" cmpd="sng">
                      <a:solidFill>
                        <a:srgbClr val="C04000"/>
                      </a:solidFill>
                    </a:lnL>
                    <a:lnR w="12700" cmpd="sng">
                      <a:solidFill>
                        <a:srgbClr val="C04000"/>
                      </a:solidFill>
                    </a:lnR>
                    <a:lnT w="12700" cmpd="sng">
                      <a:solidFill>
                        <a:srgbClr val="C04000"/>
                      </a:solidFill>
                    </a:lnT>
                    <a:lnB w="12700" cmpd="sng">
                      <a:solidFill>
                        <a:srgbClr val="C04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4000">
                        <a:tint val="20000"/>
                      </a:srgbClr>
                    </a:solidFill>
                  </a:tcPr>
                </a:tc>
              </a:tr>
              <a:tr h="7945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расходов</a:t>
                      </a:r>
                    </a:p>
                  </a:txBody>
                  <a:tcPr marL="72000" marR="72000" marT="36000" marB="36000" anchor="ctr">
                    <a:lnL w="12700" cmpd="sng">
                      <a:solidFill>
                        <a:srgbClr val="C04000"/>
                      </a:solidFill>
                    </a:lnL>
                    <a:lnR w="12700" cmpd="sng">
                      <a:solidFill>
                        <a:srgbClr val="C04000"/>
                      </a:solidFill>
                    </a:lnR>
                    <a:lnT w="12700" cmpd="sng">
                      <a:solidFill>
                        <a:srgbClr val="C04000"/>
                      </a:solidFill>
                    </a:lnT>
                    <a:lnB w="12700" cmpd="sng">
                      <a:solidFill>
                        <a:srgbClr val="C04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4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28600" indent="-228600">
                        <a:buAutoNum type="arabicParenR"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 по КОСГУ, 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расходов по АУП/вспомогательным и лечебным службам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содержание и коммун. платежи: на 1 койку/1 кв. м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лизинговых платежей и факт мат. запасов</a:t>
                      </a:r>
                    </a:p>
                  </a:txBody>
                  <a:tcPr marL="72000" marR="72000" marT="36000" marB="36000" anchor="ctr">
                    <a:lnL w="12700" cmpd="sng">
                      <a:solidFill>
                        <a:srgbClr val="C04000"/>
                      </a:solidFill>
                    </a:lnL>
                    <a:lnR w="12700" cmpd="sng">
                      <a:solidFill>
                        <a:srgbClr val="C04000"/>
                      </a:solidFill>
                    </a:lnR>
                    <a:lnT w="12700" cmpd="sng">
                      <a:solidFill>
                        <a:srgbClr val="C04000"/>
                      </a:solidFill>
                    </a:lnT>
                    <a:lnB w="12700" cmpd="sng">
                      <a:solidFill>
                        <a:srgbClr val="C04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4000">
                        <a:tint val="40000"/>
                      </a:srgbClr>
                    </a:solidFill>
                  </a:tcPr>
                </a:tc>
              </a:tr>
              <a:tr h="6480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доходов</a:t>
                      </a:r>
                    </a:p>
                  </a:txBody>
                  <a:tcPr marL="72000" marR="72000" marT="36000" marB="36000" anchor="ctr">
                    <a:lnL w="12700" cmpd="sng">
                      <a:solidFill>
                        <a:srgbClr val="C04000"/>
                      </a:solidFill>
                    </a:lnL>
                    <a:lnR w="12700" cmpd="sng">
                      <a:solidFill>
                        <a:srgbClr val="C04000"/>
                      </a:solidFill>
                    </a:lnR>
                    <a:lnT w="12700" cmpd="sng">
                      <a:solidFill>
                        <a:srgbClr val="C04000"/>
                      </a:solidFill>
                    </a:lnT>
                    <a:lnB w="12700" cmpd="sng">
                      <a:solidFill>
                        <a:srgbClr val="C04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4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28600" indent="-228600">
                        <a:buAutoNum type="arabicParenR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доходов в разрезе источников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доходов в разрезе видов и условий МП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План/факт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</a:t>
                      </a:r>
                    </a:p>
                  </a:txBody>
                  <a:tcPr marL="72000" marR="72000" marT="36000" marB="36000" anchor="ctr">
                    <a:lnL w="12700" cmpd="sng">
                      <a:solidFill>
                        <a:srgbClr val="C04000"/>
                      </a:solidFill>
                    </a:lnL>
                    <a:lnR w="12700" cmpd="sng">
                      <a:solidFill>
                        <a:srgbClr val="C04000"/>
                      </a:solidFill>
                    </a:lnR>
                    <a:lnT w="12700" cmpd="sng">
                      <a:solidFill>
                        <a:srgbClr val="C04000"/>
                      </a:solidFill>
                    </a:lnT>
                    <a:lnB w="12700" cmpd="sng">
                      <a:solidFill>
                        <a:srgbClr val="C04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4000">
                        <a:tint val="20000"/>
                      </a:srgbClr>
                    </a:solidFill>
                  </a:tcPr>
                </a:tc>
              </a:tr>
              <a:tr h="6542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Кадровые показатели</a:t>
                      </a:r>
                    </a:p>
                  </a:txBody>
                  <a:tcPr marL="72000" marR="72000" marT="36000" marB="36000" anchor="ctr">
                    <a:lnL w="12700" cmpd="sng">
                      <a:solidFill>
                        <a:srgbClr val="C04000"/>
                      </a:solidFill>
                    </a:lnL>
                    <a:lnR w="12700" cmpd="sng">
                      <a:solidFill>
                        <a:srgbClr val="C04000"/>
                      </a:solidFill>
                    </a:lnR>
                    <a:lnT w="12700" cmpd="sng">
                      <a:solidFill>
                        <a:srgbClr val="C04000"/>
                      </a:solidFill>
                    </a:lnT>
                    <a:lnB w="12700" cmpd="sng">
                      <a:solidFill>
                        <a:srgbClr val="C04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4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28600" indent="-228600">
                        <a:buAutoNum type="arabicParenR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Укомплектованность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совместительства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Различия в уровне заработной платы внутри МО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АУП в среднесписочном составе работников</a:t>
                      </a:r>
                    </a:p>
                  </a:txBody>
                  <a:tcPr marL="72000" marR="72000" marT="36000" marB="36000" anchor="ctr">
                    <a:lnL w="12700" cmpd="sng">
                      <a:solidFill>
                        <a:srgbClr val="C04000"/>
                      </a:solidFill>
                    </a:lnL>
                    <a:lnR w="12700" cmpd="sng">
                      <a:solidFill>
                        <a:srgbClr val="C04000"/>
                      </a:solidFill>
                    </a:lnR>
                    <a:lnT w="12700" cmpd="sng">
                      <a:solidFill>
                        <a:srgbClr val="C04000"/>
                      </a:solidFill>
                    </a:lnT>
                    <a:lnB w="12700" cmpd="sng">
                      <a:solidFill>
                        <a:srgbClr val="C04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4000">
                        <a:tint val="40000"/>
                      </a:srgbClr>
                    </a:solidFill>
                  </a:tcPr>
                </a:tc>
              </a:tr>
              <a:tr h="6542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Кадровые показатели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 anchor="ctr">
                    <a:lnL w="12700" cmpd="sng">
                      <a:solidFill>
                        <a:srgbClr val="C04000"/>
                      </a:solidFill>
                    </a:lnL>
                    <a:lnR w="12700" cmpd="sng">
                      <a:solidFill>
                        <a:srgbClr val="C04000"/>
                      </a:solidFill>
                    </a:lnR>
                    <a:lnT w="12700" cmpd="sng">
                      <a:solidFill>
                        <a:srgbClr val="C04000"/>
                      </a:solidFill>
                    </a:lnT>
                    <a:lnB w="12700" cmpd="sng">
                      <a:solidFill>
                        <a:srgbClr val="C04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4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28600" indent="-228600" algn="l" defTabSz="914400" rtl="0" eaLnBrk="1" latinLnBrk="0" hangingPunct="1">
                        <a:buAutoNum type="arabicParenR"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Стационар: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дней работы койки в году</a:t>
                      </a:r>
                    </a:p>
                    <a:p>
                      <a:pPr marL="228600" indent="-228600" algn="l" defTabSz="914400" rtl="0" eaLnBrk="1" latinLnBrk="0" hangingPunct="1">
                        <a:buAutoNum type="arabicParenR"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Амбулаторные условия: кол-во посещений на 1 врача</a:t>
                      </a:r>
                    </a:p>
                    <a:p>
                      <a:pPr marL="228600" indent="-228600" algn="l" defTabSz="914400" rtl="0" eaLnBrk="1" latinLnBrk="0" hangingPunct="1">
                        <a:buAutoNum type="arabicParenR"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Скорая помощь: кол-во вызовов на 1 бригаду</a:t>
                      </a:r>
                    </a:p>
                    <a:p>
                      <a:pPr marL="228600" indent="-228600" algn="l" defTabSz="914400" rtl="0" eaLnBrk="1" latinLnBrk="0" hangingPunct="1">
                        <a:buAutoNum type="arabicParenR"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Оборот/ занятость койки 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 anchor="ctr">
                    <a:lnL w="12700" cmpd="sng">
                      <a:solidFill>
                        <a:srgbClr val="C04000"/>
                      </a:solidFill>
                    </a:lnL>
                    <a:lnR w="12700" cmpd="sng">
                      <a:solidFill>
                        <a:srgbClr val="C04000"/>
                      </a:solidFill>
                    </a:lnR>
                    <a:lnT w="12700" cmpd="sng">
                      <a:solidFill>
                        <a:srgbClr val="C04000"/>
                      </a:solidFill>
                    </a:lnT>
                    <a:lnB w="12700" cmpd="sng">
                      <a:solidFill>
                        <a:srgbClr val="C04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4000">
                        <a:tint val="20000"/>
                      </a:srgbClr>
                    </a:solidFill>
                  </a:tcPr>
                </a:tc>
              </a:tr>
              <a:tr h="7321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ресурсов</a:t>
                      </a:r>
                    </a:p>
                  </a:txBody>
                  <a:tcPr marL="72000" marR="72000" marT="36000" marB="36000" anchor="ctr">
                    <a:lnL w="12700" cmpd="sng">
                      <a:solidFill>
                        <a:srgbClr val="C04000"/>
                      </a:solidFill>
                    </a:lnL>
                    <a:lnR w="12700" cmpd="sng">
                      <a:solidFill>
                        <a:srgbClr val="C04000"/>
                      </a:solidFill>
                    </a:lnR>
                    <a:lnT w="12700" cmpd="sng">
                      <a:solidFill>
                        <a:srgbClr val="C04000"/>
                      </a:solidFill>
                    </a:lnT>
                    <a:lnB w="12700" cmpd="sng">
                      <a:solidFill>
                        <a:srgbClr val="C04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4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28600" indent="-228600" algn="l" defTabSz="914400" rtl="0" eaLnBrk="1" latinLnBrk="0" hangingPunct="1">
                        <a:buAutoNum type="arabicParenR"/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коек на 1 кв. м;</a:t>
                      </a:r>
                    </a:p>
                    <a:p>
                      <a:pPr marL="228600" indent="-228600" algn="l" defTabSz="914400" rtl="0" eaLnBrk="1" latinLnBrk="0" hangingPunct="1">
                        <a:buAutoNum type="arabicParenR"/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исследований в год на одного врача;</a:t>
                      </a:r>
                    </a:p>
                    <a:p>
                      <a:pPr marL="228600" indent="-228600" algn="l" defTabSz="914400" rtl="0" eaLnBrk="1" latinLnBrk="0" hangingPunct="1">
                        <a:buAutoNum type="arabicParenR"/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автомобилей СМП и НП на 100 тыс. </a:t>
                      </a:r>
                      <a:r>
                        <a:rPr lang="ru-RU" sz="1000" b="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прикрепл</a:t>
                      </a: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нас-я</a:t>
                      </a:r>
                    </a:p>
                    <a:p>
                      <a:pPr marL="228600" indent="-228600" algn="l" defTabSz="914400" rtl="0" eaLnBrk="1" latinLnBrk="0" hangingPunct="1">
                        <a:buAutoNum type="arabicParenR"/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врачами АПП на тыс.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прикрепл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нас-я</a:t>
                      </a:r>
                    </a:p>
                  </a:txBody>
                  <a:tcPr marL="72000" marR="72000" marT="36000" marB="36000" anchor="ctr">
                    <a:lnL w="12700" cmpd="sng">
                      <a:solidFill>
                        <a:srgbClr val="C04000"/>
                      </a:solidFill>
                    </a:lnL>
                    <a:lnR w="12700" cmpd="sng">
                      <a:solidFill>
                        <a:srgbClr val="C04000"/>
                      </a:solidFill>
                    </a:lnR>
                    <a:lnT w="12700" cmpd="sng">
                      <a:solidFill>
                        <a:srgbClr val="C04000"/>
                      </a:solidFill>
                    </a:lnT>
                    <a:lnB w="12700" cmpd="sng">
                      <a:solidFill>
                        <a:srgbClr val="C04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4000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17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25440"/>
            <a:ext cx="7920879" cy="458077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ctr">
              <a:lnSpc>
                <a:spcPct val="119000"/>
              </a:lnSpc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управления финансовыми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средствами. Региональный уровень </a:t>
            </a:r>
          </a:p>
          <a:p>
            <a:pPr algn="ctr">
              <a:lnSpc>
                <a:spcPct val="119000"/>
              </a:lnSpc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показателей  МО в целом по региону</a:t>
            </a:r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9000"/>
              </a:lnSpc>
            </a:pPr>
            <a:endParaRPr lang="en-US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9000"/>
              </a:lnSpc>
            </a:pPr>
            <a:endParaRPr lang="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4150" y="586991"/>
            <a:ext cx="7850298" cy="4164393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just">
              <a:lnSpc>
                <a:spcPct val="115000"/>
              </a:lnSpc>
            </a:pPr>
            <a:endParaRPr lang="ru" sz="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" sz="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" sz="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" sz="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" sz="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" sz="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" sz="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" sz="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" sz="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" sz="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" sz="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" sz="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" sz="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" sz="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" sz="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" sz="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ctr">
              <a:lnSpc>
                <a:spcPct val="115000"/>
              </a:lnSpc>
            </a:pPr>
            <a:endParaRPr lang="ru" sz="800" u="sng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ru" sz="800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ru" sz="800" u="sng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ru" sz="800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n-US" sz="800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состояния качества управления  средствами ОМС производится по данным, </a:t>
            </a:r>
            <a:r>
              <a:rPr lang="ru" sz="12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предоставляемым медицинской организацией, </a:t>
            </a:r>
            <a:r>
              <a:rPr lang="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прошедшим внутренний контроль </a:t>
            </a:r>
            <a:endParaRPr lang="en-US" sz="1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" sz="1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Достоверное предоставление данных, </a:t>
            </a:r>
            <a:r>
              <a:rPr lang="ru" sz="12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выверка</a:t>
            </a:r>
            <a:r>
              <a:rPr lang="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данных с ТФОМС ЯО</a:t>
            </a:r>
          </a:p>
          <a:p>
            <a:pPr algn="just">
              <a:lnSpc>
                <a:spcPct val="115000"/>
              </a:lnSpc>
            </a:pPr>
            <a:endParaRPr lang="ru" sz="1200" dirty="0">
              <a:latin typeface="Arial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" y="-6803"/>
            <a:ext cx="586991" cy="5869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20472" y="4859581"/>
            <a:ext cx="288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5</a:t>
            </a:r>
            <a:endParaRPr lang="ru-RU" sz="1000" dirty="0"/>
          </a:p>
        </p:txBody>
      </p:sp>
      <p:graphicFrame>
        <p:nvGraphicFramePr>
          <p:cNvPr id="1026" name="Таблица 10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847819"/>
              </p:ext>
            </p:extLst>
          </p:nvPr>
        </p:nvGraphicFramePr>
        <p:xfrm>
          <a:off x="683568" y="843558"/>
          <a:ext cx="7920880" cy="259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0"/>
              </a:tblGrid>
              <a:tr h="32860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Оцениваемые показатели 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5051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Освоение средств в МО на оплату МП и лечения 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1536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Освоение средств в ОМС в разрезе условий оказания  МП  </a:t>
                      </a:r>
                    </a:p>
                  </a:txBody>
                  <a:tcPr/>
                </a:tc>
              </a:tr>
              <a:tr h="271536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Соотношение остатков на счетах МО и ПКЗ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1536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Остатки на счетах МО при среднемесячных расходах за: месяц, год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9419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СМЗП к средней по экономике %: врачи, СМП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9419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Разброс в достижении ЦУ СЗП между МО по врачам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5188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расходов средств ОМС (медикаменты и перевязочные средства)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3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580" y="61632"/>
            <a:ext cx="7772400" cy="46166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2727AF"/>
                </a:solidFill>
              </a:rPr>
              <a:t>Ярославская область (И8)</a:t>
            </a:r>
            <a:endParaRPr lang="ru-RU" dirty="0">
              <a:solidFill>
                <a:srgbClr val="2727AF"/>
              </a:solidFill>
            </a:endParaRPr>
          </a:p>
        </p:txBody>
      </p:sp>
      <p:pic>
        <p:nvPicPr>
          <p:cNvPr id="1026" name="Picture 2" descr="C:\Users\lokteva\AppData\Local\Packages\Microsoft.Windows.Photos_8wekyb3d8bbwe\TempState\ShareServiceTempFolder\И8 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1" y="624367"/>
            <a:ext cx="6626833" cy="449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okteva\AppData\Local\Packages\Microsoft.Windows.Photos_8wekyb3d8bbwe\TempState\ShareServiceTempFolder\И8 доля расх_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245" y="624367"/>
            <a:ext cx="2180423" cy="226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438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283" y="51470"/>
            <a:ext cx="8065517" cy="864096"/>
          </a:xfrm>
        </p:spPr>
        <p:txBody>
          <a:bodyPr>
            <a:normAutofit fontScale="90000"/>
          </a:bodyPr>
          <a:lstStyle/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управления финансовыми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 </a:t>
            </a:r>
            <a:b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Оценка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устойчивости медицинской организации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финансовой устойчивости медицинских организаций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2366795"/>
              </p:ext>
            </p:extLst>
          </p:nvPr>
        </p:nvGraphicFramePr>
        <p:xfrm>
          <a:off x="1124105" y="1048143"/>
          <a:ext cx="737129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5646"/>
                <a:gridCol w="3685646"/>
              </a:tblGrid>
              <a:tr h="720079"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Совместный приказ ДЗФ ЯО и ТФОМС ЯО от 30.06.2020 № 612/276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 утверждении отчётности по форме 1МФУ»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" y="0"/>
            <a:ext cx="58578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36899" y="2290224"/>
            <a:ext cx="81824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Рейтинг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устойчивости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МО, подведомственных МЗ ЯО по средствам ОМС</a:t>
            </a:r>
          </a:p>
          <a:p>
            <a:pPr algn="ctr"/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1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рейтинга</a:t>
            </a:r>
            <a:endParaRPr lang="ru-RU" sz="1400" b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наличие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остатков средств ОМС для выплаты ЗП за 2ую половину месяца на конец периода;</a:t>
            </a:r>
          </a:p>
          <a:p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отсутствие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ПКЗ на конец периода;</a:t>
            </a:r>
          </a:p>
          <a:p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снижение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ПКЗ на конец периода;</a:t>
            </a:r>
          </a:p>
          <a:p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уровень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ПКЗ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соотношении со среднемесячными расходами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(&gt; </a:t>
            </a:r>
            <a:r>
              <a:rPr lang="en-US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соотношение остатков со среднемесячными расходами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(&gt;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100%);</a:t>
            </a:r>
          </a:p>
          <a:p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превышение остатков средств ОМС более 2-х, 3-х месячной потребности в расходах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652079" y="1779662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460432" y="4803998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80892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23479"/>
            <a:ext cx="7931223" cy="573772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затрат по условиям оказания медицинской помощи в аналитическом учёте медицинских организаций      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467544" y="1131590"/>
            <a:ext cx="4038600" cy="254555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12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ТФОМС ЯО от 20.07.2023 № 13-09/2721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1200" dirty="0">
              <a:solidFill>
                <a:srgbClr val="9BBB59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1200" dirty="0">
              <a:solidFill>
                <a:srgbClr val="9BBB59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200" b="1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письмо МЗ ЯО, ТФОМС ЯО от 31.01.2024 №№ 19-521/2024, 13-09/352</a:t>
            </a:r>
          </a:p>
          <a:p>
            <a:pPr marL="0" lvl="0" indent="0">
              <a:buNone/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1200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письмо МЗ ЯО, ТФОМС ЯО от </a:t>
            </a:r>
          </a:p>
          <a:p>
            <a:pPr marL="0" lvl="0" indent="0">
              <a:buNone/>
            </a:pP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05.07.2024 №№ 19-3738/2024, 13-09/2268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644008" y="1059582"/>
            <a:ext cx="4038600" cy="261756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12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Рекомендации по ведению учёта расходов для отражения в отчётности по форме 14-Ф(ОМС) </a:t>
            </a:r>
          </a:p>
          <a:p>
            <a:pPr marL="0" lvl="0" indent="0">
              <a:buNone/>
            </a:pPr>
            <a:r>
              <a:rPr lang="ru-RU" sz="12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Рекомендации по способам распределения расходов на оказание МП по условиям её оказания за счёт средств ОМС</a:t>
            </a:r>
          </a:p>
          <a:p>
            <a:pPr marL="0" lvl="0" indent="0">
              <a:buNone/>
            </a:pPr>
            <a:endParaRPr lang="ru-RU" sz="1200" b="1" dirty="0">
              <a:solidFill>
                <a:srgbClr val="9BBB59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200" b="1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 несоответствие структуры расходов структуре доходов МО в разрезе условий оказания МП </a:t>
            </a:r>
          </a:p>
          <a:p>
            <a:pPr marL="0" lvl="0" indent="0">
              <a:buNone/>
            </a:pPr>
            <a:endParaRPr lang="ru-RU" sz="1200" b="1" dirty="0">
              <a:solidFill>
                <a:srgbClr val="9BBB59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sz="1200" b="1" dirty="0" smtClean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2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управления финансовыми средствами отрасли здравоохранение</a:t>
            </a:r>
          </a:p>
          <a:p>
            <a:pPr marL="0" lvl="0" indent="0">
              <a:buNone/>
            </a:pP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Собеседование с МО по вопросам соответствия структуры расходов структуре доходов, </a:t>
            </a:r>
            <a:r>
              <a:rPr lang="ru-RU" sz="1200" b="1" u="sng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4767263"/>
            <a:ext cx="288032" cy="273844"/>
          </a:xfrm>
        </p:spPr>
        <p:txBody>
          <a:bodyPr/>
          <a:lstStyle/>
          <a:p>
            <a:fld id="{26D389C9-4257-492E-893F-58D150A37E88}" type="slidenum">
              <a:rPr lang="ru-RU" smtClean="0"/>
              <a:t>8</a:t>
            </a:fld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6717" cy="686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070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2" y="0"/>
            <a:ext cx="7632849" cy="725321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ctr">
              <a:lnSpc>
                <a:spcPct val="119000"/>
              </a:lnSpc>
            </a:pP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 по условиям оказания медицинской помощи в аналитическом учёте медицинских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</a:p>
          <a:p>
            <a:pPr>
              <a:lnSpc>
                <a:spcPct val="119000"/>
              </a:lnSpc>
            </a:pPr>
            <a:endParaRPr lang="ru" sz="1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</a:pPr>
            <a:r>
              <a:rPr lang="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вопроса </a:t>
            </a:r>
            <a:r>
              <a:rPr lang="ru" sz="11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анализ данных МО по ф.14-ф(ОМС), анализ финансовых результатов деятельности МО,                                                     </a:t>
            </a:r>
            <a:r>
              <a:rPr lang="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Инцидент № 8</a:t>
            </a:r>
          </a:p>
          <a:p>
            <a:pPr>
              <a:lnSpc>
                <a:spcPct val="119000"/>
              </a:lnSpc>
            </a:pPr>
            <a:r>
              <a:rPr lang="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Установлено </a:t>
            </a:r>
            <a:r>
              <a:rPr lang="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нарушение принципа взвимоствязи доходов и расходов, при  </a:t>
            </a:r>
          </a:p>
          <a:p>
            <a:pPr>
              <a:lnSpc>
                <a:spcPct val="119000"/>
              </a:lnSpc>
            </a:pPr>
            <a:r>
              <a:rPr lang="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	</a:t>
            </a:r>
            <a:r>
              <a:rPr lang="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отнесении (распределении ) затрат по условиям оказания МП</a:t>
            </a:r>
          </a:p>
          <a:p>
            <a:pPr>
              <a:lnSpc>
                <a:spcPct val="119000"/>
              </a:lnSpc>
            </a:pPr>
            <a:endParaRPr lang="ru" sz="1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</a:pPr>
            <a:endParaRPr lang="ru" sz="1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</a:pPr>
            <a:endParaRPr lang="ru" sz="1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</a:pPr>
            <a:endParaRPr lang="ru" sz="1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750760"/>
            <a:ext cx="8280919" cy="4176347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just">
              <a:lnSpc>
                <a:spcPct val="115000"/>
              </a:lnSpc>
            </a:pPr>
            <a:endParaRPr lang="ru" sz="1200" dirty="0">
              <a:latin typeface="Arial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0" y="25440"/>
            <a:ext cx="586991" cy="5869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76456" y="4803998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8</a:t>
            </a:r>
            <a:endParaRPr lang="ru-RU" sz="1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713427"/>
              </p:ext>
            </p:extLst>
          </p:nvPr>
        </p:nvGraphicFramePr>
        <p:xfrm>
          <a:off x="539552" y="1635646"/>
          <a:ext cx="8136904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4968552"/>
              </a:tblGrid>
              <a:tr h="12113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28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п.5 ч.2.ст.20 Федеральный закон № 326-ФЗ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использовать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средства ОМС, полученные за оказанную МП, в соответствии с программами ОМС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28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ч.7 ст.35Федеральный закон № 326-ФЗ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п.186 Правила ОМС, Приказ МЗ РФ № 108н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определена структура тарифа на оплату МП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28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п.192 Правила ОМС, Приказ МЗ РФ № 108н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затраты включённые в расчёт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тарифа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14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п.п.6 п.195 Правил, Приказ МЗ РФ № 108н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 затрат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Объект 10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2" y="4651"/>
            <a:ext cx="586991" cy="58699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7543" y="3102303"/>
            <a:ext cx="8064897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Пунктом 208 Правил ОМС, установлен </a:t>
            </a:r>
            <a:r>
              <a:rPr lang="ru-RU" sz="13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пропорциональности распределения затрат</a:t>
            </a:r>
            <a:r>
              <a:rPr lang="ru-RU" sz="1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необходимых для деятельности МО в целом, по отдельным видам МП и определены способы такого распределения</a:t>
            </a:r>
          </a:p>
          <a:p>
            <a:pPr algn="ctr"/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9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9651</TotalTime>
  <Words>1627</Words>
  <Application>Microsoft Office PowerPoint</Application>
  <PresentationFormat>Экран (16:9)</PresentationFormat>
  <Paragraphs>291</Paragraphs>
  <Slides>27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 Повышение качества управления финансовыми средствами  Оценка показателей медицинской организации  </vt:lpstr>
      <vt:lpstr>Презентация PowerPoint</vt:lpstr>
      <vt:lpstr>Ярославская область (И8)</vt:lpstr>
      <vt:lpstr> Повышение качества управления финансовыми средствами   Оценка уровня финансовой устойчивости медицинской организации  Мониторинг финансовой устойчивости медицинских организаций </vt:lpstr>
      <vt:lpstr>Распределение затрат по условиям оказания медицинской помощи в аналитическом учёте медицинских организаций        Рекомендации</vt:lpstr>
      <vt:lpstr>Презентация PowerPoint</vt:lpstr>
      <vt:lpstr>Способы распределения затрат, необходимых для деятельности МО в целом,  по отдельным видам МП</vt:lpstr>
      <vt:lpstr>Распределение затрат по условиям оказания медицинской помощи в аналитическом учёте медицинских организаций </vt:lpstr>
      <vt:lpstr>Презентация PowerPoint</vt:lpstr>
      <vt:lpstr>Анализ финансовых результатов МО</vt:lpstr>
      <vt:lpstr>Анализ Финансовых результатов МО за 2023 год</vt:lpstr>
      <vt:lpstr>Анализ Финансовых результатов МО в части ОМС за 2023 год</vt:lpstr>
      <vt:lpstr>Презентация PowerPoint</vt:lpstr>
      <vt:lpstr>Анализ финансовых результатов деятельности МО в части средств ОМС за I полугодие 2024 года</vt:lpstr>
      <vt:lpstr>Анализ коечного фонда медицинских организаций с прикрепленным населением</vt:lpstr>
      <vt:lpstr>Анализ коечного фонда медицинских организаций с прикрепленным населением</vt:lpstr>
      <vt:lpstr>АНАЛИЗ ВЫПОЛНЕННЫХ  ОБЪЕМОВ И НЕДОПОЛУЧЕННЫХ ДОХОДОВ ИСХОДЯ ИЗ ФАКТИЧЕСКОГО КОЕЧНОГО ФОНДА  (актуален для МО без прикрепленного населения)</vt:lpstr>
      <vt:lpstr>АНАЛИЗ ВЫПОЛНЕННЫХ  ОБЪЕМОВ И НЕДОПОЛУЧЕННЫХ ДОХОДОВ ИСХОДЯ ИЗ ФАКТИЧЕСКОГО КОЕЧНОГО ФОНДА</vt:lpstr>
      <vt:lpstr>АНАЛИЗ ВЫПОЛНЕННЫХ  ОБЪЕМОВ И НЕДОПОЛУЧЕННЫХ ДОХОДОВ ИСХОДЯ ИЗ ФАКТИЧЕСКОГО КОЕЧНОГО ФОНДА</vt:lpstr>
      <vt:lpstr>Ежемесячный анализ исполнения объемов медицинской помощи  и финансового обеспечения МО (экономия/дефицит) с прогнозом (АИС)</vt:lpstr>
      <vt:lpstr>Ежемесячный анализ исполнения объемов медицинской помощи  и финансового обеспечения МО (экономия/дефицит) с прогнозом (пример)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Вершеня Анна Александровна</dc:creator>
  <cp:lastModifiedBy>Наталия К. Захаренко</cp:lastModifiedBy>
  <cp:revision>504</cp:revision>
  <cp:lastPrinted>2024-11-29T04:57:53Z</cp:lastPrinted>
  <dcterms:created xsi:type="dcterms:W3CDTF">2020-08-26T05:24:50Z</dcterms:created>
  <dcterms:modified xsi:type="dcterms:W3CDTF">2024-12-03T13:14:58Z</dcterms:modified>
</cp:coreProperties>
</file>