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3" r:id="rId3"/>
    <p:sldId id="289" r:id="rId4"/>
    <p:sldId id="292" r:id="rId5"/>
    <p:sldId id="291" r:id="rId6"/>
    <p:sldId id="293" r:id="rId7"/>
    <p:sldId id="294" r:id="rId8"/>
    <p:sldId id="271" r:id="rId9"/>
    <p:sldId id="278" r:id="rId10"/>
    <p:sldId id="276" r:id="rId11"/>
    <p:sldId id="275" r:id="rId12"/>
    <p:sldId id="282" r:id="rId13"/>
    <p:sldId id="283" r:id="rId14"/>
    <p:sldId id="259" r:id="rId15"/>
    <p:sldId id="287" r:id="rId16"/>
    <p:sldId id="285" r:id="rId17"/>
    <p:sldId id="258" r:id="rId18"/>
    <p:sldId id="286" r:id="rId19"/>
    <p:sldId id="277" r:id="rId20"/>
    <p:sldId id="260" r:id="rId21"/>
    <p:sldId id="261" r:id="rId22"/>
    <p:sldId id="266" r:id="rId23"/>
    <p:sldId id="265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-10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bedewa\Desktop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bedewa\Desktop\&#1050;&#1062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ebedewa\Desktop\&#1050;&#1085;&#1080;&#1075;&#1072;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45"/>
          <c:dPt>
            <c:idx val="0"/>
            <c:bubble3D val="0"/>
            <c:explosion val="49"/>
          </c:dPt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Лист3!$A$1:$A$4</c:f>
              <c:strCache>
                <c:ptCount val="4"/>
                <c:pt idx="0">
                  <c:v>смс-информирование,  информирование через мессенджеры  </c:v>
                </c:pt>
                <c:pt idx="1">
                  <c:v>почтовые рассылки</c:v>
                </c:pt>
                <c:pt idx="2">
                  <c:v>телефонные обзвоны</c:v>
                </c:pt>
                <c:pt idx="3">
                  <c:v>электронная почта </c:v>
                </c:pt>
              </c:strCache>
            </c:strRef>
          </c:cat>
          <c:val>
            <c:numRef>
              <c:f>Лист3!$B$1:$B$4</c:f>
              <c:numCache>
                <c:formatCode>#,##0</c:formatCode>
                <c:ptCount val="4"/>
                <c:pt idx="0">
                  <c:v>695341</c:v>
                </c:pt>
                <c:pt idx="1">
                  <c:v>48154</c:v>
                </c:pt>
                <c:pt idx="2">
                  <c:v>126015</c:v>
                </c:pt>
                <c:pt idx="3">
                  <c:v>13307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262086798048083"/>
          <c:y val="0.11100927057487441"/>
          <c:w val="0.3072039805406237"/>
          <c:h val="0.7289899887666802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Лист1!$C$1:$G$1</c:f>
              <c:strCache>
                <c:ptCount val="5"/>
                <c:pt idx="0">
                  <c:v>РЕСО-Мед</c:v>
                </c:pt>
                <c:pt idx="1">
                  <c:v>Капитал МС</c:v>
                </c:pt>
                <c:pt idx="2">
                  <c:v>СОГАЗ-Мед</c:v>
                </c:pt>
                <c:pt idx="3">
                  <c:v>Ингосстрах-М</c:v>
                </c:pt>
                <c:pt idx="4">
                  <c:v>ТФОМС</c:v>
                </c:pt>
              </c:strCache>
            </c:strRef>
          </c:cat>
          <c:val>
            <c:numRef>
              <c:f>Лист1!$C$2:$G$2</c:f>
              <c:numCache>
                <c:formatCode>#,##0</c:formatCode>
                <c:ptCount val="5"/>
                <c:pt idx="0" formatCode="General">
                  <c:v>1307</c:v>
                </c:pt>
                <c:pt idx="1">
                  <c:v>10605</c:v>
                </c:pt>
                <c:pt idx="2">
                  <c:v>5609</c:v>
                </c:pt>
                <c:pt idx="3" formatCode="General">
                  <c:v>1177</c:v>
                </c:pt>
                <c:pt idx="4" formatCode="General">
                  <c:v>651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468409232351115E-2"/>
          <c:y val="1.9209871493336052E-2"/>
          <c:w val="0.50343660650666089"/>
          <c:h val="0.791306086739157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1471836638976831"/>
          <c:y val="4.6912545022781242E-2"/>
          <c:w val="0.46950257506471482"/>
          <c:h val="0.90338184999602322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918339811104205E-3"/>
          <c:y val="1.4685680570026755E-2"/>
          <c:w val="0.52609680273620396"/>
          <c:h val="0.70776069926164364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Лист2!$A$1:$A$18</c:f>
              <c:strCache>
                <c:ptCount val="15"/>
                <c:pt idx="0">
                  <c:v>выборе (замене) СМО</c:v>
                </c:pt>
                <c:pt idx="1">
                  <c:v>обеспечении выдачи полисов ОМС</c:v>
                </c:pt>
                <c:pt idx="2">
                  <c:v>выборе медицинской организации</c:v>
                </c:pt>
                <c:pt idx="3">
                  <c:v>выборе врача</c:v>
                </c:pt>
                <c:pt idx="4">
                  <c:v>организации работы медицинской организации</c:v>
                </c:pt>
                <c:pt idx="5">
                  <c:v>получении медицинской помощи по базовой программе ОМС за пределами территории страхования</c:v>
                </c:pt>
                <c:pt idx="6">
                  <c:v>при отказе в оказании медицинской помощи</c:v>
                </c:pt>
                <c:pt idx="7">
                  <c:v>о предоставлении информации о видах, качестве и об условиях предоставления медицинской помощи в рамках программ ОМС</c:v>
                </c:pt>
                <c:pt idx="8">
                  <c:v>о перечне оказанных медицинских услуг и их стоимости</c:v>
                </c:pt>
                <c:pt idx="9">
                  <c:v>о выявленных нарушениях по результатам проведенного контроля объемов, сроков, качества и условий предоставления медицинской помощи в рамках программ ОМС</c:v>
                </c:pt>
                <c:pt idx="10">
                  <c:v>о медицинских организациях, осуществляющих деятельность в сфере ОМС на территории субъекта Российской Федерации, всего, в том числе:</c:v>
                </c:pt>
                <c:pt idx="11">
                  <c:v>о медицинских организациях, осуществляющих деятельность в сфере ОМС, где возможно пройти профилактические медицинские осмотры, диспансеризацию в рамках территориальных программ ОМС</c:v>
                </c:pt>
                <c:pt idx="12">
                  <c:v>другие причины обращений за разъяснениями (консультациями)</c:v>
                </c:pt>
                <c:pt idx="13">
                  <c:v>предложения</c:v>
                </c:pt>
                <c:pt idx="14">
                  <c:v>благодарности</c:v>
                </c:pt>
              </c:strCache>
            </c:strRef>
          </c:cat>
          <c:val>
            <c:numRef>
              <c:f>Лист2!$B$1:$B$18</c:f>
              <c:numCache>
                <c:formatCode>#,##0</c:formatCode>
                <c:ptCount val="15"/>
                <c:pt idx="0">
                  <c:v>3212</c:v>
                </c:pt>
                <c:pt idx="1">
                  <c:v>5706</c:v>
                </c:pt>
                <c:pt idx="2" formatCode="General">
                  <c:v>471</c:v>
                </c:pt>
                <c:pt idx="3" formatCode="General">
                  <c:v>111</c:v>
                </c:pt>
                <c:pt idx="4">
                  <c:v>1824</c:v>
                </c:pt>
                <c:pt idx="5" formatCode="General">
                  <c:v>158</c:v>
                </c:pt>
                <c:pt idx="6" formatCode="General">
                  <c:v>66</c:v>
                </c:pt>
                <c:pt idx="7" formatCode="General">
                  <c:v>1023</c:v>
                </c:pt>
                <c:pt idx="8" formatCode="General">
                  <c:v>32</c:v>
                </c:pt>
                <c:pt idx="9" formatCode="General">
                  <c:v>16</c:v>
                </c:pt>
                <c:pt idx="10" formatCode="General">
                  <c:v>89</c:v>
                </c:pt>
                <c:pt idx="11" formatCode="General">
                  <c:v>83</c:v>
                </c:pt>
                <c:pt idx="12" formatCode="General">
                  <c:v>5521</c:v>
                </c:pt>
                <c:pt idx="13" formatCode="General">
                  <c:v>1</c:v>
                </c:pt>
                <c:pt idx="14" formatCode="General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0344096961226648"/>
          <c:y val="0.16730399664587534"/>
          <c:w val="0.48152148378488807"/>
          <c:h val="0.79657220626279623"/>
        </c:manualLayout>
      </c:layout>
      <c:overlay val="0"/>
      <c:txPr>
        <a:bodyPr/>
        <a:lstStyle/>
        <a:p>
          <a:pPr algn="l"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71DA95-CF9D-4F84-AB79-1B56B4074660}" type="doc">
      <dgm:prSet loTypeId="urn:microsoft.com/office/officeart/2005/8/layout/pyramid2" loCatId="pyramid" qsTypeId="urn:microsoft.com/office/officeart/2005/8/quickstyle/3d4" qsCatId="3D" csTypeId="urn:microsoft.com/office/officeart/2005/8/colors/accent3_3" csCatId="accent3" phldr="1"/>
      <dgm:spPr/>
    </dgm:pt>
    <dgm:pt modelId="{7BB1C124-EC11-4C49-B726-B131FA6846D3}">
      <dgm:prSet phldrT="[Текст]" custT="1"/>
      <dgm:spPr/>
      <dgm:t>
        <a:bodyPr/>
        <a:lstStyle/>
        <a:p>
          <a:r>
            <a:rPr lang="en-US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уровня:</a:t>
          </a:r>
          <a:endParaRPr lang="ru-RU" sz="3200" dirty="0" smtClean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Федеральный контакт-центр – 82</a:t>
          </a:r>
        </a:p>
        <a:p>
          <a:r>
            <a: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Региональный контакт-центр – 43</a:t>
          </a:r>
        </a:p>
        <a:p>
          <a:endParaRPr lang="ru-RU" sz="20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701FE9-FDEB-41B6-8F74-47AF7755B245}" type="parTrans" cxnId="{E8DB3175-0008-4640-BE59-55A8C3B56572}">
      <dgm:prSet/>
      <dgm:spPr/>
      <dgm:t>
        <a:bodyPr/>
        <a:lstStyle/>
        <a:p>
          <a:endParaRPr lang="ru-RU"/>
        </a:p>
      </dgm:t>
    </dgm:pt>
    <dgm:pt modelId="{B946306E-73D9-44D7-A608-E39F1429F526}" type="sibTrans" cxnId="{E8DB3175-0008-4640-BE59-55A8C3B56572}">
      <dgm:prSet/>
      <dgm:spPr/>
      <dgm:t>
        <a:bodyPr/>
        <a:lstStyle/>
        <a:p>
          <a:endParaRPr lang="ru-RU"/>
        </a:p>
      </dgm:t>
    </dgm:pt>
    <dgm:pt modelId="{0733926D-1880-4C5B-8FF6-935A5C12C9F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  <a:r>
            <a: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уровня: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59 специалистов, из них все прошли специальную подготовку</a:t>
          </a:r>
          <a:endParaRPr lang="ru-RU" sz="20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F6E748-3CD5-4F3F-A4FF-18958324F258}" type="parTrans" cxnId="{D5A99E0D-7412-45CE-AAA4-B1874927BA13}">
      <dgm:prSet/>
      <dgm:spPr/>
      <dgm:t>
        <a:bodyPr/>
        <a:lstStyle/>
        <a:p>
          <a:endParaRPr lang="ru-RU"/>
        </a:p>
      </dgm:t>
    </dgm:pt>
    <dgm:pt modelId="{751F2B98-449E-41F9-B528-1E8AEFFD8186}" type="sibTrans" cxnId="{D5A99E0D-7412-45CE-AAA4-B1874927BA13}">
      <dgm:prSet/>
      <dgm:spPr/>
      <dgm:t>
        <a:bodyPr/>
        <a:lstStyle/>
        <a:p>
          <a:endParaRPr lang="ru-RU"/>
        </a:p>
      </dgm:t>
    </dgm:pt>
    <dgm:pt modelId="{690A4431-DC9E-4CD0-A4F6-FE8D758CC78C}">
      <dgm:prSet phldrT="[Текст]" custT="1"/>
      <dgm:spPr/>
      <dgm:t>
        <a:bodyPr/>
        <a:lstStyle/>
        <a:p>
          <a:r>
            <a:rPr lang="en-US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</a:t>
          </a:r>
          <a:r>
            <a: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уровня:</a:t>
          </a:r>
          <a:endParaRPr lang="ru-RU" sz="3200" dirty="0" smtClean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 17 специалист, из них все прошли специальную подготовку 17</a:t>
          </a:r>
          <a:endParaRPr lang="ru-RU" sz="20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C2E09C-2839-4D5D-9382-68BAC9428FA6}" type="parTrans" cxnId="{8220A205-E9F7-4A7C-A927-02F0D75F06F4}">
      <dgm:prSet/>
      <dgm:spPr/>
      <dgm:t>
        <a:bodyPr/>
        <a:lstStyle/>
        <a:p>
          <a:endParaRPr lang="ru-RU"/>
        </a:p>
      </dgm:t>
    </dgm:pt>
    <dgm:pt modelId="{5933BB7E-63F7-4B99-A8FB-00AD1D562179}" type="sibTrans" cxnId="{8220A205-E9F7-4A7C-A927-02F0D75F06F4}">
      <dgm:prSet/>
      <dgm:spPr/>
      <dgm:t>
        <a:bodyPr/>
        <a:lstStyle/>
        <a:p>
          <a:endParaRPr lang="ru-RU"/>
        </a:p>
      </dgm:t>
    </dgm:pt>
    <dgm:pt modelId="{B901D785-2D77-4A55-8712-B1FCE376AC38}">
      <dgm:prSet/>
      <dgm:spPr/>
      <dgm:t>
        <a:bodyPr/>
        <a:lstStyle/>
        <a:p>
          <a:r>
            <a:rPr lang="ru-RU" dirty="0" smtClean="0"/>
            <a:t>*</a:t>
          </a:r>
          <a:r>
            <a:rPr lang="ru-RU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Справочно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dirty="0" smtClean="0"/>
            <a:t>численность застрахованных лиц на одного страхового представителя </a:t>
          </a:r>
          <a:r>
            <a:rPr lang="en-US" dirty="0" smtClean="0"/>
            <a:t>I</a:t>
          </a:r>
          <a:r>
            <a:rPr lang="ru-RU" dirty="0" smtClean="0"/>
            <a:t>, </a:t>
          </a:r>
          <a:r>
            <a:rPr lang="en-US" dirty="0" smtClean="0"/>
            <a:t>II</a:t>
          </a:r>
          <a:r>
            <a:rPr lang="ru-RU" dirty="0" smtClean="0"/>
            <a:t> и </a:t>
          </a:r>
          <a:r>
            <a:rPr lang="en-US" dirty="0" smtClean="0"/>
            <a:t>III </a:t>
          </a:r>
          <a:r>
            <a:rPr lang="ru-RU" dirty="0" smtClean="0"/>
            <a:t>уровня (нагрузка) меньше средних показателей по Российской Федерации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3ADED2-7D35-4032-8484-52F0CC48228B}" type="parTrans" cxnId="{A4D39190-15F1-479C-A5CE-2C4DB2E3F31C}">
      <dgm:prSet/>
      <dgm:spPr/>
      <dgm:t>
        <a:bodyPr/>
        <a:lstStyle/>
        <a:p>
          <a:endParaRPr lang="ru-RU"/>
        </a:p>
      </dgm:t>
    </dgm:pt>
    <dgm:pt modelId="{0CB6453A-561D-42F6-ACD2-A432FD843EB7}" type="sibTrans" cxnId="{A4D39190-15F1-479C-A5CE-2C4DB2E3F31C}">
      <dgm:prSet/>
      <dgm:spPr/>
      <dgm:t>
        <a:bodyPr/>
        <a:lstStyle/>
        <a:p>
          <a:endParaRPr lang="ru-RU"/>
        </a:p>
      </dgm:t>
    </dgm:pt>
    <dgm:pt modelId="{9C5D1CAD-9CF5-4814-9645-BF3C92876CA2}">
      <dgm:prSet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средняя нагрузка на 1 СП по РФ – </a:t>
          </a:r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35 739</a:t>
          </a:r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, средняя  нагрузка на 1 СП по Ярославской области – 21 458</a:t>
          </a:r>
          <a:endParaRPr lang="ru-RU"/>
        </a:p>
      </dgm:t>
    </dgm:pt>
    <dgm:pt modelId="{E47DE212-8F07-4632-A5F3-44DDB911EB06}" type="parTrans" cxnId="{2B9406EA-278E-4593-B222-C58F49D96BFB}">
      <dgm:prSet/>
      <dgm:spPr/>
      <dgm:t>
        <a:bodyPr/>
        <a:lstStyle/>
        <a:p>
          <a:endParaRPr lang="ru-RU"/>
        </a:p>
      </dgm:t>
    </dgm:pt>
    <dgm:pt modelId="{151A6469-2BFF-4609-BA84-FE4318FBB069}" type="sibTrans" cxnId="{2B9406EA-278E-4593-B222-C58F49D96BFB}">
      <dgm:prSet/>
      <dgm:spPr/>
      <dgm:t>
        <a:bodyPr/>
        <a:lstStyle/>
        <a:p>
          <a:endParaRPr lang="ru-RU"/>
        </a:p>
      </dgm:t>
    </dgm:pt>
    <dgm:pt modelId="{015C9E20-AE52-4923-ABE3-B566F1B96B46}" type="pres">
      <dgm:prSet presAssocID="{3371DA95-CF9D-4F84-AB79-1B56B4074660}" presName="compositeShape" presStyleCnt="0">
        <dgm:presLayoutVars>
          <dgm:dir/>
          <dgm:resizeHandles/>
        </dgm:presLayoutVars>
      </dgm:prSet>
      <dgm:spPr/>
    </dgm:pt>
    <dgm:pt modelId="{8C516D4D-009B-4EEF-8DD2-0618F6F20A84}" type="pres">
      <dgm:prSet presAssocID="{3371DA95-CF9D-4F84-AB79-1B56B4074660}" presName="pyramid" presStyleLbl="node1" presStyleIdx="0" presStyleCnt="1"/>
      <dgm:spPr/>
    </dgm:pt>
    <dgm:pt modelId="{6C483712-F0D5-40C4-99DC-060EE2F1F99D}" type="pres">
      <dgm:prSet presAssocID="{3371DA95-CF9D-4F84-AB79-1B56B4074660}" presName="theList" presStyleCnt="0"/>
      <dgm:spPr/>
    </dgm:pt>
    <dgm:pt modelId="{A0CA1177-A2EA-45A3-AFC7-3AACEE3D3D36}" type="pres">
      <dgm:prSet presAssocID="{7BB1C124-EC11-4C49-B726-B131FA6846D3}" presName="aNode" presStyleLbl="fgAcc1" presStyleIdx="0" presStyleCnt="5" custScaleX="246048" custScaleY="250846" custLinFactNeighborX="-24411" custLinFactNeighborY="-90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B9366-D873-4357-AA50-212FC4C99BC5}" type="pres">
      <dgm:prSet presAssocID="{7BB1C124-EC11-4C49-B726-B131FA6846D3}" presName="aSpace" presStyleCnt="0"/>
      <dgm:spPr/>
    </dgm:pt>
    <dgm:pt modelId="{0D0C0121-2135-4181-9B84-A7A60CA18479}" type="pres">
      <dgm:prSet presAssocID="{B901D785-2D77-4A55-8712-B1FCE376AC38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4FEA1-17D5-4315-80B7-3B3F677DA7DA}" type="pres">
      <dgm:prSet presAssocID="{B901D785-2D77-4A55-8712-B1FCE376AC38}" presName="aSpace" presStyleCnt="0"/>
      <dgm:spPr/>
    </dgm:pt>
    <dgm:pt modelId="{28E40BDB-FBFD-44FC-A82D-DB6A35B6D965}" type="pres">
      <dgm:prSet presAssocID="{9C5D1CAD-9CF5-4814-9645-BF3C92876CA2}" presName="aNode" presStyleLbl="fgAcc1" presStyleIdx="2" presStyleCnt="5" custScaleY="60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91CD6-C6B4-4E49-9287-F2E9C5DA288E}" type="pres">
      <dgm:prSet presAssocID="{9C5D1CAD-9CF5-4814-9645-BF3C92876CA2}" presName="aSpace" presStyleCnt="0"/>
      <dgm:spPr/>
    </dgm:pt>
    <dgm:pt modelId="{51DE2712-9586-45FC-B289-F05CEB01C13A}" type="pres">
      <dgm:prSet presAssocID="{0733926D-1880-4C5B-8FF6-935A5C12C9FA}" presName="aNode" presStyleLbl="fgAcc1" presStyleIdx="3" presStyleCnt="5" custScaleX="247905" custScaleY="121833" custLinFactNeighborX="3516" custLinFactNeighborY="-94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0DA95-477B-41EA-A20C-CA302111232F}" type="pres">
      <dgm:prSet presAssocID="{0733926D-1880-4C5B-8FF6-935A5C12C9FA}" presName="aSpace" presStyleCnt="0"/>
      <dgm:spPr/>
    </dgm:pt>
    <dgm:pt modelId="{6EE1B217-1B53-441A-A4F7-4F509B911EE9}" type="pres">
      <dgm:prSet presAssocID="{690A4431-DC9E-4CD0-A4F6-FE8D758CC78C}" presName="aNode" presStyleLbl="fgAcc1" presStyleIdx="4" presStyleCnt="5" custScaleX="247905" custScaleY="134532" custLinFactNeighborX="4193" custLinFactNeighborY="-54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1544F-A945-4CB3-AB00-E46A6C55738D}" type="pres">
      <dgm:prSet presAssocID="{690A4431-DC9E-4CD0-A4F6-FE8D758CC78C}" presName="aSpace" presStyleCnt="0"/>
      <dgm:spPr/>
    </dgm:pt>
  </dgm:ptLst>
  <dgm:cxnLst>
    <dgm:cxn modelId="{D5A99E0D-7412-45CE-AAA4-B1874927BA13}" srcId="{3371DA95-CF9D-4F84-AB79-1B56B4074660}" destId="{0733926D-1880-4C5B-8FF6-935A5C12C9FA}" srcOrd="3" destOrd="0" parTransId="{43F6E748-3CD5-4F3F-A4FF-18958324F258}" sibTransId="{751F2B98-449E-41F9-B528-1E8AEFFD8186}"/>
    <dgm:cxn modelId="{058C5153-F217-4EFB-A45A-191F0DBE298D}" type="presOf" srcId="{7BB1C124-EC11-4C49-B726-B131FA6846D3}" destId="{A0CA1177-A2EA-45A3-AFC7-3AACEE3D3D36}" srcOrd="0" destOrd="0" presId="urn:microsoft.com/office/officeart/2005/8/layout/pyramid2"/>
    <dgm:cxn modelId="{5B59FB71-5A30-450F-93AB-9592F296ADBB}" type="presOf" srcId="{690A4431-DC9E-4CD0-A4F6-FE8D758CC78C}" destId="{6EE1B217-1B53-441A-A4F7-4F509B911EE9}" srcOrd="0" destOrd="0" presId="urn:microsoft.com/office/officeart/2005/8/layout/pyramid2"/>
    <dgm:cxn modelId="{8220A205-E9F7-4A7C-A927-02F0D75F06F4}" srcId="{3371DA95-CF9D-4F84-AB79-1B56B4074660}" destId="{690A4431-DC9E-4CD0-A4F6-FE8D758CC78C}" srcOrd="4" destOrd="0" parTransId="{F9C2E09C-2839-4D5D-9382-68BAC9428FA6}" sibTransId="{5933BB7E-63F7-4B99-A8FB-00AD1D562179}"/>
    <dgm:cxn modelId="{E8DB3175-0008-4640-BE59-55A8C3B56572}" srcId="{3371DA95-CF9D-4F84-AB79-1B56B4074660}" destId="{7BB1C124-EC11-4C49-B726-B131FA6846D3}" srcOrd="0" destOrd="0" parTransId="{70701FE9-FDEB-41B6-8F74-47AF7755B245}" sibTransId="{B946306E-73D9-44D7-A608-E39F1429F526}"/>
    <dgm:cxn modelId="{A8FE7BAD-4334-4382-9C99-3E45BAD969E9}" type="presOf" srcId="{9C5D1CAD-9CF5-4814-9645-BF3C92876CA2}" destId="{28E40BDB-FBFD-44FC-A82D-DB6A35B6D965}" srcOrd="0" destOrd="0" presId="urn:microsoft.com/office/officeart/2005/8/layout/pyramid2"/>
    <dgm:cxn modelId="{06058D51-6A7D-406B-88B3-28C390547B99}" type="presOf" srcId="{3371DA95-CF9D-4F84-AB79-1B56B4074660}" destId="{015C9E20-AE52-4923-ABE3-B566F1B96B46}" srcOrd="0" destOrd="0" presId="urn:microsoft.com/office/officeart/2005/8/layout/pyramid2"/>
    <dgm:cxn modelId="{A4D39190-15F1-479C-A5CE-2C4DB2E3F31C}" srcId="{3371DA95-CF9D-4F84-AB79-1B56B4074660}" destId="{B901D785-2D77-4A55-8712-B1FCE376AC38}" srcOrd="1" destOrd="0" parTransId="{7F3ADED2-7D35-4032-8484-52F0CC48228B}" sibTransId="{0CB6453A-561D-42F6-ACD2-A432FD843EB7}"/>
    <dgm:cxn modelId="{6C6C07B6-72AE-4906-BFD7-277D860D9A3B}" type="presOf" srcId="{B901D785-2D77-4A55-8712-B1FCE376AC38}" destId="{0D0C0121-2135-4181-9B84-A7A60CA18479}" srcOrd="0" destOrd="0" presId="urn:microsoft.com/office/officeart/2005/8/layout/pyramid2"/>
    <dgm:cxn modelId="{C0860F4F-AF64-4B94-94D5-D2DA45993F67}" type="presOf" srcId="{0733926D-1880-4C5B-8FF6-935A5C12C9FA}" destId="{51DE2712-9586-45FC-B289-F05CEB01C13A}" srcOrd="0" destOrd="0" presId="urn:microsoft.com/office/officeart/2005/8/layout/pyramid2"/>
    <dgm:cxn modelId="{2B9406EA-278E-4593-B222-C58F49D96BFB}" srcId="{3371DA95-CF9D-4F84-AB79-1B56B4074660}" destId="{9C5D1CAD-9CF5-4814-9645-BF3C92876CA2}" srcOrd="2" destOrd="0" parTransId="{E47DE212-8F07-4632-A5F3-44DDB911EB06}" sibTransId="{151A6469-2BFF-4609-BA84-FE4318FBB069}"/>
    <dgm:cxn modelId="{99E72F7B-4487-4AAA-94A6-BC1BBE58FF17}" type="presParOf" srcId="{015C9E20-AE52-4923-ABE3-B566F1B96B46}" destId="{8C516D4D-009B-4EEF-8DD2-0618F6F20A84}" srcOrd="0" destOrd="0" presId="urn:microsoft.com/office/officeart/2005/8/layout/pyramid2"/>
    <dgm:cxn modelId="{0D1E2967-4E0A-4E2D-B067-46B06BE873C2}" type="presParOf" srcId="{015C9E20-AE52-4923-ABE3-B566F1B96B46}" destId="{6C483712-F0D5-40C4-99DC-060EE2F1F99D}" srcOrd="1" destOrd="0" presId="urn:microsoft.com/office/officeart/2005/8/layout/pyramid2"/>
    <dgm:cxn modelId="{68897B58-842B-4D9B-AC0F-653F911B3F64}" type="presParOf" srcId="{6C483712-F0D5-40C4-99DC-060EE2F1F99D}" destId="{A0CA1177-A2EA-45A3-AFC7-3AACEE3D3D36}" srcOrd="0" destOrd="0" presId="urn:microsoft.com/office/officeart/2005/8/layout/pyramid2"/>
    <dgm:cxn modelId="{E68C2272-C3F6-4C7C-8C26-DACEB36DD25B}" type="presParOf" srcId="{6C483712-F0D5-40C4-99DC-060EE2F1F99D}" destId="{580B9366-D873-4357-AA50-212FC4C99BC5}" srcOrd="1" destOrd="0" presId="urn:microsoft.com/office/officeart/2005/8/layout/pyramid2"/>
    <dgm:cxn modelId="{DAB90278-9D2D-46CF-A00A-2D7405C27350}" type="presParOf" srcId="{6C483712-F0D5-40C4-99DC-060EE2F1F99D}" destId="{0D0C0121-2135-4181-9B84-A7A60CA18479}" srcOrd="2" destOrd="0" presId="urn:microsoft.com/office/officeart/2005/8/layout/pyramid2"/>
    <dgm:cxn modelId="{4E8980D1-FB2A-499D-BF9F-AAC55D51C4CE}" type="presParOf" srcId="{6C483712-F0D5-40C4-99DC-060EE2F1F99D}" destId="{0DC4FEA1-17D5-4315-80B7-3B3F677DA7DA}" srcOrd="3" destOrd="0" presId="urn:microsoft.com/office/officeart/2005/8/layout/pyramid2"/>
    <dgm:cxn modelId="{32A39B83-B78A-4B0A-A76A-23985806B6D7}" type="presParOf" srcId="{6C483712-F0D5-40C4-99DC-060EE2F1F99D}" destId="{28E40BDB-FBFD-44FC-A82D-DB6A35B6D965}" srcOrd="4" destOrd="0" presId="urn:microsoft.com/office/officeart/2005/8/layout/pyramid2"/>
    <dgm:cxn modelId="{698556D5-C92E-4312-B076-3B9B91F5A815}" type="presParOf" srcId="{6C483712-F0D5-40C4-99DC-060EE2F1F99D}" destId="{0A091CD6-C6B4-4E49-9287-F2E9C5DA288E}" srcOrd="5" destOrd="0" presId="urn:microsoft.com/office/officeart/2005/8/layout/pyramid2"/>
    <dgm:cxn modelId="{7A5F3B15-BD1F-419F-B983-F029DB0AAA4A}" type="presParOf" srcId="{6C483712-F0D5-40C4-99DC-060EE2F1F99D}" destId="{51DE2712-9586-45FC-B289-F05CEB01C13A}" srcOrd="6" destOrd="0" presId="urn:microsoft.com/office/officeart/2005/8/layout/pyramid2"/>
    <dgm:cxn modelId="{8FEE98DE-B553-4BAB-803F-E6F204231277}" type="presParOf" srcId="{6C483712-F0D5-40C4-99DC-060EE2F1F99D}" destId="{A390DA95-477B-41EA-A20C-CA302111232F}" srcOrd="7" destOrd="0" presId="urn:microsoft.com/office/officeart/2005/8/layout/pyramid2"/>
    <dgm:cxn modelId="{0D15E69E-188D-4E42-A86F-D66D4CC0589A}" type="presParOf" srcId="{6C483712-F0D5-40C4-99DC-060EE2F1F99D}" destId="{6EE1B217-1B53-441A-A4F7-4F509B911EE9}" srcOrd="8" destOrd="0" presId="urn:microsoft.com/office/officeart/2005/8/layout/pyramid2"/>
    <dgm:cxn modelId="{4AB47FE1-C082-4959-871B-AC0DBA06B303}" type="presParOf" srcId="{6C483712-F0D5-40C4-99DC-060EE2F1F99D}" destId="{AC71544F-A945-4CB3-AB00-E46A6C55738D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16D4D-009B-4EEF-8DD2-0618F6F20A84}">
      <dsp:nvSpPr>
        <dsp:cNvPr id="0" name=""/>
        <dsp:cNvSpPr/>
      </dsp:nvSpPr>
      <dsp:spPr>
        <a:xfrm>
          <a:off x="-49675" y="0"/>
          <a:ext cx="5145435" cy="5145435"/>
        </a:xfrm>
        <a:prstGeom prst="triangl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A1177-A2EA-45A3-AFC7-3AACEE3D3D36}">
      <dsp:nvSpPr>
        <dsp:cNvPr id="0" name=""/>
        <dsp:cNvSpPr/>
      </dsp:nvSpPr>
      <dsp:spPr>
        <a:xfrm>
          <a:off x="0" y="450818"/>
          <a:ext cx="8229155" cy="14142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20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уровня:</a:t>
          </a:r>
          <a:endParaRPr lang="ru-RU" sz="3200" kern="1200" dirty="0" smtClean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Федеральный контакт-центр – 82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Региональный контакт-центр – 43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037" y="519855"/>
        <a:ext cx="8091081" cy="1276162"/>
      </dsp:txXfrm>
    </dsp:sp>
    <dsp:sp modelId="{0D0C0121-2135-4181-9B84-A7A60CA18479}">
      <dsp:nvSpPr>
        <dsp:cNvPr id="0" name=""/>
        <dsp:cNvSpPr/>
      </dsp:nvSpPr>
      <dsp:spPr>
        <a:xfrm>
          <a:off x="2523041" y="1999580"/>
          <a:ext cx="3344532" cy="5637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54727"/>
              <a:satOff val="-358"/>
              <a:lumOff val="613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*</a:t>
          </a:r>
          <a:r>
            <a:rPr lang="ru-RU" sz="800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Справочно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800" kern="1200" dirty="0" smtClean="0"/>
            <a:t>численность застрахованных лиц на одного страхового представителя </a:t>
          </a:r>
          <a:r>
            <a:rPr lang="en-US" sz="800" kern="1200" dirty="0" smtClean="0"/>
            <a:t>I</a:t>
          </a:r>
          <a:r>
            <a:rPr lang="ru-RU" sz="800" kern="1200" dirty="0" smtClean="0"/>
            <a:t>, </a:t>
          </a:r>
          <a:r>
            <a:rPr lang="en-US" sz="800" kern="1200" dirty="0" smtClean="0"/>
            <a:t>II</a:t>
          </a:r>
          <a:r>
            <a:rPr lang="ru-RU" sz="800" kern="1200" dirty="0" smtClean="0"/>
            <a:t> и </a:t>
          </a:r>
          <a:r>
            <a:rPr lang="en-US" sz="800" kern="1200" dirty="0" smtClean="0"/>
            <a:t>III </a:t>
          </a:r>
          <a:r>
            <a:rPr lang="ru-RU" sz="800" kern="1200" dirty="0" smtClean="0"/>
            <a:t>уровня (нагрузка) меньше средних показателей по Российской Федерации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50563" y="2027102"/>
        <a:ext cx="3289488" cy="508742"/>
      </dsp:txXfrm>
    </dsp:sp>
    <dsp:sp modelId="{28E40BDB-FBFD-44FC-A82D-DB6A35B6D965}">
      <dsp:nvSpPr>
        <dsp:cNvPr id="0" name=""/>
        <dsp:cNvSpPr/>
      </dsp:nvSpPr>
      <dsp:spPr>
        <a:xfrm>
          <a:off x="2523041" y="2633840"/>
          <a:ext cx="3344532" cy="3399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109454"/>
              <a:satOff val="-716"/>
              <a:lumOff val="1227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средняя нагрузка на 1 СП по РФ – </a:t>
          </a:r>
          <a:r>
            <a:rPr lang="ru-RU" sz="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35 739</a:t>
          </a:r>
          <a:r>
            <a:rPr lang="ru-RU" sz="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, средняя  нагрузка на 1 СП по Ярославской области – 21 458</a:t>
          </a:r>
          <a:endParaRPr lang="ru-RU" sz="800" kern="1200"/>
        </a:p>
      </dsp:txBody>
      <dsp:txXfrm>
        <a:off x="2539636" y="2650435"/>
        <a:ext cx="3311342" cy="306762"/>
      </dsp:txXfrm>
    </dsp:sp>
    <dsp:sp modelId="{51DE2712-9586-45FC-B289-F05CEB01C13A}">
      <dsp:nvSpPr>
        <dsp:cNvPr id="0" name=""/>
        <dsp:cNvSpPr/>
      </dsp:nvSpPr>
      <dsp:spPr>
        <a:xfrm>
          <a:off x="49676" y="2977498"/>
          <a:ext cx="8291263" cy="6868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164182"/>
              <a:satOff val="-1073"/>
              <a:lumOff val="1841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  <a:r>
            <a:rPr lang="ru-RU" sz="20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уровня: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59 специалистов, из них все прошли специальную подготовку</a:t>
          </a:r>
          <a:endParaRPr lang="ru-RU" sz="2000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207" y="3011029"/>
        <a:ext cx="8224201" cy="619816"/>
      </dsp:txXfrm>
    </dsp:sp>
    <dsp:sp modelId="{6EE1B217-1B53-441A-A4F7-4F509B911EE9}">
      <dsp:nvSpPr>
        <dsp:cNvPr id="0" name=""/>
        <dsp:cNvSpPr/>
      </dsp:nvSpPr>
      <dsp:spPr>
        <a:xfrm>
          <a:off x="49676" y="3763505"/>
          <a:ext cx="8291263" cy="7584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218909"/>
              <a:satOff val="-1431"/>
              <a:lumOff val="2455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</a:t>
          </a:r>
          <a:r>
            <a:rPr lang="ru-RU" sz="20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уровня:</a:t>
          </a:r>
          <a:endParaRPr lang="ru-RU" sz="3200" kern="1200" dirty="0" smtClean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 17 специалист, из них все прошли специальную подготовку 17</a:t>
          </a:r>
          <a:endParaRPr lang="ru-RU" sz="2000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702" y="3800531"/>
        <a:ext cx="8217211" cy="684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78C6D-74DC-424E-9F5E-5ADD489683A9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7B798-D0DF-46FF-965B-83C438984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55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7B798-D0DF-46FF-965B-83C43898402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113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60649"/>
            <a:ext cx="7560840" cy="576063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Территориальный фонд обязательного медицинского страхования Ярославской области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9294" y="1124744"/>
            <a:ext cx="6765114" cy="144016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ru-RU" sz="33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взаимодействие участников </a:t>
            </a:r>
            <a:r>
              <a:rPr lang="ru-RU" sz="6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</a:t>
            </a: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 при оказании медицинской помощи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Деятельность страховых представителей СМО на территории Ярославской области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ru-RU" sz="6400" b="1" dirty="0" smtClean="0">
              <a:solidFill>
                <a:schemeClr val="accent2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0000"/>
              </a:lnSpc>
              <a:buFontTx/>
              <a:buChar char="-"/>
            </a:pPr>
            <a:endParaRPr lang="ru-RU" sz="6400" b="1" dirty="0" smtClean="0">
              <a:solidFill>
                <a:schemeClr val="accent2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ru-RU" sz="28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ru-RU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03"/>
            <a:ext cx="864096" cy="87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295" y="2780928"/>
            <a:ext cx="6477081" cy="316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165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279" y="188640"/>
            <a:ext cx="7440521" cy="57606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 3 уровневой системы института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страховых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представителей         (с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 года проект МЗ РФ)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06476"/>
            <a:ext cx="8229600" cy="5119688"/>
          </a:xfrm>
        </p:spPr>
        <p:txBody>
          <a:bodyPr>
            <a:normAutofit/>
          </a:bodyPr>
          <a:lstStyle/>
          <a:p>
            <a:pPr marL="360363" indent="449263" algn="just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indent="449263"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 1 уровня (специалисты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Контакт-центра и «Горячих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линий» СМО)</a:t>
            </a:r>
          </a:p>
          <a:p>
            <a:pPr marL="360363" indent="449263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Страховой представитель 2 уровня – сотрудник СМО, 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высоким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функционалом</a:t>
            </a:r>
          </a:p>
          <a:p>
            <a:pPr marL="360363" indent="449263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Страховой представитель 3 уровня – специалист-эксперт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СМО/эксперт качества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помощи, включенный в территориальный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экспертов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indent="449263"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 страховых представителей по уровням: различные требования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образованию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подготовке к исполнению профессиональных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обязанностей, должностные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</a:t>
            </a:r>
          </a:p>
          <a:p>
            <a:pPr marL="360363" indent="449263"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ТФОМС Ярославской области координирует работу страховых представителей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42" y="0"/>
            <a:ext cx="10112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89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8740" y="274638"/>
            <a:ext cx="7629724" cy="562074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Законодательная база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1"/>
            <a:ext cx="792087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8" t="38850" r="26601" b="16088"/>
          <a:stretch/>
        </p:blipFill>
        <p:spPr bwMode="auto">
          <a:xfrm>
            <a:off x="827584" y="1052736"/>
            <a:ext cx="7272808" cy="50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748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24744"/>
            <a:ext cx="4392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медицинских организациях расположены: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поста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страховых представителей II уровня. Имеется наглядная информация (листовки, брошюры, памятки);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охвачено визитами страховых представителей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 медицинских организаций;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телефонов (прямой канал связи со страховым представителем СМО). Телефонные аппараты находятся около регистратуры, одним нажатием кнопки аппарат напрямую свяжет позвонившего со страховым представителем: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ГАУЗ ЯО КБ имени Н.В. Соловьева;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ГБКУЗ ЯО КБ им. Н.А. Семашко;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ЯО Клиническая онкологическая больница;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ЯО ОКБ;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ЯО Клиническая больница № 2;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ЯО «Клиническая больница № 3»;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ЯО «Рыбинская городская больница № 1»;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ГУЗ ЯО городская больница № 4 г. Рыбинска;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ГУЗ ЯО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Гавррилов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-Ямская ЦРБ;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ГУЗ ЯО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Некоузская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ЦРБ;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ГУЗ ЯО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Большесельская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ЦРБ;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ЯО «Ростовская ЦРБ»;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ГУЗ ЯО Ярославская ЦРБ (Лесные поляны и Красные Ткачи);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44388"/>
            <a:ext cx="4032448" cy="538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01"/>
            <a:ext cx="94456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312428"/>
            <a:ext cx="6768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Посты, визиты, каналы прямой связи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78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7156"/>
            <a:ext cx="94456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476673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Каналы связи (телефон прямой линии пациента и СМО)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196752"/>
            <a:ext cx="367665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1743"/>
            <a:ext cx="3657600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69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200" y="188641"/>
            <a:ext cx="7981295" cy="648071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количестве страховых представителей СМО на территории Ярославской области на 30.09.2024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929347"/>
              </p:ext>
            </p:extLst>
          </p:nvPr>
        </p:nvGraphicFramePr>
        <p:xfrm>
          <a:off x="457200" y="980728"/>
          <a:ext cx="8291264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3798"/>
            <a:ext cx="947696" cy="101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118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03"/>
            <a:ext cx="944563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332657"/>
            <a:ext cx="74888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 страховых представителей в медицинских организациях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" t="15330" r="4753" b="7199"/>
          <a:stretch/>
        </p:blipFill>
        <p:spPr bwMode="auto">
          <a:xfrm>
            <a:off x="378069" y="1124744"/>
            <a:ext cx="8299939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940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5578" y="188640"/>
            <a:ext cx="7890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Способы информирования застрахованных лиц о возможности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прохождения   профилактических мероприятий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2232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908720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проинформировали в январе-сентябре 2024 года 882 817 застрахованных лиц (95,1% от плана на год (план – 928 173) или 85,8% от ЗЛ старше 18 лет – 1 028 389 человек) о праве прохождения профилактических мероприятий путем: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34807"/>
              </p:ext>
            </p:extLst>
          </p:nvPr>
        </p:nvGraphicFramePr>
        <p:xfrm>
          <a:off x="929829" y="2060848"/>
          <a:ext cx="7746627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6800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eroshenko\Desktop\Страховые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0623"/>
            <a:ext cx="2304256" cy="152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eroshenko\Desktop\Страховые\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607" y="3216082"/>
            <a:ext cx="1352505" cy="99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roshenko\Desktop\Страховые\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28" y="407781"/>
            <a:ext cx="1361959" cy="116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roshenko\Desktop\Страховые\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042" y="1844824"/>
            <a:ext cx="978793" cy="86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roshenko\Desktop\Страховые\1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92119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roshenko\Desktop\Страховые\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046" y="1525098"/>
            <a:ext cx="931168" cy="102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2455587" y="527812"/>
            <a:ext cx="4896544" cy="1728192"/>
            <a:chOff x="2879812" y="332656"/>
            <a:chExt cx="4896544" cy="1728192"/>
          </a:xfrm>
          <a:solidFill>
            <a:schemeClr val="accent6">
              <a:lumMod val="75000"/>
            </a:schemeClr>
          </a:solidFill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779912" y="332656"/>
              <a:ext cx="3096344" cy="79208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Личные обращения граждан</a:t>
              </a:r>
              <a:endParaRPr lang="ru-RU" dirty="0"/>
            </a:p>
          </p:txBody>
        </p:sp>
        <p:sp>
          <p:nvSpPr>
            <p:cNvPr id="18" name="Прямоугольник с одним вырезанным скругленным углом 17"/>
            <p:cNvSpPr/>
            <p:nvPr/>
          </p:nvSpPr>
          <p:spPr>
            <a:xfrm>
              <a:off x="2879812" y="1124744"/>
              <a:ext cx="2448272" cy="936104"/>
            </a:xfrm>
            <a:prstGeom prst="snip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dirty="0" smtClean="0"/>
                <a:t>Письменное обращение</a:t>
              </a:r>
              <a:endParaRPr lang="ru-RU" dirty="0"/>
            </a:p>
          </p:txBody>
        </p:sp>
        <p:sp>
          <p:nvSpPr>
            <p:cNvPr id="24" name="Прямоугольник с одним вырезанным скругленным углом 23"/>
            <p:cNvSpPr/>
            <p:nvPr/>
          </p:nvSpPr>
          <p:spPr>
            <a:xfrm>
              <a:off x="5328084" y="1124744"/>
              <a:ext cx="2448272" cy="936104"/>
            </a:xfrm>
            <a:prstGeom prst="snip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dirty="0" smtClean="0"/>
                <a:t>Обращение в устной форме</a:t>
              </a:r>
              <a:endParaRPr lang="ru-RU" dirty="0"/>
            </a:p>
          </p:txBody>
        </p:sp>
      </p:grpSp>
      <p:sp>
        <p:nvSpPr>
          <p:cNvPr id="22" name="Выгнутая влево стрелка 21"/>
          <p:cNvSpPr/>
          <p:nvPr/>
        </p:nvSpPr>
        <p:spPr>
          <a:xfrm>
            <a:off x="4932040" y="2132856"/>
            <a:ext cx="1296144" cy="1584176"/>
          </a:xfrm>
          <a:prstGeom prst="curv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право стрелка 22"/>
          <p:cNvSpPr/>
          <p:nvPr/>
        </p:nvSpPr>
        <p:spPr>
          <a:xfrm>
            <a:off x="3563888" y="2178045"/>
            <a:ext cx="1368152" cy="1581311"/>
          </a:xfrm>
          <a:prstGeom prst="curved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00150" y="2968701"/>
            <a:ext cx="2563738" cy="9361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«горячую линию» СМО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242077" y="2960743"/>
            <a:ext cx="2563738" cy="936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«горячую линию» ТФОМС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1067962" y="4186195"/>
            <a:ext cx="2563738" cy="96712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Страховой представитель </a:t>
            </a:r>
            <a:r>
              <a:rPr lang="en-US" dirty="0" smtClean="0"/>
              <a:t>I </a:t>
            </a:r>
            <a:r>
              <a:rPr lang="ru-RU" dirty="0" smtClean="0"/>
              <a:t>уровня</a:t>
            </a:r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1055549" y="5545419"/>
            <a:ext cx="2563738" cy="9541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Страховой представитель </a:t>
            </a:r>
            <a:r>
              <a:rPr lang="en-US" dirty="0" smtClean="0"/>
              <a:t>II </a:t>
            </a:r>
            <a:r>
              <a:rPr lang="ru-RU" dirty="0" smtClean="0"/>
              <a:t>уровня</a:t>
            </a:r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6375025" y="5499773"/>
            <a:ext cx="2563738" cy="9541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Оператор </a:t>
            </a:r>
            <a:r>
              <a:rPr lang="en-US" dirty="0" smtClean="0"/>
              <a:t>II </a:t>
            </a:r>
            <a:r>
              <a:rPr lang="ru-RU" dirty="0" smtClean="0"/>
              <a:t>уровня</a:t>
            </a:r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6354185" y="4152806"/>
            <a:ext cx="2563738" cy="9541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Оператор </a:t>
            </a:r>
            <a:r>
              <a:rPr lang="en-US" dirty="0" smtClean="0"/>
              <a:t>I </a:t>
            </a:r>
            <a:r>
              <a:rPr lang="ru-RU" dirty="0" smtClean="0"/>
              <a:t>уровня</a:t>
            </a:r>
            <a:endParaRPr lang="ru-RU" dirty="0"/>
          </a:p>
        </p:txBody>
      </p:sp>
      <p:sp>
        <p:nvSpPr>
          <p:cNvPr id="27" name="Горизонтальный свиток 26"/>
          <p:cNvSpPr/>
          <p:nvPr/>
        </p:nvSpPr>
        <p:spPr>
          <a:xfrm>
            <a:off x="4247963" y="3904805"/>
            <a:ext cx="1620180" cy="145042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Регистрация в едином электронном журнале</a:t>
            </a:r>
            <a:endParaRPr lang="ru-RU" sz="1400" dirty="0"/>
          </a:p>
        </p:txBody>
      </p:sp>
      <p:sp>
        <p:nvSpPr>
          <p:cNvPr id="52" name="Стрелка вправо 51"/>
          <p:cNvSpPr/>
          <p:nvPr/>
        </p:nvSpPr>
        <p:spPr>
          <a:xfrm>
            <a:off x="3643839" y="4636369"/>
            <a:ext cx="583767" cy="9527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лево 52"/>
          <p:cNvSpPr/>
          <p:nvPr/>
        </p:nvSpPr>
        <p:spPr>
          <a:xfrm>
            <a:off x="5868143" y="4642870"/>
            <a:ext cx="486041" cy="82274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низ 53"/>
          <p:cNvSpPr/>
          <p:nvPr/>
        </p:nvSpPr>
        <p:spPr>
          <a:xfrm>
            <a:off x="2178792" y="5176080"/>
            <a:ext cx="206453" cy="35830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низ 61"/>
          <p:cNvSpPr/>
          <p:nvPr/>
        </p:nvSpPr>
        <p:spPr>
          <a:xfrm>
            <a:off x="7523947" y="5106932"/>
            <a:ext cx="215334" cy="38924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низ 62"/>
          <p:cNvSpPr/>
          <p:nvPr/>
        </p:nvSpPr>
        <p:spPr>
          <a:xfrm>
            <a:off x="2143378" y="3904805"/>
            <a:ext cx="206453" cy="30601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 вниз 63"/>
          <p:cNvSpPr/>
          <p:nvPr/>
        </p:nvSpPr>
        <p:spPr>
          <a:xfrm>
            <a:off x="7532827" y="3904805"/>
            <a:ext cx="206453" cy="248001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56"/>
          <p:cNvSpPr/>
          <p:nvPr/>
        </p:nvSpPr>
        <p:spPr>
          <a:xfrm rot="1184555">
            <a:off x="3080677" y="5544406"/>
            <a:ext cx="3497617" cy="23059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трелка вправо 67"/>
          <p:cNvSpPr/>
          <p:nvPr/>
        </p:nvSpPr>
        <p:spPr>
          <a:xfrm rot="9656212">
            <a:off x="3493781" y="5603829"/>
            <a:ext cx="3681039" cy="293346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" y="44625"/>
            <a:ext cx="812439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99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196752"/>
            <a:ext cx="7776864" cy="5112568"/>
          </a:xfrm>
        </p:spPr>
        <p:txBody>
          <a:bodyPr>
            <a:noAutofit/>
          </a:bodyPr>
          <a:lstStyle/>
          <a:p>
            <a:pPr indent="447675"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 письменные обращения граждан, по которым необходимо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экспертизы с целью оценки доступности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качества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помощи</a:t>
            </a:r>
          </a:p>
          <a:p>
            <a:pPr indent="447675"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Анализирует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своевременность диспансерного наблюдения,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плановой госпитализации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иных рекомендаций по результатам диспансеризации</a:t>
            </a:r>
          </a:p>
          <a:p>
            <a:pPr indent="447675"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согласия застрахованного лица проводит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о необходимости своевременного обращения в МО в целях предотвращения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ухудшения состояния здоровья 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приверженности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лечению</a:t>
            </a:r>
          </a:p>
          <a:p>
            <a:pPr indent="447675"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обращениям застрахованных лиц проводит информирование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выявленных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нарушениях по результатам контроля 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выполнения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назначений и рекомендаций по результатам обращения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медицинской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</a:t>
            </a:r>
          </a:p>
          <a:p>
            <a:pPr indent="447675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правовую поддержку при возникновении спорных случаев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досудебном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судебном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Участвует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оперативном разрешении спорных ситуаций,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возникающих 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госпитализации путем взаимодействия с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уполномоченными должностными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лицами МО, оказывающих медицинскую помощь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стационарных условиях</a:t>
            </a:r>
          </a:p>
          <a:p>
            <a:pPr marL="285750" indent="-285750" algn="just">
              <a:buFontTx/>
              <a:buChar char="-"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2232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476673"/>
            <a:ext cx="7128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Страховой представитель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письменные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71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120680" cy="77809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обращениями застрахованных граждан 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ТФОМС,  СМО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«Горячие линии»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ТФОМС 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Горячая линия»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номер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8-800-350 -7676)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Круглосуточный бесплатный федеральный номер для застрахованных лиц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«Капитал МС» - 8-800-100-8102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Круглосуточный бесплатный федеральный номер для застрахованных лиц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«Ингосстрах-М»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8-800-600-2427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Круглосуточный бесплатный федеральный номер для застрахованных лиц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Согаз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-Мед»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8-800-100-0702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Круглосуточный бесплатный федеральный номер для застрахованных лиц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Ресо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-Мед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8-800-200-9204</a:t>
            </a:r>
          </a:p>
          <a:p>
            <a:pPr algn="just"/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телефоны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указаны в полисах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ОМС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0064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38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912768" cy="49006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Законодательная база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4" t="36327" r="26081" b="13941"/>
          <a:stretch/>
        </p:blipFill>
        <p:spPr bwMode="auto">
          <a:xfrm>
            <a:off x="899592" y="1340768"/>
            <a:ext cx="738143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0064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890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16633"/>
            <a:ext cx="7920880" cy="79208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Обращения застрахованных лиц на Горячие линии ТФОМС и СМО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девять месяцев 2024 года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266"/>
            <a:ext cx="864095" cy="70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521715"/>
            <a:ext cx="7897109" cy="50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915786"/>
              </p:ext>
            </p:extLst>
          </p:nvPr>
        </p:nvGraphicFramePr>
        <p:xfrm>
          <a:off x="1124075" y="1268760"/>
          <a:ext cx="6976317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27383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848872" cy="36004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Темы обращений застрахованных лиц на «Горячие линии»  ТФОМС и СМО</a:t>
            </a:r>
            <a:r>
              <a:rPr lang="ru-RU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за девять месяцев 2024 года на Горячие линии поступило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19 349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обращений, из них в ТФОМС -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0745"/>
            <a:ext cx="720079" cy="60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0616529"/>
              </p:ext>
            </p:extLst>
          </p:nvPr>
        </p:nvGraphicFramePr>
        <p:xfrm>
          <a:off x="457200" y="2276872"/>
          <a:ext cx="807524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68732"/>
              </p:ext>
            </p:extLst>
          </p:nvPr>
        </p:nvGraphicFramePr>
        <p:xfrm>
          <a:off x="251520" y="548680"/>
          <a:ext cx="8568951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89875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066" y="274638"/>
            <a:ext cx="7840413" cy="41805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«Горячая линия» Минздрава России «Здоровая Россия»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 «Горячая линия» Минздрава России по обращениям граждан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проекта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«Здравоохранение»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– 800 - 200 – 0 – 200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круглосуточно и бесплатно предоставляет консультации гражданам РФ по вопросам: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табака,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 потребления алкоголя и наркотиков,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образ жизни,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активность,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центров здоровья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131"/>
            <a:ext cx="94456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krutikova\Desktop\Горячая линия МЗ\120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53136"/>
            <a:ext cx="327585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452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992888" cy="411039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Отчетность о результатах работы «Горячей линии» ТФОМС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79"/>
            <a:ext cx="765051" cy="74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2037" y="764705"/>
            <a:ext cx="8114419" cy="5815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Федерации от 17 апреля 2017 года № 171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мониторинге и анализе результатов рассмотрения обращений граждан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организаций»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/>
                <a:ea typeface="Calibri"/>
              </a:rPr>
              <a:t>Предоставляется </a:t>
            </a:r>
            <a:r>
              <a:rPr lang="ru-RU" dirty="0">
                <a:latin typeface="Times New Roman"/>
                <a:ea typeface="Calibri"/>
              </a:rPr>
              <a:t>автоматически в электронном виде в Управление Администрации Президента РФ по итогам работы за отчетный период до 5 числа месяца, следующего за отчетным </a:t>
            </a:r>
            <a:r>
              <a:rPr lang="ru-RU" dirty="0" smtClean="0">
                <a:latin typeface="Times New Roman"/>
                <a:ea typeface="Calibri"/>
              </a:rPr>
              <a:t>периодом</a:t>
            </a:r>
          </a:p>
          <a:p>
            <a:pPr algn="ctr"/>
            <a:endParaRPr lang="ru-RU" dirty="0" smtClean="0">
              <a:latin typeface="Times New Roman"/>
              <a:ea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Приказ ФОМС от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30 июля 2024 г. №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118 н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«Об установлении формы и порядка ведения отчетности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ЗПЗ «Организация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защиты прав застрахованных лиц в сфере обязательного медицинского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страхования»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Раздел: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	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Права граждан (Информирование и информационное сопровождение застрахованных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лиц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Обращения застрахованных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лиц)</a:t>
            </a:r>
            <a:endParaRPr lang="ru-RU" dirty="0"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ea typeface="Calibri"/>
              <a:cs typeface="Times New Roman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907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51" y="162418"/>
            <a:ext cx="826150" cy="60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332657"/>
            <a:ext cx="705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Публичное информирование населения Ярославской области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840070"/>
            <a:ext cx="4230687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40070"/>
            <a:ext cx="4273550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559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589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Развитие системы ОМС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обязательном медицинском страховании в Российской Федерации» №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326-ФЗ усилил гарантии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 граждан на бесплатную медицинскую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помощь: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системы ОМС –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закрепил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системы ОМС: единая система обеспечения охраны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здоровья, единая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контроля качества медицинской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помощи,  </a:t>
            </a:r>
            <a: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система индивидуальной поддержки (страховые </a:t>
            </a: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СМО), информирование </a:t>
            </a:r>
            <a: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о порядке обеспечения и защиты их </a:t>
            </a: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прав;</a:t>
            </a:r>
            <a:endParaRPr lang="ru-RU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клинические рекомендации и протоколы единая номенклатура медицинских услуг и перечень ЖЛВЛП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2232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317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1"/>
            <a:ext cx="7437510" cy="504057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7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ru-RU" sz="27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Ст.9</a:t>
            </a:r>
            <a: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Субъекты 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участники обязательного медицинского страхования</a:t>
            </a:r>
            <a:b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2952328"/>
          </a:xfrm>
        </p:spPr>
        <p:txBody>
          <a:bodyPr>
            <a:normAutofit fontScale="92500" lnSpcReduction="20000"/>
          </a:bodyPr>
          <a:lstStyle/>
          <a:p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Субъектами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обязательного медицинского страхования являются: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застрахованные лица;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страхователи;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Федеральный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Участниками обязательного медицинского страхования являются: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территориальные фонды;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страховые медицинские организации;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медицинские организации.</a:t>
            </a:r>
          </a:p>
          <a:p>
            <a:endParaRPr lang="ru-RU" sz="2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0064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510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0405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Обязанности СМО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787" y="836712"/>
            <a:ext cx="8275013" cy="5289451"/>
          </a:xfrm>
        </p:spPr>
        <p:txBody>
          <a:bodyPr>
            <a:noAutofit/>
          </a:bodyPr>
          <a:lstStyle/>
          <a:p>
            <a:pPr algn="just"/>
            <a:r>
              <a:rPr lang="ru-RU" sz="1800" dirty="0"/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осуществляется на основе программного комплекса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ТФОМС по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персонифицированному учету сведений о застрахованных лицах и о оказанной им медицинской помощи, работающего круглосуточно в режиме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on-line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Страховой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 не реже одного раза в квартал осуществляет информирование застрахованных лиц, подлежащих диспансеризации или профилактическому медицинскому осмотру в текущем году о возможности их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прохождения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СМО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в течение года публичное информирование граждан о целях, задачах и порядке проведения диспансеризации и профилактического медицинского осмотра через "Интернет", публикации в СМИ, распространение брошюр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памяток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Страховая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организация ежемесячно представляет в ТФОМС отчет об информационном сопровождении застрахованных лиц при оказании им медицинской помощи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информацией между МО, СМО и ТФОМС осуществляется в электронной форме с соблюдением требований по защите персональных данных и иной конфиденциальной информации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" y="1"/>
            <a:ext cx="758666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565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Обязанности медицинских организаций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(приказ 108н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безвозмездно предоставляет страховой медицинской организации доступное для пациентов место для размещения информационных материалов о правах застрахованных лиц в сфере обязательного медицинского страхования и средств информирования, в том числе информационных стендов, информационных интерактивных панелей, средств телекоммуникационной связи, а также для деятельности представителей страховой медицинской организации.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оперативной информации Фонду и страховым компаниям о лечении застрахованных и проведенных профилактических мероприятиях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883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554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56207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Обязанности медицинских организаций (108н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продолжение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147248" cy="507342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планы-графики 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профилактических медицинских осмотров, диспансеризации, в том числе углубленной диспансеризации, на текущий календарный год с поквартальной/помесячной разбивкой в разрезе терапевтических участков (участков врача общей практики, фельдшерских участков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застрахованных лицах, находящихся под диспансерным наблюдением в медицинской организации </a:t>
            </a:r>
          </a:p>
          <a:p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диагноз заболевания по МКБ, по поводу которого застрахованное лицо находится на диспансерном наблюдении;</a:t>
            </a:r>
          </a:p>
          <a:p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дата включения застрахованного лица в группу диспансерного наблюдения;</a:t>
            </a:r>
          </a:p>
          <a:p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периодичность диспансерного осмотра при диагнозе заболевания, по которому застрахованное лицо состоит на диспансерном наблюдении;</a:t>
            </a:r>
          </a:p>
          <a:p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о медицинском работнике, осуществляющем диспансерное наблюдение застрахованного лица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3"/>
            <a:ext cx="70958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358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13531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Создание института страховых представителей в сфере ОМС.</a:t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Цели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568952" cy="5184576"/>
          </a:xfrm>
        </p:spPr>
        <p:txBody>
          <a:bodyPr>
            <a:normAutofit/>
          </a:bodyPr>
          <a:lstStyle/>
          <a:p>
            <a:pPr marL="273050" indent="35083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роли СМО по защите прав застрахованных лиц в части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73050" indent="350838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информирования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застрахованных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350838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полного, всестороннего рассмотрения обращений застрахованных лиц;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350838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функций по содействию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оказания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помощи (плановая госпитализация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диспансеризация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профилактические осмотры), т.е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СМО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становятся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«операторами» организации оказания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помощи</a:t>
            </a:r>
          </a:p>
          <a:p>
            <a:pPr marL="273050" indent="350838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Если в прошлом страховые компании (СМО)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 контроль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и объемов оказанной медицинской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после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медицинской помощи, то сегодня 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35083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сопровождать застрахованных лиц на всех этапах оказания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помощи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непрерывностью химиотерапии при злокачественных новообразованиях</a:t>
            </a:r>
          </a:p>
          <a:p>
            <a:pPr marL="273050" indent="350838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соблюдением сроков и качества диагностики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350838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соблюдением сроков госпитализации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специализированного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 пациентов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350838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соблюдением сроков ожидания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плановой госпитализации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любыми заболеваниями</a:t>
            </a:r>
          </a:p>
          <a:p>
            <a:pPr marL="273050" indent="350838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сроками и качеством диспансерного наблюдения</a:t>
            </a:r>
          </a:p>
          <a:p>
            <a:pPr marL="27305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0"/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3"/>
            <a:ext cx="720080" cy="7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070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59" cy="489247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Страховые представители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582" r="8597" b="18409"/>
          <a:stretch/>
        </p:blipFill>
        <p:spPr bwMode="auto">
          <a:xfrm>
            <a:off x="154362" y="1124745"/>
            <a:ext cx="8522094" cy="557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4029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1360</Words>
  <Application>Microsoft Office PowerPoint</Application>
  <PresentationFormat>Экран (4:3)</PresentationFormat>
  <Paragraphs>145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Территориальный фонд обязательного медицинского страхования Ярославской области</vt:lpstr>
      <vt:lpstr>Законодательная база</vt:lpstr>
      <vt:lpstr>Развитие системы ОМС</vt:lpstr>
      <vt:lpstr>   Ст.9. Субъекты и участники обязательного медицинского страхования </vt:lpstr>
      <vt:lpstr>Обязанности СМО  </vt:lpstr>
      <vt:lpstr>Обязанности медицинских организаций (приказ 108н)</vt:lpstr>
      <vt:lpstr>Обязанности медицинских организаций (108н) продолжение</vt:lpstr>
      <vt:lpstr>Создание института страховых представителей в сфере ОМС. Цели создания </vt:lpstr>
      <vt:lpstr>Страховые представители</vt:lpstr>
      <vt:lpstr>  Создание  3 уровневой системы института страховых представителей         (с 2016 года проект МЗ РФ) </vt:lpstr>
      <vt:lpstr>Законодательная база</vt:lpstr>
      <vt:lpstr>Презентация PowerPoint</vt:lpstr>
      <vt:lpstr>Презентация PowerPoint</vt:lpstr>
      <vt:lpstr>Сведения о количестве страховых представителей СМО на территории Ярославской области на 30.09.2024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обращениями застрахованных граждан  Контакт центр ТФОМС,  СМО    «Горячие линии»</vt:lpstr>
      <vt:lpstr>Обращения застрахованных лиц на Горячие линии ТФОМС и СМО  за девять месяцев 2024 года</vt:lpstr>
      <vt:lpstr>  Темы обращений застрахованных лиц на «Горячие линии»  ТФОМС и СМО  Всего за девять месяцев 2024 года на Горячие линии поступило 19 349 обращений, из них в ТФОМС - 651</vt:lpstr>
      <vt:lpstr>«Горячая линия» Минздрава России «Здоровая Россия»</vt:lpstr>
      <vt:lpstr>Отчетность о результатах работы «Горячей линии» ТФОМС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Территориальный фонд обязательного медицинского страхования Ярославской области</dc:title>
  <dc:creator>lebedewa</dc:creator>
  <cp:lastModifiedBy>lebedewa</cp:lastModifiedBy>
  <cp:revision>181</cp:revision>
  <dcterms:created xsi:type="dcterms:W3CDTF">2020-02-17T12:54:21Z</dcterms:created>
  <dcterms:modified xsi:type="dcterms:W3CDTF">2024-12-20T08:20:40Z</dcterms:modified>
</cp:coreProperties>
</file>