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03" r:id="rId3"/>
    <p:sldId id="327" r:id="rId4"/>
    <p:sldId id="304" r:id="rId5"/>
    <p:sldId id="306" r:id="rId6"/>
    <p:sldId id="321" r:id="rId7"/>
    <p:sldId id="322" r:id="rId8"/>
    <p:sldId id="308" r:id="rId9"/>
    <p:sldId id="309" r:id="rId10"/>
    <p:sldId id="310" r:id="rId11"/>
    <p:sldId id="311" r:id="rId12"/>
    <p:sldId id="313" r:id="rId13"/>
    <p:sldId id="314" r:id="rId14"/>
    <p:sldId id="326" r:id="rId15"/>
    <p:sldId id="315" r:id="rId16"/>
    <p:sldId id="323" r:id="rId17"/>
    <p:sldId id="324" r:id="rId18"/>
    <p:sldId id="257" r:id="rId19"/>
  </p:sldIdLst>
  <p:sldSz cx="9144000" cy="5143500" type="screen16x9"/>
  <p:notesSz cx="6808788" cy="9940925"/>
  <p:defaultTextStyle>
    <a:defPPr>
      <a:defRPr lang="ru-RU"/>
    </a:defPPr>
    <a:lvl1pPr marL="0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84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66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49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532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415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297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180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064" algn="l" defTabSz="68576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10154B9-F6B4-4ED0-ADEE-30359BF126A7}">
          <p14:sldIdLst>
            <p14:sldId id="256"/>
            <p14:sldId id="303"/>
            <p14:sldId id="327"/>
            <p14:sldId id="304"/>
            <p14:sldId id="306"/>
            <p14:sldId id="321"/>
            <p14:sldId id="322"/>
            <p14:sldId id="308"/>
            <p14:sldId id="309"/>
            <p14:sldId id="310"/>
            <p14:sldId id="311"/>
            <p14:sldId id="313"/>
            <p14:sldId id="314"/>
            <p14:sldId id="326"/>
          </p14:sldIdLst>
        </p14:section>
        <p14:section name="Раздел без заголовка" id="{0E245DE8-3B2A-4383-9343-3DE2FED28BD5}">
          <p14:sldIdLst>
            <p14:sldId id="315"/>
            <p14:sldId id="323"/>
            <p14:sldId id="324"/>
            <p14:sldId id="257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89"/>
    <a:srgbClr val="FCF2ED"/>
    <a:srgbClr val="FCCCCC"/>
    <a:srgbClr val="E7E7E7"/>
    <a:srgbClr val="F6E2D5"/>
    <a:srgbClr val="E7B491"/>
    <a:srgbClr val="F0D0BA"/>
    <a:srgbClr val="C00000"/>
    <a:srgbClr val="404040"/>
    <a:srgbClr val="E0D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8" d="100"/>
          <a:sy n="78" d="100"/>
        </p:scale>
        <p:origin x="-102" y="-13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5B6C0F-24D9-4201-946C-0089309ED37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949772A5-0E61-483F-BA59-A84C63A27520}">
      <dgm:prSet phldrT="[Текст]" custT="1"/>
      <dgm:spPr/>
      <dgm:t>
        <a:bodyPr/>
        <a:lstStyle/>
        <a:p>
          <a:r>
            <a:rPr lang="ru-RU" sz="1200" b="1" dirty="0" smtClean="0"/>
            <a:t>- л</a:t>
          </a:r>
          <a:r>
            <a:rPr lang="ru-RU" sz="1300" b="1" dirty="0" smtClean="0"/>
            <a:t>ицензия на осуществление  </a:t>
          </a:r>
          <a:r>
            <a:rPr lang="ru-RU" sz="1300" b="1" dirty="0" err="1" smtClean="0"/>
            <a:t>мед.деятельности</a:t>
          </a:r>
          <a:r>
            <a:rPr lang="ru-RU" sz="1300" b="1" dirty="0" smtClean="0"/>
            <a:t>   по видам, утверждённым приказом МЗ РФ </a:t>
          </a:r>
        </a:p>
        <a:p>
          <a:r>
            <a:rPr lang="ru-RU" sz="1300" b="1" dirty="0" smtClean="0"/>
            <a:t> от 21.04.2022  № 273н     </a:t>
          </a:r>
          <a:endParaRPr lang="ru-RU" sz="1300" b="1" dirty="0"/>
        </a:p>
      </dgm:t>
    </dgm:pt>
    <dgm:pt modelId="{FB7FB994-1B59-4442-A3AC-6CF6531626E8}" type="parTrans" cxnId="{4CFF0CA6-6D4C-4FBA-B2F1-79999965E04C}">
      <dgm:prSet/>
      <dgm:spPr/>
      <dgm:t>
        <a:bodyPr/>
        <a:lstStyle/>
        <a:p>
          <a:endParaRPr lang="ru-RU"/>
        </a:p>
      </dgm:t>
    </dgm:pt>
    <dgm:pt modelId="{0DCE4E4A-A715-4C85-9BAD-D8E36818B4ED}" type="sibTrans" cxnId="{4CFF0CA6-6D4C-4FBA-B2F1-79999965E04C}">
      <dgm:prSet/>
      <dgm:spPr/>
      <dgm:t>
        <a:bodyPr/>
        <a:lstStyle/>
        <a:p>
          <a:endParaRPr lang="ru-RU"/>
        </a:p>
      </dgm:t>
    </dgm:pt>
    <dgm:pt modelId="{515996F9-DE55-4A42-821D-78EF7A75AB3D}">
      <dgm:prSet phldrT="[Текст]"/>
      <dgm:spPr/>
      <dgm:t>
        <a:bodyPr/>
        <a:lstStyle/>
        <a:p>
          <a:r>
            <a:rPr lang="ru-RU" b="1" dirty="0" smtClean="0"/>
            <a:t>- наличие  медработника принятого сверх численности работников на 01 января текущего года на штатную должность в полном объеме (не менее 1 ставки)</a:t>
          </a:r>
          <a:endParaRPr lang="ru-RU" b="1" dirty="0"/>
        </a:p>
      </dgm:t>
    </dgm:pt>
    <dgm:pt modelId="{C716C60E-DCC7-46BB-A30D-282B41CC9293}" type="parTrans" cxnId="{56E4F94F-A125-4F57-993A-DF3CBEE81074}">
      <dgm:prSet/>
      <dgm:spPr/>
      <dgm:t>
        <a:bodyPr/>
        <a:lstStyle/>
        <a:p>
          <a:endParaRPr lang="ru-RU"/>
        </a:p>
      </dgm:t>
    </dgm:pt>
    <dgm:pt modelId="{F3C37CCD-2D75-49EA-9EBB-24EA23FE7A3E}" type="sibTrans" cxnId="{56E4F94F-A125-4F57-993A-DF3CBEE81074}">
      <dgm:prSet/>
      <dgm:spPr/>
      <dgm:t>
        <a:bodyPr/>
        <a:lstStyle/>
        <a:p>
          <a:endParaRPr lang="ru-RU"/>
        </a:p>
      </dgm:t>
    </dgm:pt>
    <dgm:pt modelId="{7FDC05C2-10C4-4B1B-AD96-A0899A6909C8}">
      <dgm:prSet phldrT="[Текст]"/>
      <dgm:spPr/>
      <dgm:t>
        <a:bodyPr/>
        <a:lstStyle/>
        <a:p>
          <a:r>
            <a:rPr lang="ru-RU" dirty="0" smtClean="0"/>
            <a:t>- </a:t>
          </a:r>
          <a:r>
            <a:rPr lang="ru-RU" b="1" dirty="0" smtClean="0"/>
            <a:t>Наличие  договора на оказание и оплату медпомощи по ОМС на текущий </a:t>
          </a:r>
          <a:r>
            <a:rPr lang="ru-RU" b="1" dirty="0" err="1" smtClean="0"/>
            <a:t>фин.год</a:t>
          </a:r>
          <a:endParaRPr lang="ru-RU" b="1" dirty="0"/>
        </a:p>
      </dgm:t>
    </dgm:pt>
    <dgm:pt modelId="{46D5F561-C675-4C7A-816D-26E768CDF7F0}" type="parTrans" cxnId="{79592DC6-927F-4116-BD25-A72E60D6CE61}">
      <dgm:prSet/>
      <dgm:spPr/>
      <dgm:t>
        <a:bodyPr/>
        <a:lstStyle/>
        <a:p>
          <a:endParaRPr lang="ru-RU"/>
        </a:p>
      </dgm:t>
    </dgm:pt>
    <dgm:pt modelId="{1B821B89-921C-484D-A631-C738AC78B4B7}" type="sibTrans" cxnId="{79592DC6-927F-4116-BD25-A72E60D6CE61}">
      <dgm:prSet/>
      <dgm:spPr/>
      <dgm:t>
        <a:bodyPr/>
        <a:lstStyle/>
        <a:p>
          <a:endParaRPr lang="ru-RU"/>
        </a:p>
      </dgm:t>
    </dgm:pt>
    <dgm:pt modelId="{074C0B10-4127-4D0A-8D02-A3D3B674F061}">
      <dgm:prSet/>
      <dgm:spPr/>
      <dgm:t>
        <a:bodyPr/>
        <a:lstStyle/>
        <a:p>
          <a:r>
            <a:rPr lang="ru-RU" dirty="0" smtClean="0"/>
            <a:t>-</a:t>
          </a:r>
          <a:r>
            <a:rPr lang="ru-RU" b="1" dirty="0" smtClean="0"/>
            <a:t>наличие у  МО потребности в медработниках, оказывающих медпомощь по видам (приказ МЗ РФ от 24.04.22№ 237н)</a:t>
          </a:r>
        </a:p>
      </dgm:t>
    </dgm:pt>
    <dgm:pt modelId="{B2779D37-1003-43C3-996F-11339F273AC1}" type="parTrans" cxnId="{EC1B66B8-1835-4350-A796-BD95D141E344}">
      <dgm:prSet/>
      <dgm:spPr/>
      <dgm:t>
        <a:bodyPr/>
        <a:lstStyle/>
        <a:p>
          <a:endParaRPr lang="ru-RU"/>
        </a:p>
      </dgm:t>
    </dgm:pt>
    <dgm:pt modelId="{20BC643A-9112-47C3-84DE-EF77DAFF6C54}" type="sibTrans" cxnId="{EC1B66B8-1835-4350-A796-BD95D141E344}">
      <dgm:prSet/>
      <dgm:spPr/>
      <dgm:t>
        <a:bodyPr/>
        <a:lstStyle/>
        <a:p>
          <a:endParaRPr lang="ru-RU"/>
        </a:p>
      </dgm:t>
    </dgm:pt>
    <dgm:pt modelId="{17D117DE-93E9-4D8F-A014-B0FA3A966FC3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/>
            <a:t>- участие МО в оказание медпомощи по видам (приказ  МЗ РФ от 24.04.22 № 273н, в рамках реализации </a:t>
          </a:r>
          <a:r>
            <a:rPr lang="ru-RU" b="1" dirty="0" err="1" smtClean="0"/>
            <a:t>тер.программы</a:t>
          </a:r>
          <a:r>
            <a:rPr lang="ru-RU" b="1" dirty="0" smtClean="0"/>
            <a:t> на текущий </a:t>
          </a:r>
          <a:r>
            <a:rPr lang="ru-RU" b="1" dirty="0" err="1" smtClean="0"/>
            <a:t>фин.год</a:t>
          </a:r>
          <a:endParaRPr lang="ru-RU" b="1" dirty="0"/>
        </a:p>
      </dgm:t>
    </dgm:pt>
    <dgm:pt modelId="{26E10CD6-58DF-4AFA-B2CF-EAC9D02F1F73}" type="parTrans" cxnId="{1BAEB69D-FEE7-4383-9546-13B0E8941122}">
      <dgm:prSet/>
      <dgm:spPr/>
      <dgm:t>
        <a:bodyPr/>
        <a:lstStyle/>
        <a:p>
          <a:endParaRPr lang="ru-RU"/>
        </a:p>
      </dgm:t>
    </dgm:pt>
    <dgm:pt modelId="{59DEC573-7A6F-4362-BCF3-3050791389E6}" type="sibTrans" cxnId="{1BAEB69D-FEE7-4383-9546-13B0E8941122}">
      <dgm:prSet/>
      <dgm:spPr/>
      <dgm:t>
        <a:bodyPr/>
        <a:lstStyle/>
        <a:p>
          <a:endParaRPr lang="ru-RU"/>
        </a:p>
      </dgm:t>
    </dgm:pt>
    <dgm:pt modelId="{6C764EFE-B81F-4729-B5A7-F0B5441C9A9D}">
      <dgm:prSet/>
      <dgm:spPr/>
      <dgm:t>
        <a:bodyPr/>
        <a:lstStyle/>
        <a:p>
          <a:r>
            <a:rPr lang="ru-RU" b="1" dirty="0" smtClean="0"/>
            <a:t>- медицинские организации государственной и муниципальной системы здравоохранения  оказывающие помощь в соответствии с </a:t>
          </a:r>
          <a:r>
            <a:rPr lang="ru-RU" b="1" dirty="0" err="1" smtClean="0"/>
            <a:t>тер.программой</a:t>
          </a:r>
          <a:endParaRPr lang="ru-RU" b="1" dirty="0"/>
        </a:p>
      </dgm:t>
    </dgm:pt>
    <dgm:pt modelId="{7626E336-E365-4B8E-BEFF-DC5DD47D6BC9}" type="parTrans" cxnId="{98869838-2FF3-47B8-AB97-BCC1AB263D09}">
      <dgm:prSet/>
      <dgm:spPr/>
      <dgm:t>
        <a:bodyPr/>
        <a:lstStyle/>
        <a:p>
          <a:endParaRPr lang="ru-RU"/>
        </a:p>
      </dgm:t>
    </dgm:pt>
    <dgm:pt modelId="{720D6416-93E2-4A38-8E73-07173C3339EA}" type="sibTrans" cxnId="{98869838-2FF3-47B8-AB97-BCC1AB263D09}">
      <dgm:prSet/>
      <dgm:spPr/>
      <dgm:t>
        <a:bodyPr/>
        <a:lstStyle/>
        <a:p>
          <a:endParaRPr lang="ru-RU"/>
        </a:p>
      </dgm:t>
    </dgm:pt>
    <dgm:pt modelId="{F0F26061-8479-461F-8CAA-E8338C78B331}">
      <dgm:prSet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b="1" dirty="0" smtClean="0"/>
            <a:t>- Наличие заключенного Соглашения о предоставлении  средств</a:t>
          </a:r>
          <a:endParaRPr lang="ru-RU" b="1" dirty="0"/>
        </a:p>
      </dgm:t>
    </dgm:pt>
    <dgm:pt modelId="{BC3CCAEB-C6B8-48A9-A282-68A8F08D51A9}" type="parTrans" cxnId="{7BE4F366-372C-4A32-901C-9D1700572666}">
      <dgm:prSet/>
      <dgm:spPr/>
      <dgm:t>
        <a:bodyPr/>
        <a:lstStyle/>
        <a:p>
          <a:endParaRPr lang="ru-RU"/>
        </a:p>
      </dgm:t>
    </dgm:pt>
    <dgm:pt modelId="{510F8F8A-425D-4C36-A9B0-BED31E697D47}" type="sibTrans" cxnId="{7BE4F366-372C-4A32-901C-9D1700572666}">
      <dgm:prSet/>
      <dgm:spPr/>
      <dgm:t>
        <a:bodyPr/>
        <a:lstStyle/>
        <a:p>
          <a:endParaRPr lang="ru-RU"/>
        </a:p>
      </dgm:t>
    </dgm:pt>
    <dgm:pt modelId="{9D537227-92BA-4A40-A5EE-6E5BC613BF59}" type="pres">
      <dgm:prSet presAssocID="{405B6C0F-24D9-4201-946C-0089309ED37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9AE9FD2D-AA11-4174-A922-B6573D8F5BE9}" type="pres">
      <dgm:prSet presAssocID="{405B6C0F-24D9-4201-946C-0089309ED379}" presName="Name1" presStyleCnt="0"/>
      <dgm:spPr/>
      <dgm:t>
        <a:bodyPr/>
        <a:lstStyle/>
        <a:p>
          <a:endParaRPr lang="ru-RU"/>
        </a:p>
      </dgm:t>
    </dgm:pt>
    <dgm:pt modelId="{58573B3C-76D8-40DB-9E92-54E0E58328BA}" type="pres">
      <dgm:prSet presAssocID="{405B6C0F-24D9-4201-946C-0089309ED379}" presName="cycle" presStyleCnt="0"/>
      <dgm:spPr/>
      <dgm:t>
        <a:bodyPr/>
        <a:lstStyle/>
        <a:p>
          <a:endParaRPr lang="ru-RU"/>
        </a:p>
      </dgm:t>
    </dgm:pt>
    <dgm:pt modelId="{C9CCB6B6-6F18-47F2-900A-DD959E8C0957}" type="pres">
      <dgm:prSet presAssocID="{405B6C0F-24D9-4201-946C-0089309ED379}" presName="srcNode" presStyleLbl="node1" presStyleIdx="0" presStyleCnt="7"/>
      <dgm:spPr/>
      <dgm:t>
        <a:bodyPr/>
        <a:lstStyle/>
        <a:p>
          <a:endParaRPr lang="ru-RU"/>
        </a:p>
      </dgm:t>
    </dgm:pt>
    <dgm:pt modelId="{F8B04F22-C0B2-4BCC-BA67-BA8A291A3ECB}" type="pres">
      <dgm:prSet presAssocID="{405B6C0F-24D9-4201-946C-0089309ED379}" presName="conn" presStyleLbl="parChTrans1D2" presStyleIdx="0" presStyleCnt="1"/>
      <dgm:spPr/>
      <dgm:t>
        <a:bodyPr/>
        <a:lstStyle/>
        <a:p>
          <a:endParaRPr lang="ru-RU"/>
        </a:p>
      </dgm:t>
    </dgm:pt>
    <dgm:pt modelId="{649B763F-CC8D-4646-8CAF-F22983C5241D}" type="pres">
      <dgm:prSet presAssocID="{405B6C0F-24D9-4201-946C-0089309ED379}" presName="extraNode" presStyleLbl="node1" presStyleIdx="0" presStyleCnt="7"/>
      <dgm:spPr/>
      <dgm:t>
        <a:bodyPr/>
        <a:lstStyle/>
        <a:p>
          <a:endParaRPr lang="ru-RU"/>
        </a:p>
      </dgm:t>
    </dgm:pt>
    <dgm:pt modelId="{63A5A242-5D2F-4CAE-921A-E642BDFFEDBF}" type="pres">
      <dgm:prSet presAssocID="{405B6C0F-24D9-4201-946C-0089309ED379}" presName="dstNode" presStyleLbl="node1" presStyleIdx="0" presStyleCnt="7"/>
      <dgm:spPr/>
      <dgm:t>
        <a:bodyPr/>
        <a:lstStyle/>
        <a:p>
          <a:endParaRPr lang="ru-RU"/>
        </a:p>
      </dgm:t>
    </dgm:pt>
    <dgm:pt modelId="{8D8C5903-5818-4781-8CCA-13DE9EFC6DA2}" type="pres">
      <dgm:prSet presAssocID="{949772A5-0E61-483F-BA59-A84C63A27520}" presName="text_1" presStyleLbl="node1" presStyleIdx="0" presStyleCnt="7" custLinFactNeighborX="20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8B6F9B-B196-49C9-B078-43845C22100B}" type="pres">
      <dgm:prSet presAssocID="{949772A5-0E61-483F-BA59-A84C63A27520}" presName="accent_1" presStyleCnt="0"/>
      <dgm:spPr/>
      <dgm:t>
        <a:bodyPr/>
        <a:lstStyle/>
        <a:p>
          <a:endParaRPr lang="ru-RU"/>
        </a:p>
      </dgm:t>
    </dgm:pt>
    <dgm:pt modelId="{925119F7-74B6-40D6-8CA1-A53B23CBA5B4}" type="pres">
      <dgm:prSet presAssocID="{949772A5-0E61-483F-BA59-A84C63A27520}" presName="accentRepeatNode" presStyleLbl="solidFgAcc1" presStyleIdx="0" presStyleCnt="7"/>
      <dgm:spPr/>
      <dgm:t>
        <a:bodyPr/>
        <a:lstStyle/>
        <a:p>
          <a:endParaRPr lang="ru-RU"/>
        </a:p>
      </dgm:t>
    </dgm:pt>
    <dgm:pt modelId="{04929AC9-4752-4E28-A495-FDE31AAEA622}" type="pres">
      <dgm:prSet presAssocID="{6C764EFE-B81F-4729-B5A7-F0B5441C9A9D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BB4D75-C129-40DF-9796-D1901CCF7053}" type="pres">
      <dgm:prSet presAssocID="{6C764EFE-B81F-4729-B5A7-F0B5441C9A9D}" presName="accent_2" presStyleCnt="0"/>
      <dgm:spPr/>
      <dgm:t>
        <a:bodyPr/>
        <a:lstStyle/>
        <a:p>
          <a:endParaRPr lang="ru-RU"/>
        </a:p>
      </dgm:t>
    </dgm:pt>
    <dgm:pt modelId="{F21578A1-EEE5-4C00-8D37-A9714B6E479D}" type="pres">
      <dgm:prSet presAssocID="{6C764EFE-B81F-4729-B5A7-F0B5441C9A9D}" presName="accentRepeatNode" presStyleLbl="solidFgAcc1" presStyleIdx="1" presStyleCnt="7"/>
      <dgm:spPr/>
      <dgm:t>
        <a:bodyPr/>
        <a:lstStyle/>
        <a:p>
          <a:endParaRPr lang="ru-RU"/>
        </a:p>
      </dgm:t>
    </dgm:pt>
    <dgm:pt modelId="{828B480E-1D90-4DBC-9EFC-30AE55E4B852}" type="pres">
      <dgm:prSet presAssocID="{17D117DE-93E9-4D8F-A014-B0FA3A966FC3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85B64-CF4A-4E23-BEAF-BB56B3363D58}" type="pres">
      <dgm:prSet presAssocID="{17D117DE-93E9-4D8F-A014-B0FA3A966FC3}" presName="accent_3" presStyleCnt="0"/>
      <dgm:spPr/>
      <dgm:t>
        <a:bodyPr/>
        <a:lstStyle/>
        <a:p>
          <a:endParaRPr lang="ru-RU"/>
        </a:p>
      </dgm:t>
    </dgm:pt>
    <dgm:pt modelId="{97D00E1F-809C-4925-9725-377F3EA4A1DC}" type="pres">
      <dgm:prSet presAssocID="{17D117DE-93E9-4D8F-A014-B0FA3A966FC3}" presName="accentRepeatNode" presStyleLbl="solidFgAcc1" presStyleIdx="2" presStyleCnt="7"/>
      <dgm:spPr/>
      <dgm:t>
        <a:bodyPr/>
        <a:lstStyle/>
        <a:p>
          <a:endParaRPr lang="ru-RU"/>
        </a:p>
      </dgm:t>
    </dgm:pt>
    <dgm:pt modelId="{17EACBF1-7BBC-42F9-9891-C591B14743FB}" type="pres">
      <dgm:prSet presAssocID="{074C0B10-4127-4D0A-8D02-A3D3B674F061}" presName="text_4" presStyleLbl="node1" presStyleIdx="3" presStyleCnt="7" custLinFactNeighborX="185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460CCB-949D-412C-8C6F-C0B70C726F83}" type="pres">
      <dgm:prSet presAssocID="{074C0B10-4127-4D0A-8D02-A3D3B674F061}" presName="accent_4" presStyleCnt="0"/>
      <dgm:spPr/>
      <dgm:t>
        <a:bodyPr/>
        <a:lstStyle/>
        <a:p>
          <a:endParaRPr lang="ru-RU"/>
        </a:p>
      </dgm:t>
    </dgm:pt>
    <dgm:pt modelId="{23E51C25-F44D-49CD-A973-23B804270FEE}" type="pres">
      <dgm:prSet presAssocID="{074C0B10-4127-4D0A-8D02-A3D3B674F061}" presName="accentRepeatNode" presStyleLbl="solidFgAcc1" presStyleIdx="3" presStyleCnt="7"/>
      <dgm:spPr/>
      <dgm:t>
        <a:bodyPr/>
        <a:lstStyle/>
        <a:p>
          <a:endParaRPr lang="ru-RU"/>
        </a:p>
      </dgm:t>
    </dgm:pt>
    <dgm:pt modelId="{3D7E23A7-D6B2-46F5-8424-9E9E511C58E3}" type="pres">
      <dgm:prSet presAssocID="{515996F9-DE55-4A42-821D-78EF7A75AB3D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FBD5BA-80B1-41DE-A10B-4AFF9E03167B}" type="pres">
      <dgm:prSet presAssocID="{515996F9-DE55-4A42-821D-78EF7A75AB3D}" presName="accent_5" presStyleCnt="0"/>
      <dgm:spPr/>
      <dgm:t>
        <a:bodyPr/>
        <a:lstStyle/>
        <a:p>
          <a:endParaRPr lang="ru-RU"/>
        </a:p>
      </dgm:t>
    </dgm:pt>
    <dgm:pt modelId="{362B1A80-3D93-43D7-B54E-C0172CE9CDFC}" type="pres">
      <dgm:prSet presAssocID="{515996F9-DE55-4A42-821D-78EF7A75AB3D}" presName="accentRepeatNode" presStyleLbl="solidFgAcc1" presStyleIdx="4" presStyleCnt="7"/>
      <dgm:spPr/>
      <dgm:t>
        <a:bodyPr/>
        <a:lstStyle/>
        <a:p>
          <a:endParaRPr lang="ru-RU"/>
        </a:p>
      </dgm:t>
    </dgm:pt>
    <dgm:pt modelId="{64E1F1D1-D07B-46C7-836B-18732A010425}" type="pres">
      <dgm:prSet presAssocID="{7FDC05C2-10C4-4B1B-AD96-A0899A6909C8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701B64-11AF-4FF8-ACB7-CAD7B7392E00}" type="pres">
      <dgm:prSet presAssocID="{7FDC05C2-10C4-4B1B-AD96-A0899A6909C8}" presName="accent_6" presStyleCnt="0"/>
      <dgm:spPr/>
      <dgm:t>
        <a:bodyPr/>
        <a:lstStyle/>
        <a:p>
          <a:endParaRPr lang="ru-RU"/>
        </a:p>
      </dgm:t>
    </dgm:pt>
    <dgm:pt modelId="{1D8695FE-7C22-4AAD-892B-F532351F9BE7}" type="pres">
      <dgm:prSet presAssocID="{7FDC05C2-10C4-4B1B-AD96-A0899A6909C8}" presName="accentRepeatNode" presStyleLbl="solidFgAcc1" presStyleIdx="5" presStyleCnt="7"/>
      <dgm:spPr/>
      <dgm:t>
        <a:bodyPr/>
        <a:lstStyle/>
        <a:p>
          <a:endParaRPr lang="ru-RU"/>
        </a:p>
      </dgm:t>
    </dgm:pt>
    <dgm:pt modelId="{AD2629D4-D48B-4A39-A833-E844AAA8A5F5}" type="pres">
      <dgm:prSet presAssocID="{F0F26061-8479-461F-8CAA-E8338C78B331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EB6020-FB45-4365-AA63-6D7F078D5AF8}" type="pres">
      <dgm:prSet presAssocID="{F0F26061-8479-461F-8CAA-E8338C78B331}" presName="accent_7" presStyleCnt="0"/>
      <dgm:spPr/>
      <dgm:t>
        <a:bodyPr/>
        <a:lstStyle/>
        <a:p>
          <a:endParaRPr lang="ru-RU"/>
        </a:p>
      </dgm:t>
    </dgm:pt>
    <dgm:pt modelId="{0098DF08-9B28-4DD9-962B-AF0857506C5F}" type="pres">
      <dgm:prSet presAssocID="{F0F26061-8479-461F-8CAA-E8338C78B331}" presName="accentRepeatNode" presStyleLbl="solidFgAcc1" presStyleIdx="6" presStyleCnt="7"/>
      <dgm:spPr/>
      <dgm:t>
        <a:bodyPr/>
        <a:lstStyle/>
        <a:p>
          <a:endParaRPr lang="ru-RU"/>
        </a:p>
      </dgm:t>
    </dgm:pt>
  </dgm:ptLst>
  <dgm:cxnLst>
    <dgm:cxn modelId="{4F5D0461-7AB6-4EA9-B271-4EFD6562ADBE}" type="presOf" srcId="{6C764EFE-B81F-4729-B5A7-F0B5441C9A9D}" destId="{04929AC9-4752-4E28-A495-FDE31AAEA622}" srcOrd="0" destOrd="0" presId="urn:microsoft.com/office/officeart/2008/layout/VerticalCurvedList"/>
    <dgm:cxn modelId="{EC1B66B8-1835-4350-A796-BD95D141E344}" srcId="{405B6C0F-24D9-4201-946C-0089309ED379}" destId="{074C0B10-4127-4D0A-8D02-A3D3B674F061}" srcOrd="3" destOrd="0" parTransId="{B2779D37-1003-43C3-996F-11339F273AC1}" sibTransId="{20BC643A-9112-47C3-84DE-EF77DAFF6C54}"/>
    <dgm:cxn modelId="{CDDF653A-BD34-43C5-AB49-CCA33E3B5C04}" type="presOf" srcId="{0DCE4E4A-A715-4C85-9BAD-D8E36818B4ED}" destId="{F8B04F22-C0B2-4BCC-BA67-BA8A291A3ECB}" srcOrd="0" destOrd="0" presId="urn:microsoft.com/office/officeart/2008/layout/VerticalCurvedList"/>
    <dgm:cxn modelId="{79592DC6-927F-4116-BD25-A72E60D6CE61}" srcId="{405B6C0F-24D9-4201-946C-0089309ED379}" destId="{7FDC05C2-10C4-4B1B-AD96-A0899A6909C8}" srcOrd="5" destOrd="0" parTransId="{46D5F561-C675-4C7A-816D-26E768CDF7F0}" sibTransId="{1B821B89-921C-484D-A631-C738AC78B4B7}"/>
    <dgm:cxn modelId="{1BAEB69D-FEE7-4383-9546-13B0E8941122}" srcId="{405B6C0F-24D9-4201-946C-0089309ED379}" destId="{17D117DE-93E9-4D8F-A014-B0FA3A966FC3}" srcOrd="2" destOrd="0" parTransId="{26E10CD6-58DF-4AFA-B2CF-EAC9D02F1F73}" sibTransId="{59DEC573-7A6F-4362-BCF3-3050791389E6}"/>
    <dgm:cxn modelId="{7BE4F366-372C-4A32-901C-9D1700572666}" srcId="{405B6C0F-24D9-4201-946C-0089309ED379}" destId="{F0F26061-8479-461F-8CAA-E8338C78B331}" srcOrd="6" destOrd="0" parTransId="{BC3CCAEB-C6B8-48A9-A282-68A8F08D51A9}" sibTransId="{510F8F8A-425D-4C36-A9B0-BED31E697D47}"/>
    <dgm:cxn modelId="{7822215A-0588-4475-A2FA-F981A6EE0C56}" type="presOf" srcId="{F0F26061-8479-461F-8CAA-E8338C78B331}" destId="{AD2629D4-D48B-4A39-A833-E844AAA8A5F5}" srcOrd="0" destOrd="0" presId="urn:microsoft.com/office/officeart/2008/layout/VerticalCurvedList"/>
    <dgm:cxn modelId="{98869838-2FF3-47B8-AB97-BCC1AB263D09}" srcId="{405B6C0F-24D9-4201-946C-0089309ED379}" destId="{6C764EFE-B81F-4729-B5A7-F0B5441C9A9D}" srcOrd="1" destOrd="0" parTransId="{7626E336-E365-4B8E-BEFF-DC5DD47D6BC9}" sibTransId="{720D6416-93E2-4A38-8E73-07173C3339EA}"/>
    <dgm:cxn modelId="{4CAF92B0-48F6-46A1-AE0D-4D3DCDC8ADC3}" type="presOf" srcId="{405B6C0F-24D9-4201-946C-0089309ED379}" destId="{9D537227-92BA-4A40-A5EE-6E5BC613BF59}" srcOrd="0" destOrd="0" presId="urn:microsoft.com/office/officeart/2008/layout/VerticalCurvedList"/>
    <dgm:cxn modelId="{56E4F94F-A125-4F57-993A-DF3CBEE81074}" srcId="{405B6C0F-24D9-4201-946C-0089309ED379}" destId="{515996F9-DE55-4A42-821D-78EF7A75AB3D}" srcOrd="4" destOrd="0" parTransId="{C716C60E-DCC7-46BB-A30D-282B41CC9293}" sibTransId="{F3C37CCD-2D75-49EA-9EBB-24EA23FE7A3E}"/>
    <dgm:cxn modelId="{C53BC4A4-D17D-4B67-B095-2DA870540456}" type="presOf" srcId="{17D117DE-93E9-4D8F-A014-B0FA3A966FC3}" destId="{828B480E-1D90-4DBC-9EFC-30AE55E4B852}" srcOrd="0" destOrd="0" presId="urn:microsoft.com/office/officeart/2008/layout/VerticalCurvedList"/>
    <dgm:cxn modelId="{67361144-83EA-4F32-A1C8-A4B925FBED0B}" type="presOf" srcId="{515996F9-DE55-4A42-821D-78EF7A75AB3D}" destId="{3D7E23A7-D6B2-46F5-8424-9E9E511C58E3}" srcOrd="0" destOrd="0" presId="urn:microsoft.com/office/officeart/2008/layout/VerticalCurvedList"/>
    <dgm:cxn modelId="{3D0B68FD-FCB3-40ED-8A6E-A7C47C116234}" type="presOf" srcId="{074C0B10-4127-4D0A-8D02-A3D3B674F061}" destId="{17EACBF1-7BBC-42F9-9891-C591B14743FB}" srcOrd="0" destOrd="0" presId="urn:microsoft.com/office/officeart/2008/layout/VerticalCurvedList"/>
    <dgm:cxn modelId="{A2DD5C9C-6D94-43BA-8036-D8127DAC3F9F}" type="presOf" srcId="{949772A5-0E61-483F-BA59-A84C63A27520}" destId="{8D8C5903-5818-4781-8CCA-13DE9EFC6DA2}" srcOrd="0" destOrd="0" presId="urn:microsoft.com/office/officeart/2008/layout/VerticalCurvedList"/>
    <dgm:cxn modelId="{18EC21A7-45E7-4DDD-9A91-1DE1F8F1C7A9}" type="presOf" srcId="{7FDC05C2-10C4-4B1B-AD96-A0899A6909C8}" destId="{64E1F1D1-D07B-46C7-836B-18732A010425}" srcOrd="0" destOrd="0" presId="urn:microsoft.com/office/officeart/2008/layout/VerticalCurvedList"/>
    <dgm:cxn modelId="{4CFF0CA6-6D4C-4FBA-B2F1-79999965E04C}" srcId="{405B6C0F-24D9-4201-946C-0089309ED379}" destId="{949772A5-0E61-483F-BA59-A84C63A27520}" srcOrd="0" destOrd="0" parTransId="{FB7FB994-1B59-4442-A3AC-6CF6531626E8}" sibTransId="{0DCE4E4A-A715-4C85-9BAD-D8E36818B4ED}"/>
    <dgm:cxn modelId="{BCBBFD52-B0C5-4718-BBB9-73DC5BF36FD3}" type="presParOf" srcId="{9D537227-92BA-4A40-A5EE-6E5BC613BF59}" destId="{9AE9FD2D-AA11-4174-A922-B6573D8F5BE9}" srcOrd="0" destOrd="0" presId="urn:microsoft.com/office/officeart/2008/layout/VerticalCurvedList"/>
    <dgm:cxn modelId="{77CBD0D5-DD22-4467-B3B4-EA78C04D33DA}" type="presParOf" srcId="{9AE9FD2D-AA11-4174-A922-B6573D8F5BE9}" destId="{58573B3C-76D8-40DB-9E92-54E0E58328BA}" srcOrd="0" destOrd="0" presId="urn:microsoft.com/office/officeart/2008/layout/VerticalCurvedList"/>
    <dgm:cxn modelId="{29EA87FB-F1D7-4CA4-90FB-C0451B1086AA}" type="presParOf" srcId="{58573B3C-76D8-40DB-9E92-54E0E58328BA}" destId="{C9CCB6B6-6F18-47F2-900A-DD959E8C0957}" srcOrd="0" destOrd="0" presId="urn:microsoft.com/office/officeart/2008/layout/VerticalCurvedList"/>
    <dgm:cxn modelId="{1B3C50F9-3667-4AFF-A72D-7785E1114801}" type="presParOf" srcId="{58573B3C-76D8-40DB-9E92-54E0E58328BA}" destId="{F8B04F22-C0B2-4BCC-BA67-BA8A291A3ECB}" srcOrd="1" destOrd="0" presId="urn:microsoft.com/office/officeart/2008/layout/VerticalCurvedList"/>
    <dgm:cxn modelId="{DA8AD391-8A40-47D6-BF97-57A66FDB5F91}" type="presParOf" srcId="{58573B3C-76D8-40DB-9E92-54E0E58328BA}" destId="{649B763F-CC8D-4646-8CAF-F22983C5241D}" srcOrd="2" destOrd="0" presId="urn:microsoft.com/office/officeart/2008/layout/VerticalCurvedList"/>
    <dgm:cxn modelId="{099AB77F-31BE-4E4D-8D16-04EDDFF57CC4}" type="presParOf" srcId="{58573B3C-76D8-40DB-9E92-54E0E58328BA}" destId="{63A5A242-5D2F-4CAE-921A-E642BDFFEDBF}" srcOrd="3" destOrd="0" presId="urn:microsoft.com/office/officeart/2008/layout/VerticalCurvedList"/>
    <dgm:cxn modelId="{8341D40A-B54B-41F5-AD22-781AFBB43AA9}" type="presParOf" srcId="{9AE9FD2D-AA11-4174-A922-B6573D8F5BE9}" destId="{8D8C5903-5818-4781-8CCA-13DE9EFC6DA2}" srcOrd="1" destOrd="0" presId="urn:microsoft.com/office/officeart/2008/layout/VerticalCurvedList"/>
    <dgm:cxn modelId="{707DD270-E480-4035-B9FC-4A4450A7CC35}" type="presParOf" srcId="{9AE9FD2D-AA11-4174-A922-B6573D8F5BE9}" destId="{848B6F9B-B196-49C9-B078-43845C22100B}" srcOrd="2" destOrd="0" presId="urn:microsoft.com/office/officeart/2008/layout/VerticalCurvedList"/>
    <dgm:cxn modelId="{A1547D24-3972-4A57-BACE-17B6259FE6E1}" type="presParOf" srcId="{848B6F9B-B196-49C9-B078-43845C22100B}" destId="{925119F7-74B6-40D6-8CA1-A53B23CBA5B4}" srcOrd="0" destOrd="0" presId="urn:microsoft.com/office/officeart/2008/layout/VerticalCurvedList"/>
    <dgm:cxn modelId="{82D8D2DE-6868-474D-946B-5EDA427A97C3}" type="presParOf" srcId="{9AE9FD2D-AA11-4174-A922-B6573D8F5BE9}" destId="{04929AC9-4752-4E28-A495-FDE31AAEA622}" srcOrd="3" destOrd="0" presId="urn:microsoft.com/office/officeart/2008/layout/VerticalCurvedList"/>
    <dgm:cxn modelId="{01397E6C-3977-4B37-90B7-8A50C234BDF0}" type="presParOf" srcId="{9AE9FD2D-AA11-4174-A922-B6573D8F5BE9}" destId="{91BB4D75-C129-40DF-9796-D1901CCF7053}" srcOrd="4" destOrd="0" presId="urn:microsoft.com/office/officeart/2008/layout/VerticalCurvedList"/>
    <dgm:cxn modelId="{A5DE68EE-A49B-4A9E-A830-7B0A508DC81A}" type="presParOf" srcId="{91BB4D75-C129-40DF-9796-D1901CCF7053}" destId="{F21578A1-EEE5-4C00-8D37-A9714B6E479D}" srcOrd="0" destOrd="0" presId="urn:microsoft.com/office/officeart/2008/layout/VerticalCurvedList"/>
    <dgm:cxn modelId="{0C7457ED-664C-4E35-BA2C-0EB0A03592B8}" type="presParOf" srcId="{9AE9FD2D-AA11-4174-A922-B6573D8F5BE9}" destId="{828B480E-1D90-4DBC-9EFC-30AE55E4B852}" srcOrd="5" destOrd="0" presId="urn:microsoft.com/office/officeart/2008/layout/VerticalCurvedList"/>
    <dgm:cxn modelId="{AA6C5E69-73D8-4660-923E-64F889F684B4}" type="presParOf" srcId="{9AE9FD2D-AA11-4174-A922-B6573D8F5BE9}" destId="{34C85B64-CF4A-4E23-BEAF-BB56B3363D58}" srcOrd="6" destOrd="0" presId="urn:microsoft.com/office/officeart/2008/layout/VerticalCurvedList"/>
    <dgm:cxn modelId="{05A8FD88-49E3-4079-B779-1E98339F4696}" type="presParOf" srcId="{34C85B64-CF4A-4E23-BEAF-BB56B3363D58}" destId="{97D00E1F-809C-4925-9725-377F3EA4A1DC}" srcOrd="0" destOrd="0" presId="urn:microsoft.com/office/officeart/2008/layout/VerticalCurvedList"/>
    <dgm:cxn modelId="{BEB33172-A11E-458A-9B72-2E89D941CC93}" type="presParOf" srcId="{9AE9FD2D-AA11-4174-A922-B6573D8F5BE9}" destId="{17EACBF1-7BBC-42F9-9891-C591B14743FB}" srcOrd="7" destOrd="0" presId="urn:microsoft.com/office/officeart/2008/layout/VerticalCurvedList"/>
    <dgm:cxn modelId="{88C720C1-C2FE-4B56-B237-F6AA882213AB}" type="presParOf" srcId="{9AE9FD2D-AA11-4174-A922-B6573D8F5BE9}" destId="{75460CCB-949D-412C-8C6F-C0B70C726F83}" srcOrd="8" destOrd="0" presId="urn:microsoft.com/office/officeart/2008/layout/VerticalCurvedList"/>
    <dgm:cxn modelId="{475DD2C8-9994-4F54-8CB2-3D9C9DB6DC78}" type="presParOf" srcId="{75460CCB-949D-412C-8C6F-C0B70C726F83}" destId="{23E51C25-F44D-49CD-A973-23B804270FEE}" srcOrd="0" destOrd="0" presId="urn:microsoft.com/office/officeart/2008/layout/VerticalCurvedList"/>
    <dgm:cxn modelId="{A5A01D45-CB4E-4BA3-BAAB-CEAEEC264B86}" type="presParOf" srcId="{9AE9FD2D-AA11-4174-A922-B6573D8F5BE9}" destId="{3D7E23A7-D6B2-46F5-8424-9E9E511C58E3}" srcOrd="9" destOrd="0" presId="urn:microsoft.com/office/officeart/2008/layout/VerticalCurvedList"/>
    <dgm:cxn modelId="{A4D1AF37-739B-4553-B3E4-009B22329BA6}" type="presParOf" srcId="{9AE9FD2D-AA11-4174-A922-B6573D8F5BE9}" destId="{3AFBD5BA-80B1-41DE-A10B-4AFF9E03167B}" srcOrd="10" destOrd="0" presId="urn:microsoft.com/office/officeart/2008/layout/VerticalCurvedList"/>
    <dgm:cxn modelId="{E78F3D01-C871-4105-A0CD-2C3CB1D97971}" type="presParOf" srcId="{3AFBD5BA-80B1-41DE-A10B-4AFF9E03167B}" destId="{362B1A80-3D93-43D7-B54E-C0172CE9CDFC}" srcOrd="0" destOrd="0" presId="urn:microsoft.com/office/officeart/2008/layout/VerticalCurvedList"/>
    <dgm:cxn modelId="{8F8699B0-452D-4265-B046-E2AD3717AEA2}" type="presParOf" srcId="{9AE9FD2D-AA11-4174-A922-B6573D8F5BE9}" destId="{64E1F1D1-D07B-46C7-836B-18732A010425}" srcOrd="11" destOrd="0" presId="urn:microsoft.com/office/officeart/2008/layout/VerticalCurvedList"/>
    <dgm:cxn modelId="{3E8562B8-90E4-46C6-803A-FB19402965DA}" type="presParOf" srcId="{9AE9FD2D-AA11-4174-A922-B6573D8F5BE9}" destId="{D2701B64-11AF-4FF8-ACB7-CAD7B7392E00}" srcOrd="12" destOrd="0" presId="urn:microsoft.com/office/officeart/2008/layout/VerticalCurvedList"/>
    <dgm:cxn modelId="{78E6E441-6515-42D7-8AA3-41B5FC17F169}" type="presParOf" srcId="{D2701B64-11AF-4FF8-ACB7-CAD7B7392E00}" destId="{1D8695FE-7C22-4AAD-892B-F532351F9BE7}" srcOrd="0" destOrd="0" presId="urn:microsoft.com/office/officeart/2008/layout/VerticalCurvedList"/>
    <dgm:cxn modelId="{48632288-69D4-424F-ABB3-97596B4C0C20}" type="presParOf" srcId="{9AE9FD2D-AA11-4174-A922-B6573D8F5BE9}" destId="{AD2629D4-D48B-4A39-A833-E844AAA8A5F5}" srcOrd="13" destOrd="0" presId="urn:microsoft.com/office/officeart/2008/layout/VerticalCurvedList"/>
    <dgm:cxn modelId="{17468969-6229-4F5F-A698-33EADA2E43AD}" type="presParOf" srcId="{9AE9FD2D-AA11-4174-A922-B6573D8F5BE9}" destId="{D3EB6020-FB45-4365-AA63-6D7F078D5AF8}" srcOrd="14" destOrd="0" presId="urn:microsoft.com/office/officeart/2008/layout/VerticalCurvedList"/>
    <dgm:cxn modelId="{8D039FD9-F4BD-42A2-891E-6F545739E08D}" type="presParOf" srcId="{D3EB6020-FB45-4365-AA63-6D7F078D5AF8}" destId="{0098DF08-9B28-4DD9-962B-AF0857506C5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B04F22-C0B2-4BCC-BA67-BA8A291A3ECB}">
      <dsp:nvSpPr>
        <dsp:cNvPr id="0" name=""/>
        <dsp:cNvSpPr/>
      </dsp:nvSpPr>
      <dsp:spPr>
        <a:xfrm>
          <a:off x="-5086944" y="-779601"/>
          <a:ext cx="6060376" cy="6060376"/>
        </a:xfrm>
        <a:prstGeom prst="blockArc">
          <a:avLst>
            <a:gd name="adj1" fmla="val 18900000"/>
            <a:gd name="adj2" fmla="val 2700000"/>
            <a:gd name="adj3" fmla="val 356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8C5903-5818-4781-8CCA-13DE9EFC6DA2}">
      <dsp:nvSpPr>
        <dsp:cNvPr id="0" name=""/>
        <dsp:cNvSpPr/>
      </dsp:nvSpPr>
      <dsp:spPr>
        <a:xfrm>
          <a:off x="375847" y="204623"/>
          <a:ext cx="7514015" cy="4090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4697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- л</a:t>
          </a:r>
          <a:r>
            <a:rPr lang="ru-RU" sz="1300" b="1" kern="1200" dirty="0" smtClean="0"/>
            <a:t>ицензия на осуществление  </a:t>
          </a:r>
          <a:r>
            <a:rPr lang="ru-RU" sz="1300" b="1" kern="1200" dirty="0" err="1" smtClean="0"/>
            <a:t>мед.деятельности</a:t>
          </a:r>
          <a:r>
            <a:rPr lang="ru-RU" sz="1300" b="1" kern="1200" dirty="0" smtClean="0"/>
            <a:t>   по видам, утверждённым приказом МЗ РФ 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 от 21.04.2022  № 273н     </a:t>
          </a:r>
          <a:endParaRPr lang="ru-RU" sz="1300" b="1" kern="1200" dirty="0"/>
        </a:p>
      </dsp:txBody>
      <dsp:txXfrm>
        <a:off x="375847" y="204623"/>
        <a:ext cx="7514015" cy="409066"/>
      </dsp:txXfrm>
    </dsp:sp>
    <dsp:sp modelId="{925119F7-74B6-40D6-8CA1-A53B23CBA5B4}">
      <dsp:nvSpPr>
        <dsp:cNvPr id="0" name=""/>
        <dsp:cNvSpPr/>
      </dsp:nvSpPr>
      <dsp:spPr>
        <a:xfrm>
          <a:off x="60090" y="153489"/>
          <a:ext cx="511333" cy="5113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929AC9-4752-4E28-A495-FDE31AAEA622}">
      <dsp:nvSpPr>
        <dsp:cNvPr id="0" name=""/>
        <dsp:cNvSpPr/>
      </dsp:nvSpPr>
      <dsp:spPr>
        <a:xfrm>
          <a:off x="686203" y="818583"/>
          <a:ext cx="7143568" cy="40906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4697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- медицинские организации государственной и муниципальной системы здравоохранения  оказывающие помощь в соответствии с </a:t>
          </a:r>
          <a:r>
            <a:rPr lang="ru-RU" sz="1200" b="1" kern="1200" dirty="0" err="1" smtClean="0"/>
            <a:t>тер.программой</a:t>
          </a:r>
          <a:endParaRPr lang="ru-RU" sz="1200" b="1" kern="1200" dirty="0"/>
        </a:p>
      </dsp:txBody>
      <dsp:txXfrm>
        <a:off x="686203" y="818583"/>
        <a:ext cx="7143568" cy="409066"/>
      </dsp:txXfrm>
    </dsp:sp>
    <dsp:sp modelId="{F21578A1-EEE5-4C00-8D37-A9714B6E479D}">
      <dsp:nvSpPr>
        <dsp:cNvPr id="0" name=""/>
        <dsp:cNvSpPr/>
      </dsp:nvSpPr>
      <dsp:spPr>
        <a:xfrm>
          <a:off x="430537" y="767449"/>
          <a:ext cx="511333" cy="5113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8B480E-1D90-4DBC-9EFC-30AE55E4B852}">
      <dsp:nvSpPr>
        <dsp:cNvPr id="0" name=""/>
        <dsp:cNvSpPr/>
      </dsp:nvSpPr>
      <dsp:spPr>
        <a:xfrm>
          <a:off x="889206" y="1432093"/>
          <a:ext cx="6940565" cy="409066"/>
        </a:xfrm>
        <a:prstGeom prst="rect">
          <a:avLst/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324697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- участие МО в оказание медпомощи по видам (приказ  МЗ РФ от 24.04.22 № 273н, в рамках реализации </a:t>
          </a:r>
          <a:r>
            <a:rPr lang="ru-RU" sz="1200" b="1" kern="1200" dirty="0" err="1" smtClean="0"/>
            <a:t>тер.программы</a:t>
          </a:r>
          <a:r>
            <a:rPr lang="ru-RU" sz="1200" b="1" kern="1200" dirty="0" smtClean="0"/>
            <a:t> на текущий </a:t>
          </a:r>
          <a:r>
            <a:rPr lang="ru-RU" sz="1200" b="1" kern="1200" dirty="0" err="1" smtClean="0"/>
            <a:t>фин.год</a:t>
          </a:r>
          <a:endParaRPr lang="ru-RU" sz="1200" b="1" kern="1200" dirty="0"/>
        </a:p>
      </dsp:txBody>
      <dsp:txXfrm>
        <a:off x="889206" y="1432093"/>
        <a:ext cx="6940565" cy="409066"/>
      </dsp:txXfrm>
    </dsp:sp>
    <dsp:sp modelId="{97D00E1F-809C-4925-9725-377F3EA4A1DC}">
      <dsp:nvSpPr>
        <dsp:cNvPr id="0" name=""/>
        <dsp:cNvSpPr/>
      </dsp:nvSpPr>
      <dsp:spPr>
        <a:xfrm>
          <a:off x="633540" y="1380959"/>
          <a:ext cx="511333" cy="5113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ACBF1-7BBC-42F9-9891-C591B14743FB}">
      <dsp:nvSpPr>
        <dsp:cNvPr id="0" name=""/>
        <dsp:cNvSpPr/>
      </dsp:nvSpPr>
      <dsp:spPr>
        <a:xfrm>
          <a:off x="966743" y="2046053"/>
          <a:ext cx="6875748" cy="40906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4697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-</a:t>
          </a:r>
          <a:r>
            <a:rPr lang="ru-RU" sz="1200" b="1" kern="1200" dirty="0" smtClean="0"/>
            <a:t>наличие у  МО потребности в медработниках, оказывающих медпомощь по видам (приказ МЗ РФ от 24.04.22№ 237н)</a:t>
          </a:r>
        </a:p>
      </dsp:txBody>
      <dsp:txXfrm>
        <a:off x="966743" y="2046053"/>
        <a:ext cx="6875748" cy="409066"/>
      </dsp:txXfrm>
    </dsp:sp>
    <dsp:sp modelId="{23E51C25-F44D-49CD-A973-23B804270FEE}">
      <dsp:nvSpPr>
        <dsp:cNvPr id="0" name=""/>
        <dsp:cNvSpPr/>
      </dsp:nvSpPr>
      <dsp:spPr>
        <a:xfrm>
          <a:off x="698356" y="1994919"/>
          <a:ext cx="511333" cy="5113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7E23A7-D6B2-46F5-8424-9E9E511C58E3}">
      <dsp:nvSpPr>
        <dsp:cNvPr id="0" name=""/>
        <dsp:cNvSpPr/>
      </dsp:nvSpPr>
      <dsp:spPr>
        <a:xfrm>
          <a:off x="889206" y="2660013"/>
          <a:ext cx="6940565" cy="40906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4697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- наличие  медработника принятого сверх численности работников на 01 января текущего года на штатную должность в полном объеме (не менее 1 ставки)</a:t>
          </a:r>
          <a:endParaRPr lang="ru-RU" sz="1200" b="1" kern="1200" dirty="0"/>
        </a:p>
      </dsp:txBody>
      <dsp:txXfrm>
        <a:off x="889206" y="2660013"/>
        <a:ext cx="6940565" cy="409066"/>
      </dsp:txXfrm>
    </dsp:sp>
    <dsp:sp modelId="{362B1A80-3D93-43D7-B54E-C0172CE9CDFC}">
      <dsp:nvSpPr>
        <dsp:cNvPr id="0" name=""/>
        <dsp:cNvSpPr/>
      </dsp:nvSpPr>
      <dsp:spPr>
        <a:xfrm>
          <a:off x="633540" y="2608879"/>
          <a:ext cx="511333" cy="5113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E1F1D1-D07B-46C7-836B-18732A010425}">
      <dsp:nvSpPr>
        <dsp:cNvPr id="0" name=""/>
        <dsp:cNvSpPr/>
      </dsp:nvSpPr>
      <dsp:spPr>
        <a:xfrm>
          <a:off x="686203" y="3273523"/>
          <a:ext cx="7143568" cy="40906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4697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- </a:t>
          </a:r>
          <a:r>
            <a:rPr lang="ru-RU" sz="1200" b="1" kern="1200" dirty="0" smtClean="0"/>
            <a:t>Наличие  договора на оказание и оплату медпомощи по ОМС на текущий </a:t>
          </a:r>
          <a:r>
            <a:rPr lang="ru-RU" sz="1200" b="1" kern="1200" dirty="0" err="1" smtClean="0"/>
            <a:t>фин.год</a:t>
          </a:r>
          <a:endParaRPr lang="ru-RU" sz="1200" b="1" kern="1200" dirty="0"/>
        </a:p>
      </dsp:txBody>
      <dsp:txXfrm>
        <a:off x="686203" y="3273523"/>
        <a:ext cx="7143568" cy="409066"/>
      </dsp:txXfrm>
    </dsp:sp>
    <dsp:sp modelId="{1D8695FE-7C22-4AAD-892B-F532351F9BE7}">
      <dsp:nvSpPr>
        <dsp:cNvPr id="0" name=""/>
        <dsp:cNvSpPr/>
      </dsp:nvSpPr>
      <dsp:spPr>
        <a:xfrm>
          <a:off x="430537" y="3222389"/>
          <a:ext cx="511333" cy="5113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2629D4-D48B-4A39-A833-E844AAA8A5F5}">
      <dsp:nvSpPr>
        <dsp:cNvPr id="0" name=""/>
        <dsp:cNvSpPr/>
      </dsp:nvSpPr>
      <dsp:spPr>
        <a:xfrm>
          <a:off x="315757" y="3887483"/>
          <a:ext cx="7514015" cy="409066"/>
        </a:xfrm>
        <a:prstGeom prst="rect">
          <a:avLst/>
        </a:prstGeom>
        <a:gradFill rotWithShape="1">
          <a:gsLst>
            <a:gs pos="0">
              <a:schemeClr val="dk1">
                <a:satMod val="103000"/>
                <a:lumMod val="102000"/>
                <a:tint val="94000"/>
              </a:schemeClr>
            </a:gs>
            <a:gs pos="50000">
              <a:schemeClr val="dk1">
                <a:satMod val="110000"/>
                <a:lumMod val="100000"/>
                <a:shade val="100000"/>
              </a:schemeClr>
            </a:gs>
            <a:gs pos="100000">
              <a:schemeClr val="dk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dsp:style>
      <dsp:txBody>
        <a:bodyPr spcFirstLastPara="0" vert="horz" wrap="square" lIns="324697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- Наличие заключенного Соглашения о предоставлении  средств</a:t>
          </a:r>
          <a:endParaRPr lang="ru-RU" sz="1200" b="1" kern="1200" dirty="0"/>
        </a:p>
      </dsp:txBody>
      <dsp:txXfrm>
        <a:off x="315757" y="3887483"/>
        <a:ext cx="7514015" cy="409066"/>
      </dsp:txXfrm>
    </dsp:sp>
    <dsp:sp modelId="{0098DF08-9B28-4DD9-962B-AF0857506C5F}">
      <dsp:nvSpPr>
        <dsp:cNvPr id="0" name=""/>
        <dsp:cNvSpPr/>
      </dsp:nvSpPr>
      <dsp:spPr>
        <a:xfrm>
          <a:off x="60090" y="3836349"/>
          <a:ext cx="511333" cy="5113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475" cy="49877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0" y="0"/>
            <a:ext cx="2950475" cy="498774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DBCDA7AC-1A6B-4E3F-AC59-7F9D5B17651B}" type="datetimeFigureOut">
              <a:rPr lang="ru-RU" smtClean="0"/>
              <a:t>24.10.2024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84069"/>
            <a:ext cx="5447030" cy="3914240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42156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0" y="9442156"/>
            <a:ext cx="2950475" cy="49877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1765A753-26F7-494C-A1D3-E9ABB709EA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480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84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66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49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532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415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97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80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064" algn="l" defTabSz="685766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4238" cy="33543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315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27812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BB0C20-EBE5-48BB-8948-CEBEEFBB23E2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5014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4533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1650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4533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4533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453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61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61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4610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461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4610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0488" y="746125"/>
            <a:ext cx="6627812" cy="3727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3070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3070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E8B7C-600F-4AA8-9A23-CE220EE86A69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327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C9100-55CA-41BF-9D4E-F7E12F62B3B5}" type="datetime1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00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0F685-0F83-4808-A787-9756879507FB}" type="datetime1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024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3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3" y="273843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26CD-DCB8-456E-8580-C4B65742A1E7}" type="datetime1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58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91170-9884-40FA-AF88-F5B1D0290569}" type="datetime1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40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7" y="1282307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7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F6FB4-9180-433C-8192-327227070521}" type="datetime1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59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16D7F-15FB-4A6C-AD31-8A86875B2DA2}" type="datetime1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00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40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6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4" indent="0">
              <a:buNone/>
              <a:defRPr sz="1500" b="1"/>
            </a:lvl2pPr>
            <a:lvl3pPr marL="685766" indent="0">
              <a:buNone/>
              <a:defRPr sz="1400" b="1"/>
            </a:lvl3pPr>
            <a:lvl4pPr marL="1028649" indent="0">
              <a:buNone/>
              <a:defRPr sz="1200" b="1"/>
            </a:lvl4pPr>
            <a:lvl5pPr marL="1371532" indent="0">
              <a:buNone/>
              <a:defRPr sz="1200" b="1"/>
            </a:lvl5pPr>
            <a:lvl6pPr marL="1714415" indent="0">
              <a:buNone/>
              <a:defRPr sz="1200" b="1"/>
            </a:lvl6pPr>
            <a:lvl7pPr marL="2057297" indent="0">
              <a:buNone/>
              <a:defRPr sz="1200" b="1"/>
            </a:lvl7pPr>
            <a:lvl8pPr marL="2400180" indent="0">
              <a:buNone/>
              <a:defRPr sz="1200" b="1"/>
            </a:lvl8pPr>
            <a:lvl9pPr marL="2743064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6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A8094-B89A-461C-A817-C489F6D5EB90}" type="datetime1">
              <a:rPr lang="ru-RU" smtClean="0"/>
              <a:t>24.10.2024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278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B3016-7D71-41A9-8AED-F66B9C34687D}" type="datetime1">
              <a:rPr lang="ru-RU" smtClean="0"/>
              <a:t>24.10.2024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48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63DEB-542E-4C7A-B5A2-50A2B1D74191}" type="datetime1">
              <a:rPr lang="ru-RU" smtClean="0"/>
              <a:t>24.10.2024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485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84" indent="0">
              <a:buNone/>
              <a:defRPr sz="1100"/>
            </a:lvl2pPr>
            <a:lvl3pPr marL="685766" indent="0">
              <a:buNone/>
              <a:defRPr sz="900"/>
            </a:lvl3pPr>
            <a:lvl4pPr marL="1028649" indent="0">
              <a:buNone/>
              <a:defRPr sz="800"/>
            </a:lvl4pPr>
            <a:lvl5pPr marL="1371532" indent="0">
              <a:buNone/>
              <a:defRPr sz="800"/>
            </a:lvl5pPr>
            <a:lvl6pPr marL="1714415" indent="0">
              <a:buNone/>
              <a:defRPr sz="800"/>
            </a:lvl6pPr>
            <a:lvl7pPr marL="2057297" indent="0">
              <a:buNone/>
              <a:defRPr sz="800"/>
            </a:lvl7pPr>
            <a:lvl8pPr marL="2400180" indent="0">
              <a:buNone/>
              <a:defRPr sz="800"/>
            </a:lvl8pPr>
            <a:lvl9pPr marL="2743064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D623-896F-41AA-BBDB-0DD8E03C5D90}" type="datetime1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651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84" indent="0">
              <a:buNone/>
              <a:defRPr sz="2100"/>
            </a:lvl2pPr>
            <a:lvl3pPr marL="685766" indent="0">
              <a:buNone/>
              <a:defRPr sz="1800"/>
            </a:lvl3pPr>
            <a:lvl4pPr marL="1028649" indent="0">
              <a:buNone/>
              <a:defRPr sz="1500"/>
            </a:lvl4pPr>
            <a:lvl5pPr marL="1371532" indent="0">
              <a:buNone/>
              <a:defRPr sz="1500"/>
            </a:lvl5pPr>
            <a:lvl6pPr marL="1714415" indent="0">
              <a:buNone/>
              <a:defRPr sz="1500"/>
            </a:lvl6pPr>
            <a:lvl7pPr marL="2057297" indent="0">
              <a:buNone/>
              <a:defRPr sz="1500"/>
            </a:lvl7pPr>
            <a:lvl8pPr marL="2400180" indent="0">
              <a:buNone/>
              <a:defRPr sz="1500"/>
            </a:lvl8pPr>
            <a:lvl9pPr marL="2743064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84" indent="0">
              <a:buNone/>
              <a:defRPr sz="1100"/>
            </a:lvl2pPr>
            <a:lvl3pPr marL="685766" indent="0">
              <a:buNone/>
              <a:defRPr sz="900"/>
            </a:lvl3pPr>
            <a:lvl4pPr marL="1028649" indent="0">
              <a:buNone/>
              <a:defRPr sz="800"/>
            </a:lvl4pPr>
            <a:lvl5pPr marL="1371532" indent="0">
              <a:buNone/>
              <a:defRPr sz="800"/>
            </a:lvl5pPr>
            <a:lvl6pPr marL="1714415" indent="0">
              <a:buNone/>
              <a:defRPr sz="800"/>
            </a:lvl6pPr>
            <a:lvl7pPr marL="2057297" indent="0">
              <a:buNone/>
              <a:defRPr sz="800"/>
            </a:lvl7pPr>
            <a:lvl8pPr marL="2400180" indent="0">
              <a:buNone/>
              <a:defRPr sz="800"/>
            </a:lvl8pPr>
            <a:lvl9pPr marL="2743064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BC037-696D-4451-AFF7-57CC4C8B4139}" type="datetime1">
              <a:rPr lang="ru-RU" smtClean="0"/>
              <a:t>24.10.2024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95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77" tIns="34289" rIns="68577" bIns="34289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68577" tIns="34289" rIns="68577" bIns="342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77" tIns="34289" rIns="68577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084AF-6D02-4F5C-93CC-36B2DB1702B1}" type="datetime1">
              <a:rPr lang="ru-RU" smtClean="0"/>
              <a:t>24.10.2024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77" tIns="34289" rIns="68577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77" tIns="34289" rIns="68577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C48D7-4F4B-4B04-BC17-41C34ED25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492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9.gif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1.gif"/><Relationship Id="rId4" Type="http://schemas.openxmlformats.org/officeDocument/2006/relationships/image" Target="../media/image2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login.consultant.ru/link/?req=doc&amp;base=LAW&amp;n=451143&amp;dst=140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microsoft.com/office/2007/relationships/hdphoto" Target="../media/hdphoto1.wdp"/><Relationship Id="rId3" Type="http://schemas.openxmlformats.org/officeDocument/2006/relationships/image" Target="../media/image6.png"/><Relationship Id="rId7" Type="http://schemas.openxmlformats.org/officeDocument/2006/relationships/image" Target="../media/image10.jpe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gif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5" Type="http://schemas.openxmlformats.org/officeDocument/2006/relationships/image" Target="../media/image17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png"/><Relationship Id="rId1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16.png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58B7473-38B7-48D6-8078-87ECC21F3F1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2327" b="13367"/>
          <a:stretch/>
        </p:blipFill>
        <p:spPr>
          <a:xfrm>
            <a:off x="4816213" y="1"/>
            <a:ext cx="4327788" cy="5143500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xmlns="" id="{6633FA32-22DE-484E-B92A-EEB70ED3E1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909239"/>
              </p:ext>
            </p:extLst>
          </p:nvPr>
        </p:nvGraphicFramePr>
        <p:xfrm>
          <a:off x="1" y="-24586"/>
          <a:ext cx="9144000" cy="5192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" name="CorelDRAW" r:id="rId5" imgW="6123240" imgH="3456360" progId="CorelDraw.Graphic.17">
                  <p:embed/>
                </p:oleObj>
              </mc:Choice>
              <mc:Fallback>
                <p:oleObj name="CorelDRAW" r:id="rId5" imgW="6123240" imgH="3456360" progId="CorelDraw.Graphic.1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" y="-24586"/>
                        <a:ext cx="9144000" cy="51926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F3BC4314-8A0F-442A-B33A-0B2A8C20BF10}"/>
              </a:ext>
            </a:extLst>
          </p:cNvPr>
          <p:cNvSpPr/>
          <p:nvPr/>
        </p:nvSpPr>
        <p:spPr>
          <a:xfrm>
            <a:off x="1112954" y="529010"/>
            <a:ext cx="424191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ТФОМС Ярославской области</a:t>
            </a:r>
            <a:endParaRPr lang="ru-RU" sz="1400" b="1" dirty="0">
              <a:solidFill>
                <a:srgbClr val="00206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2741B195-BB71-4C30-A851-D1EEC2AEADED}"/>
              </a:ext>
            </a:extLst>
          </p:cNvPr>
          <p:cNvSpPr/>
          <p:nvPr/>
        </p:nvSpPr>
        <p:spPr>
          <a:xfrm>
            <a:off x="449482" y="1194366"/>
            <a:ext cx="444233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Условия предоставления и порядок использования медицинскими организациями средств нормированного страхового запаса территориального фонда обязательного медицинского страхования для софинансирования расходов медицинских организаций на оплату труда врачей и среднего медицинского персонала</a:t>
            </a:r>
            <a:endParaRPr lang="ru-RU" sz="1600" b="1" i="1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5" name="Скругленный прямоугольник 7">
            <a:extLst>
              <a:ext uri="{FF2B5EF4-FFF2-40B4-BE49-F238E27FC236}">
                <a16:creationId xmlns:a16="http://schemas.microsoft.com/office/drawing/2014/main" xmlns="" id="{3E4EC2C7-2487-4E2F-A228-949895C34120}"/>
              </a:ext>
            </a:extLst>
          </p:cNvPr>
          <p:cNvSpPr/>
          <p:nvPr/>
        </p:nvSpPr>
        <p:spPr>
          <a:xfrm>
            <a:off x="2356155" y="3256469"/>
            <a:ext cx="4283969" cy="1055608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just"/>
            <a:endParaRPr lang="ru-RU" sz="1400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1400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AC3BFD6-1F3C-4FB6-97C3-C099DC925BCF}"/>
              </a:ext>
            </a:extLst>
          </p:cNvPr>
          <p:cNvSpPr/>
          <p:nvPr/>
        </p:nvSpPr>
        <p:spPr>
          <a:xfrm>
            <a:off x="373874" y="3898084"/>
            <a:ext cx="5198587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Журин Алексей Валентинович</a:t>
            </a:r>
          </a:p>
          <a:p>
            <a:pPr algn="just"/>
            <a:r>
              <a:rPr lang="ru-RU" sz="1200" dirty="0">
                <a:latin typeface="Segoe UI" pitchFamily="34" charset="0"/>
                <a:ea typeface="Segoe UI" pitchFamily="34" charset="0"/>
                <a:cs typeface="Segoe UI" pitchFamily="34" charset="0"/>
              </a:rPr>
              <a:t>н</a:t>
            </a:r>
            <a:r>
              <a:rPr lang="ru-RU" sz="12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ачальник отдела управления средствами НСЗ и организации закупок </a:t>
            </a:r>
            <a:endParaRPr lang="ru-RU" sz="120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A12C5096-F8AB-4A33-86BD-E1B3685CF416}"/>
              </a:ext>
            </a:extLst>
          </p:cNvPr>
          <p:cNvCxnSpPr>
            <a:cxnSpLocks/>
          </p:cNvCxnSpPr>
          <p:nvPr/>
        </p:nvCxnSpPr>
        <p:spPr>
          <a:xfrm>
            <a:off x="453560" y="3517442"/>
            <a:ext cx="734014" cy="0"/>
          </a:xfrm>
          <a:prstGeom prst="line">
            <a:avLst/>
          </a:prstGeom>
          <a:ln w="19050">
            <a:solidFill>
              <a:srgbClr val="EF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Объект 10"/>
          <p:cNvPicPr>
            <a:picLocks noGrp="1"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878" y="389209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69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4" name="Прямая соединительная линия 33"/>
          <p:cNvCxnSpPr/>
          <p:nvPr/>
        </p:nvCxnSpPr>
        <p:spPr>
          <a:xfrm>
            <a:off x="1260477" y="57281"/>
            <a:ext cx="7631113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1215766" y="512632"/>
            <a:ext cx="7631113" cy="11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319294" y="134922"/>
            <a:ext cx="75331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Заявка на предоставление средств НСЗ из бюджета ТФОМС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3851920" y="3713718"/>
            <a:ext cx="1368152" cy="491055"/>
          </a:xfrm>
          <a:prstGeom prst="rightArrow">
            <a:avLst>
              <a:gd name="adj1" fmla="val 50448"/>
              <a:gd name="adj2" fmla="val 119517"/>
            </a:avLst>
          </a:prstGeom>
          <a:solidFill>
            <a:srgbClr val="C55653"/>
          </a:soli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580112" y="3463929"/>
            <a:ext cx="2130334" cy="3111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Уволено</a:t>
            </a: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5580112" y="3826731"/>
            <a:ext cx="2130334" cy="3111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Прирост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179512" y="627534"/>
            <a:ext cx="8672940" cy="70818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Перечисление осуществляется на основании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</a:t>
            </a:r>
            <a:r>
              <a:rPr lang="ru-RU" sz="14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1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предоставляемой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5-го числа месяца, следующего за отчетным (за декабрь - до 20 </a:t>
            </a:r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декабря), </a:t>
            </a:r>
            <a:r>
              <a:rPr lang="ru-RU" sz="14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согласованной </a:t>
            </a:r>
            <a:endParaRPr lang="ru-RU" sz="1400" b="1" dirty="0" smtClean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Министерством здравоохранения ЯО</a:t>
            </a:r>
            <a:endParaRPr lang="ru-RU" sz="14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zshafiev\Desktop\Заявка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62" y="1335714"/>
            <a:ext cx="8572716" cy="181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6" name="Скругленный прямоугольник 75"/>
          <p:cNvSpPr/>
          <p:nvPr/>
        </p:nvSpPr>
        <p:spPr>
          <a:xfrm>
            <a:off x="5004048" y="4204773"/>
            <a:ext cx="3168352" cy="37868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Сумма з/п на прирост </a:t>
            </a:r>
          </a:p>
          <a:p>
            <a:pPr algn="ctr"/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с учетом начислений на з/п (ФАКТ)</a:t>
            </a: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4644008" y="4644000"/>
            <a:ext cx="3888432" cy="30401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2">
                    <a:lumMod val="50000"/>
                  </a:schemeClr>
                </a:solidFill>
              </a:rPr>
              <a:t>Общая потребность средств на месяц (ФАКТ)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580112" y="3094172"/>
            <a:ext cx="2130334" cy="31119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Принято</a:t>
            </a:r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3" name="Вертикальный свиток 22"/>
          <p:cNvSpPr/>
          <p:nvPr/>
        </p:nvSpPr>
        <p:spPr>
          <a:xfrm>
            <a:off x="2411760" y="3368338"/>
            <a:ext cx="1368152" cy="1363652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2664754" y="3713718"/>
            <a:ext cx="8581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9" name="Picture 4" descr="https://otvet.imgsmail.ru/download/179730981_fda890847b9cd63cb2de026874824e17_8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581" y="4009861"/>
            <a:ext cx="354316" cy="34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 descr="https://avatars.mds.yandex.net/get-pdb/1244951/6866276c-2217-46fa-8256-eb9d3e8a6fa5/s1200?webp=fals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580" y="3886562"/>
            <a:ext cx="354316" cy="17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2736762" y="3472293"/>
            <a:ext cx="75511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ЗАЯВКА</a:t>
            </a:r>
            <a:endParaRPr 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2658518" y="3886944"/>
            <a:ext cx="8581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2654919" y="3802236"/>
            <a:ext cx="8581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119272" y="3405366"/>
            <a:ext cx="2364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ln w="12700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Рекомендуемый образец заявки утвержден приказом </a:t>
            </a:r>
            <a:r>
              <a:rPr lang="ru-RU" sz="1400" b="1" i="1" dirty="0">
                <a:ln w="12700">
                  <a:noFill/>
                  <a:prstDash val="solid"/>
                </a:ln>
                <a:solidFill>
                  <a:schemeClr val="accent2">
                    <a:lumMod val="50000"/>
                  </a:schemeClr>
                </a:solidFill>
              </a:rPr>
              <a:t>Минздрава России от 22.02.19 г. № 86н </a:t>
            </a:r>
            <a:endParaRPr lang="ru-RU" sz="1400" i="1" dirty="0">
              <a:ln w="12700">
                <a:noFill/>
                <a:prstDash val="solid"/>
              </a:ln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2" name="Объект 10"/>
          <p:cNvPicPr>
            <a:picLocks noGrp="1"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2" y="15229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78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153889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322537" y="127096"/>
            <a:ext cx="7795070" cy="80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Порядок Заполнения заявки на предоставление средств </a:t>
            </a:r>
            <a:r>
              <a:rPr lang="ru-RU" b="1" cap="all" dirty="0" err="1">
                <a:solidFill>
                  <a:srgbClr val="FF0000"/>
                </a:solidFill>
                <a:latin typeface="+mj-lt"/>
                <a:cs typeface="Arial" pitchFamily="34" charset="0"/>
              </a:rPr>
              <a:t>нСЗ</a:t>
            </a: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 для софинансирования расходов медицинской организации на оплату труда медработников</a:t>
            </a:r>
          </a:p>
          <a:p>
            <a:pPr algn="ctr"/>
            <a:endParaRPr lang="ru-RU" sz="1400" b="1" cap="all" dirty="0">
              <a:solidFill>
                <a:schemeClr val="accent1">
                  <a:lumMod val="75000"/>
                </a:schemeClr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806759"/>
              </p:ext>
            </p:extLst>
          </p:nvPr>
        </p:nvGraphicFramePr>
        <p:xfrm>
          <a:off x="179512" y="1221601"/>
          <a:ext cx="8712968" cy="366739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146909"/>
                <a:gridCol w="1709409"/>
                <a:gridCol w="2107015"/>
                <a:gridCol w="1080120"/>
                <a:gridCol w="1296144"/>
                <a:gridCol w="1373371"/>
              </a:tblGrid>
              <a:tr h="438733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Численность </a:t>
                      </a:r>
                    </a:p>
                    <a:p>
                      <a:pPr algn="ctr"/>
                      <a:r>
                        <a:rPr lang="ru-RU" sz="1200" dirty="0" smtClean="0"/>
                        <a:t>на 1 января текущего года, чел. (врачи/ср. медперсонал)</a:t>
                      </a:r>
                      <a:endParaRPr lang="ru-RU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/>
                        <a:t>Принято на последнее число отчетного месяца, чел.</a:t>
                      </a:r>
                      <a:endParaRPr lang="ru-RU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/>
                        <a:t>Уволено на последнее число отчетного месяца, чел.</a:t>
                      </a:r>
                      <a:endParaRPr lang="ru-RU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/>
                        <a:t>Прирост численности на последнее число отчетного месяца, чел. </a:t>
                      </a:r>
                      <a:endParaRPr lang="ru-RU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/>
                        <a:t>Общая сумма начисленной заработной платы на прирост в отчетном</a:t>
                      </a:r>
                      <a:r>
                        <a:rPr lang="ru-RU" sz="1200" kern="1200" baseline="0" dirty="0" smtClean="0"/>
                        <a:t> месяце</a:t>
                      </a:r>
                      <a:r>
                        <a:rPr lang="ru-RU" sz="1200" kern="1200" dirty="0" smtClean="0"/>
                        <a:t>, руб. коп.</a:t>
                      </a:r>
                      <a:endParaRPr lang="ru-RU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8331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</a:rPr>
                        <a:t>Врачи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rgbClr val="002060"/>
                          </a:solidFill>
                        </a:rPr>
                        <a:t>Средний  медицинский персонал</a:t>
                      </a:r>
                      <a:endParaRPr lang="ru-RU" sz="1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97997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Только фактически</a:t>
                      </a:r>
                      <a:r>
                        <a:rPr lang="ru-RU" sz="1200" baseline="0" dirty="0" smtClean="0"/>
                        <a:t> </a:t>
                      </a:r>
                      <a:r>
                        <a:rPr lang="ru-RU" sz="1200" dirty="0" smtClean="0"/>
                        <a:t>работающие </a:t>
                      </a:r>
                      <a:r>
                        <a:rPr lang="ru-RU" sz="1100" b="1" dirty="0" smtClean="0">
                          <a:solidFill>
                            <a:srgbClr val="C00000"/>
                          </a:solidFill>
                        </a:rPr>
                        <a:t>на полную ставку</a:t>
                      </a:r>
                      <a:endParaRPr lang="ru-RU" sz="11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/>
                        <a:t>Приказ Минздрава России от 02.05.2023 </a:t>
                      </a:r>
                    </a:p>
                    <a:p>
                      <a:pPr algn="ctr"/>
                      <a:r>
                        <a:rPr lang="ru-RU" sz="1200" kern="1200" dirty="0" smtClean="0"/>
                        <a:t>№ 205н</a:t>
                      </a:r>
                      <a:endParaRPr lang="ru-RU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Учитываются лица работавшие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</a:rPr>
                        <a:t>на полную ставку</a:t>
                      </a:r>
                      <a:endParaRPr lang="ru-RU" sz="11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0" lang="ru-RU" sz="1200" u="none" strike="noStrike" kern="1200" cap="none" spc="0" normalizeH="0" baseline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В случае убыли медработников по сравнению с 1 января текущего года </a:t>
                      </a:r>
                      <a:r>
                        <a:rPr kumimoji="0" lang="ru-RU" sz="1100" b="1" u="sng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</a:rPr>
                        <a:t>средства не выделяются</a:t>
                      </a:r>
                      <a:endParaRPr kumimoji="0" lang="ru-RU" sz="11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/>
                        <a:t>Фактическая заработная плата вновь прибывших работников</a:t>
                      </a:r>
                      <a:r>
                        <a:rPr lang="ru-RU" sz="1200" kern="1200" baseline="0" dirty="0" smtClean="0"/>
                        <a:t> </a:t>
                      </a:r>
                      <a:r>
                        <a:rPr lang="ru-RU" sz="1100" b="1" kern="1200" baseline="0" dirty="0" smtClean="0">
                          <a:solidFill>
                            <a:srgbClr val="C00000"/>
                          </a:solidFill>
                        </a:rPr>
                        <a:t>(в том числе и превышающая нормы Указа Президента РФ)</a:t>
                      </a:r>
                      <a:endParaRPr lang="ru-RU" sz="11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547347">
                <a:tc vMerge="1"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/>
                        <a:t>Врачи (пункт</a:t>
                      </a:r>
                      <a:r>
                        <a:rPr lang="ru-RU" sz="1200" kern="1200" baseline="0" dirty="0" smtClean="0"/>
                        <a:t> 5)</a:t>
                      </a:r>
                      <a:r>
                        <a:rPr lang="ru-RU" sz="1200" kern="1200" dirty="0" smtClean="0"/>
                        <a:t>. </a:t>
                      </a:r>
                      <a:r>
                        <a:rPr lang="ru-RU" sz="1100" b="1" kern="1200" dirty="0" smtClean="0">
                          <a:solidFill>
                            <a:srgbClr val="C00000"/>
                          </a:solidFill>
                        </a:rPr>
                        <a:t>Например, врач-терапевт,</a:t>
                      </a:r>
                      <a:r>
                        <a:rPr lang="ru-RU" sz="1100" b="1" kern="1200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rgbClr val="C00000"/>
                          </a:solidFill>
                        </a:rPr>
                        <a:t>врач-хирург, врач-диетолог, врач здравпункта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Средний медицинский персонал (пункт 6 и 9). </a:t>
                      </a:r>
                      <a:r>
                        <a:rPr kumimoji="0" lang="ru-RU" sz="11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</a:rPr>
                        <a:t>Например, медицинская сестра, акушер, лаборант, медицинская сестра по массажу, фельдшер</a:t>
                      </a:r>
                      <a:endParaRPr kumimoji="0" lang="ru-RU" sz="1100" b="1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20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0" lang="ru-RU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Скругленный прямоугольник 19"/>
          <p:cNvSpPr/>
          <p:nvPr/>
        </p:nvSpPr>
        <p:spPr>
          <a:xfrm>
            <a:off x="251523" y="841454"/>
            <a:ext cx="4741813" cy="29224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Ежемесячно (в том числе и в случае отсутствия прироста)</a:t>
            </a:r>
            <a:endParaRPr lang="ru-RU" sz="1200" b="1" dirty="0">
              <a:solidFill>
                <a:schemeClr val="tx2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20072" y="854467"/>
            <a:ext cx="3672408" cy="29224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175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</a:rPr>
              <a:t>Согласована с Минздравом субъекта</a:t>
            </a:r>
            <a:endParaRPr lang="ru-RU" sz="1200" b="1" dirty="0">
              <a:solidFill>
                <a:schemeClr val="tx2"/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 flipV="1">
            <a:off x="1356997" y="114394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357000" y="746413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1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78" y="114394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07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s://www.clipartmax.com/png/middle/67-676333_my-hospital-record-hospitals-ico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938" y="733247"/>
            <a:ext cx="1404154" cy="1146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25539" y="86916"/>
            <a:ext cx="791527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Использование средств СОФИНАНСИРОВАНИЯ НА ОПЛАТУ ТРУДА ВРАЧЕЙ И СРЕДНЕГО МЕДИЦИНСКОГО ПЕРСОНАЛА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1260476" y="97631"/>
            <a:ext cx="7631113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260476" y="713013"/>
            <a:ext cx="7631113" cy="11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252" name="Месяц 10251"/>
          <p:cNvSpPr/>
          <p:nvPr/>
        </p:nvSpPr>
        <p:spPr>
          <a:xfrm rot="16200000">
            <a:off x="4493596" y="959536"/>
            <a:ext cx="486965" cy="2808311"/>
          </a:xfrm>
          <a:prstGeom prst="moon">
            <a:avLst>
              <a:gd name="adj" fmla="val 2999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3" name="Rectangle 49"/>
          <p:cNvSpPr>
            <a:spLocks noChangeArrowheads="1"/>
          </p:cNvSpPr>
          <p:nvPr/>
        </p:nvSpPr>
        <p:spPr bwMode="auto">
          <a:xfrm>
            <a:off x="6567056" y="2787477"/>
            <a:ext cx="2332744" cy="2223909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9. Должности </a:t>
            </a:r>
            <a:r>
              <a:rPr lang="ru-RU" b="1" dirty="0">
                <a:solidFill>
                  <a:schemeClr val="bg1"/>
                </a:solidFill>
              </a:rPr>
              <a:t>специалистов со средним профессиональным медицинским образованием (средний медицинский </a:t>
            </a:r>
            <a:r>
              <a:rPr lang="ru-RU" b="1" dirty="0" smtClean="0">
                <a:solidFill>
                  <a:schemeClr val="bg1"/>
                </a:solidFill>
              </a:rPr>
              <a:t>персонал)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Овал 64"/>
              <p:cNvSpPr/>
              <p:nvPr/>
            </p:nvSpPr>
            <p:spPr>
              <a:xfrm>
                <a:off x="3059832" y="1861694"/>
                <a:ext cx="3312367" cy="688463"/>
              </a:xfrm>
              <a:prstGeom prst="ellipse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ru-RU" sz="20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с </m:t>
                    </m:r>
                    <m:r>
                      <a:rPr lang="ru-RU" sz="20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𝟏</m:t>
                    </m:r>
                    <m:r>
                      <a:rPr lang="ru-RU" sz="20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 января </m:t>
                    </m:r>
                    <m:r>
                      <a:rPr lang="ru-RU" sz="20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𝟐𝟎𝟏𝟗</m:t>
                    </m:r>
                    <m:r>
                      <a:rPr lang="ru-RU" sz="2000" b="1" i="1" dirty="0" smtClean="0">
                        <a:solidFill>
                          <a:schemeClr val="accent2">
                            <a:lumMod val="75000"/>
                          </a:schemeClr>
                        </a:solidFill>
                        <a:latin typeface="Cambria Math"/>
                      </a:rPr>
                      <m:t> года </m:t>
                    </m:r>
                  </m:oMath>
                </a14:m>
                <a:r>
                  <a:rPr lang="ru-RU" sz="1400" b="1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    занимающие не менее одной ставки</a:t>
                </a:r>
                <a:endParaRPr lang="ru-RU" sz="2000" dirty="0">
                  <a:solidFill>
                    <a:schemeClr val="accent2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5" name="Овал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1861694"/>
                <a:ext cx="3312367" cy="688463"/>
              </a:xfrm>
              <a:prstGeom prst="ellipse">
                <a:avLst/>
              </a:prstGeom>
              <a:blipFill rotWithShape="1">
                <a:blip r:embed="rId3"/>
                <a:stretch>
                  <a:fillRect b="-18584"/>
                </a:stretch>
              </a:blipFill>
              <a:ln w="9525"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2286000" y="169458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	</a:t>
            </a: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3037402" y="2787477"/>
            <a:ext cx="3366231" cy="933086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tx2">
                    <a:lumMod val="50000"/>
                  </a:schemeClr>
                </a:solidFill>
              </a:rPr>
              <a:t>Приказ Минздрава России от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</a:rPr>
              <a:t>02.05.2023</a:t>
            </a:r>
          </a:p>
          <a:p>
            <a:pPr algn="ctr"/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</a:rPr>
              <a:t> №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</a:rPr>
              <a:t>205н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</a:rPr>
              <a:t>«Об </a:t>
            </a:r>
            <a:r>
              <a:rPr lang="ru-RU" sz="1200" b="1" dirty="0">
                <a:solidFill>
                  <a:schemeClr val="tx2">
                    <a:lumMod val="50000"/>
                  </a:schemeClr>
                </a:solidFill>
              </a:rPr>
              <a:t>утверждении Номенклатуры должностей медицинских работников и фармацевтических </a:t>
            </a:r>
            <a:r>
              <a:rPr lang="ru-RU" sz="1200" b="1" dirty="0" smtClean="0">
                <a:solidFill>
                  <a:schemeClr val="tx2">
                    <a:lumMod val="50000"/>
                  </a:schemeClr>
                </a:solidFill>
              </a:rPr>
              <a:t>работников»</a:t>
            </a:r>
            <a:endParaRPr lang="ru-RU" sz="1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150" name="Picture 6" descr="http://detskie-raskraski.ru/sites/default/files/detskie-raskraski-doktor1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312" y="1146345"/>
            <a:ext cx="579896" cy="834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http://coloringpagesforfree.net/wp-content/uploads/2011/04/IMG_00451-327x750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38" y="1228063"/>
            <a:ext cx="335185" cy="768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49"/>
          <p:cNvSpPr>
            <a:spLocks noChangeArrowheads="1"/>
          </p:cNvSpPr>
          <p:nvPr/>
        </p:nvSpPr>
        <p:spPr bwMode="auto">
          <a:xfrm>
            <a:off x="6567056" y="819396"/>
            <a:ext cx="2324534" cy="1876303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6. Должности </a:t>
            </a:r>
            <a:r>
              <a:rPr lang="ru-RU" b="1" dirty="0">
                <a:solidFill>
                  <a:schemeClr val="bg1"/>
                </a:solidFill>
              </a:rPr>
              <a:t>специалистов с высшим медицинским образованием (уровень </a:t>
            </a:r>
            <a:r>
              <a:rPr lang="ru-RU" b="1" dirty="0" err="1">
                <a:solidFill>
                  <a:schemeClr val="bg1"/>
                </a:solidFill>
              </a:rPr>
              <a:t>бакалавриата</a:t>
            </a:r>
            <a:r>
              <a:rPr lang="ru-RU" b="1" dirty="0">
                <a:solidFill>
                  <a:schemeClr val="bg1"/>
                </a:solidFill>
              </a:rPr>
              <a:t>) (средний медицинский персонал</a:t>
            </a:r>
          </a:p>
        </p:txBody>
      </p:sp>
      <p:sp>
        <p:nvSpPr>
          <p:cNvPr id="26" name="Rectangle 49"/>
          <p:cNvSpPr>
            <a:spLocks noChangeArrowheads="1"/>
          </p:cNvSpPr>
          <p:nvPr/>
        </p:nvSpPr>
        <p:spPr bwMode="auto">
          <a:xfrm>
            <a:off x="503548" y="938151"/>
            <a:ext cx="2370281" cy="1612006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ru-RU" sz="1600" b="1" kern="0" dirty="0" smtClean="0">
                <a:solidFill>
                  <a:prstClr val="white"/>
                </a:solidFill>
                <a:latin typeface="Calibri"/>
              </a:rPr>
              <a:t>5. Должности специалистов с высшим медицинским образованием (врачи)</a:t>
            </a:r>
            <a:endParaRPr lang="ru-RU" sz="1600" b="1" kern="0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27" name="Объект 10"/>
          <p:cNvPicPr>
            <a:picLocks noGrp="1"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2" y="86916"/>
            <a:ext cx="587378" cy="587378"/>
          </a:xfrm>
          <a:prstGeom prst="rect">
            <a:avLst/>
          </a:prstGeom>
        </p:spPr>
      </p:pic>
      <p:sp>
        <p:nvSpPr>
          <p:cNvPr id="28" name="Скругленный прямоугольник 27"/>
          <p:cNvSpPr/>
          <p:nvPr/>
        </p:nvSpPr>
        <p:spPr>
          <a:xfrm>
            <a:off x="567851" y="3899430"/>
            <a:ext cx="5835781" cy="1111955"/>
          </a:xfrm>
          <a:prstGeom prst="roundRect">
            <a:avLst>
              <a:gd name="adj" fmla="val 122"/>
            </a:avLst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Медицинский работник  принятый для </a:t>
            </a:r>
            <a:r>
              <a:rPr lang="ru-RU" b="1" dirty="0"/>
              <a:t>оказания медицинской помощи в текущем финансовом году на штатную должность в полном объеме (не менее одной ставки) сверх численности медицинских работников в медицинской организации по состоянию на 1 января текущего года</a:t>
            </a:r>
          </a:p>
        </p:txBody>
      </p:sp>
    </p:spTree>
    <p:extLst>
      <p:ext uri="{BB962C8B-B14F-4D97-AF65-F5344CB8AC3E}">
        <p14:creationId xmlns:p14="http://schemas.microsoft.com/office/powerpoint/2010/main" val="250200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9" y="142786"/>
            <a:ext cx="79928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Использование средств СОФИНАНСИРОВАНИЯ НА ОПЛАТУ ТРУДА ВРАЧЕЙ И СРЕДНЕГО МЕДИЦИНСКОГО ПЕРСОНАЛА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41426" y="105966"/>
            <a:ext cx="7572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41424" y="768952"/>
            <a:ext cx="7572375" cy="1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9360" y="4839653"/>
            <a:ext cx="9252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По </a:t>
            </a:r>
            <a:r>
              <a:rPr lang="ru-RU" sz="1400" b="1" dirty="0">
                <a:solidFill>
                  <a:schemeClr val="bg1"/>
                </a:solidFill>
              </a:rPr>
              <a:t>данным МНИОИ им. П.А. Герцена </a:t>
            </a:r>
            <a:r>
              <a:rPr lang="ru-RU" sz="1400" b="1" dirty="0" smtClean="0">
                <a:solidFill>
                  <a:schemeClr val="bg1"/>
                </a:solidFill>
              </a:rPr>
              <a:t>филиал </a:t>
            </a:r>
            <a:r>
              <a:rPr lang="ru-RU" sz="1400" b="1" dirty="0">
                <a:solidFill>
                  <a:schemeClr val="bg1"/>
                </a:solidFill>
              </a:rPr>
              <a:t>ФГБУ «НМИЦ радиологии» Минздрава </a:t>
            </a:r>
            <a:r>
              <a:rPr lang="ru-RU" sz="1400" b="1" dirty="0" smtClean="0">
                <a:solidFill>
                  <a:schemeClr val="bg1"/>
                </a:solidFill>
              </a:rPr>
              <a:t>России на </a:t>
            </a:r>
            <a:r>
              <a:rPr lang="ru-RU" sz="1400" b="1" dirty="0">
                <a:solidFill>
                  <a:schemeClr val="bg1"/>
                </a:solidFill>
              </a:rPr>
              <a:t>2017 </a:t>
            </a:r>
            <a:r>
              <a:rPr lang="ru-RU" sz="1400" b="1" dirty="0" smtClean="0">
                <a:solidFill>
                  <a:schemeClr val="bg1"/>
                </a:solidFill>
              </a:rPr>
              <a:t>г.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683568" y="895362"/>
            <a:ext cx="7992888" cy="323982"/>
          </a:xfrm>
          <a:prstGeom prst="roundRect">
            <a:avLst/>
          </a:prstGeom>
          <a:gradFill>
            <a:gsLst>
              <a:gs pos="0">
                <a:schemeClr val="bg1">
                  <a:lumMod val="65000"/>
                </a:schemeClr>
              </a:gs>
              <a:gs pos="35000">
                <a:schemeClr val="bg1">
                  <a:lumMod val="75000"/>
                </a:schemeClr>
              </a:gs>
              <a:gs pos="100000">
                <a:schemeClr val="bg1">
                  <a:lumMod val="75000"/>
                </a:schemeClr>
              </a:gs>
            </a:gsLst>
          </a:gradFill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lvl="0" algn="ctr"/>
            <a:r>
              <a:rPr lang="ru-RU" b="1" u="sng" dirty="0" smtClean="0">
                <a:ln w="10541" cmpd="sng">
                  <a:noFill/>
                  <a:prstDash val="solid"/>
                </a:ln>
                <a:solidFill>
                  <a:srgbClr val="C00000"/>
                </a:solidFill>
                <a:cs typeface="Times New Roman" pitchFamily="18" charset="0"/>
              </a:rPr>
              <a:t>210 статья </a:t>
            </a:r>
            <a:r>
              <a:rPr lang="ru-RU" b="1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cs typeface="Times New Roman" pitchFamily="18" charset="0"/>
              </a:rPr>
              <a:t>КОСГУ  «Оплата труда, начисления </a:t>
            </a:r>
            <a:r>
              <a:rPr lang="ru-RU" b="1" dirty="0">
                <a:ln w="10541" cmpd="sng">
                  <a:noFill/>
                  <a:prstDash val="solid"/>
                </a:ln>
                <a:solidFill>
                  <a:schemeClr val="tx2"/>
                </a:solidFill>
                <a:cs typeface="Times New Roman" pitchFamily="18" charset="0"/>
              </a:rPr>
              <a:t>на выплаты по оплате </a:t>
            </a:r>
            <a:r>
              <a:rPr lang="ru-RU" b="1" dirty="0" smtClean="0">
                <a:ln w="10541" cmpd="sng">
                  <a:noFill/>
                  <a:prstDash val="solid"/>
                </a:ln>
                <a:solidFill>
                  <a:schemeClr val="tx2"/>
                </a:solidFill>
                <a:cs typeface="Times New Roman" pitchFamily="18" charset="0"/>
              </a:rPr>
              <a:t>труда»</a:t>
            </a:r>
            <a:endParaRPr lang="ru-RU" b="1" dirty="0">
              <a:ln w="10541" cmpd="sng">
                <a:noFill/>
                <a:prstDash val="solid"/>
              </a:ln>
              <a:solidFill>
                <a:schemeClr val="tx2"/>
              </a:solidFill>
              <a:cs typeface="Times New Roman" pitchFamily="18" charset="0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35496" y="1343274"/>
            <a:ext cx="1656184" cy="76348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70C0"/>
                </a:solidFill>
                <a:cs typeface="Arial" pitchFamily="34" charset="0"/>
              </a:rPr>
              <a:t>Заработная плата</a:t>
            </a:r>
          </a:p>
        </p:txBody>
      </p:sp>
      <p:sp>
        <p:nvSpPr>
          <p:cNvPr id="31" name="Rectangle 15"/>
          <p:cNvSpPr>
            <a:spLocks noChangeArrowheads="1"/>
          </p:cNvSpPr>
          <p:nvPr/>
        </p:nvSpPr>
        <p:spPr bwMode="auto">
          <a:xfrm>
            <a:off x="35496" y="2216149"/>
            <a:ext cx="1656504" cy="998437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srgbClr val="0070C0"/>
                </a:solidFill>
                <a:cs typeface="Arial" pitchFamily="34" charset="0"/>
              </a:rPr>
              <a:t>Прочие несоциальные выплаты персоналу в денежной форме</a:t>
            </a: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35496" y="3303700"/>
            <a:ext cx="1656000" cy="7366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70C0"/>
                </a:solidFill>
                <a:cs typeface="Arial" pitchFamily="34" charset="0"/>
              </a:rPr>
              <a:t>Начисления на выплаты по оплате труда</a:t>
            </a:r>
          </a:p>
        </p:txBody>
      </p:sp>
      <p:sp>
        <p:nvSpPr>
          <p:cNvPr id="33" name="Rectangle 15"/>
          <p:cNvSpPr>
            <a:spLocks noChangeArrowheads="1"/>
          </p:cNvSpPr>
          <p:nvPr/>
        </p:nvSpPr>
        <p:spPr bwMode="auto">
          <a:xfrm>
            <a:off x="1760786" y="1343274"/>
            <a:ext cx="3708000" cy="763484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ru-RU" sz="1200" b="1" u="sng" dirty="0" smtClean="0">
                <a:solidFill>
                  <a:schemeClr val="bg1"/>
                </a:solidFill>
                <a:cs typeface="Times New Roman" pitchFamily="18" charset="0"/>
              </a:rPr>
              <a:t>Подстатья 211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 расходы на выплату заработной платы, осуществляемые </a:t>
            </a:r>
            <a:r>
              <a:rPr lang="ru-RU" sz="1200" b="1" dirty="0" smtClean="0">
                <a:solidFill>
                  <a:schemeClr val="bg1"/>
                </a:solidFill>
                <a:cs typeface="Times New Roman" pitchFamily="18" charset="0"/>
              </a:rPr>
              <a:t>в </a:t>
            </a:r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соответствии с </a:t>
            </a:r>
            <a:r>
              <a:rPr lang="ru-RU" sz="1200" b="1" dirty="0" smtClean="0">
                <a:solidFill>
                  <a:schemeClr val="bg1"/>
                </a:solidFill>
                <a:cs typeface="Times New Roman" pitchFamily="18" charset="0"/>
              </a:rPr>
              <a:t>трудовым </a:t>
            </a:r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законодательством</a:t>
            </a:r>
          </a:p>
        </p:txBody>
      </p:sp>
      <p:sp>
        <p:nvSpPr>
          <p:cNvPr id="34" name="Rectangle 15"/>
          <p:cNvSpPr>
            <a:spLocks noChangeArrowheads="1"/>
          </p:cNvSpPr>
          <p:nvPr/>
        </p:nvSpPr>
        <p:spPr bwMode="auto">
          <a:xfrm>
            <a:off x="1760786" y="2318304"/>
            <a:ext cx="3708000" cy="81724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ru-RU" sz="1200" b="1" u="sng" dirty="0" smtClean="0">
                <a:solidFill>
                  <a:schemeClr val="bg1"/>
                </a:solidFill>
                <a:cs typeface="Times New Roman" pitchFamily="18" charset="0"/>
              </a:rPr>
              <a:t>Подстатья 212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расходы по оплате работодателем в пользу персонала и (или) их иждивенцев, не относящихся к заработной плате дополнительных выплат и пособий</a:t>
            </a:r>
          </a:p>
        </p:txBody>
      </p:sp>
      <p:sp>
        <p:nvSpPr>
          <p:cNvPr id="35" name="Rectangle 15"/>
          <p:cNvSpPr>
            <a:spLocks noChangeArrowheads="1"/>
          </p:cNvSpPr>
          <p:nvPr/>
        </p:nvSpPr>
        <p:spPr bwMode="auto">
          <a:xfrm>
            <a:off x="1800000" y="3303701"/>
            <a:ext cx="3668786" cy="7366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ru-RU" sz="1200" b="1" u="sng" dirty="0">
                <a:solidFill>
                  <a:schemeClr val="bg1"/>
                </a:solidFill>
                <a:cs typeface="Times New Roman" pitchFamily="18" charset="0"/>
              </a:rPr>
              <a:t>Подстатья 213</a:t>
            </a:r>
          </a:p>
          <a:p>
            <a:pPr algn="ctr"/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расходы, связанные с начислениями на выплаты по оплате труда</a:t>
            </a:r>
          </a:p>
        </p:txBody>
      </p:sp>
      <p:sp>
        <p:nvSpPr>
          <p:cNvPr id="36" name="Rectangle 15"/>
          <p:cNvSpPr>
            <a:spLocks noChangeArrowheads="1"/>
          </p:cNvSpPr>
          <p:nvPr/>
        </p:nvSpPr>
        <p:spPr bwMode="auto">
          <a:xfrm>
            <a:off x="5508000" y="1343273"/>
            <a:ext cx="3456488" cy="76348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marL="285750" indent="-285750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выплаты по заработной плате</a:t>
            </a:r>
          </a:p>
          <a:p>
            <a:pPr marL="285750" indent="-285750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надбавки</a:t>
            </a:r>
          </a:p>
          <a:p>
            <a:pPr marL="285750" indent="-285750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оплата отпусков</a:t>
            </a:r>
          </a:p>
          <a:p>
            <a:pPr marL="285750" indent="-285750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200" b="1" dirty="0">
                <a:solidFill>
                  <a:schemeClr val="bg1"/>
                </a:solidFill>
                <a:cs typeface="Times New Roman" pitchFamily="18" charset="0"/>
              </a:rPr>
              <a:t>и</a:t>
            </a:r>
            <a:r>
              <a:rPr lang="ru-RU" sz="1200" b="1" dirty="0" smtClean="0">
                <a:solidFill>
                  <a:schemeClr val="bg1"/>
                </a:solidFill>
                <a:cs typeface="Times New Roman" pitchFamily="18" charset="0"/>
              </a:rPr>
              <a:t>ные выплаты</a:t>
            </a:r>
            <a:endParaRPr lang="ru-RU" sz="12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7" name="Rectangle 15"/>
          <p:cNvSpPr>
            <a:spLocks noChangeArrowheads="1"/>
          </p:cNvSpPr>
          <p:nvPr/>
        </p:nvSpPr>
        <p:spPr bwMode="auto">
          <a:xfrm>
            <a:off x="5508000" y="2271300"/>
            <a:ext cx="3456488" cy="864249"/>
          </a:xfrm>
          <a:prstGeom prst="roundRect">
            <a:avLst>
              <a:gd name="adj" fmla="val 12143"/>
            </a:avLst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единовременное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пособие при перезаключении трудового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договора</a:t>
            </a:r>
            <a:endParaRPr lang="ru-RU" sz="900" b="1" dirty="0">
              <a:solidFill>
                <a:schemeClr val="bg1"/>
              </a:solidFill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возмещение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персоналу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расходов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, связанных с проживанием вне места постоянного жительства в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командировках</a:t>
            </a:r>
            <a:endParaRPr lang="ru-RU" sz="900" b="1" dirty="0">
              <a:solidFill>
                <a:schemeClr val="bg1"/>
              </a:solidFill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900" b="1" dirty="0" err="1" smtClean="0">
                <a:solidFill>
                  <a:schemeClr val="bg1"/>
                </a:solidFill>
                <a:cs typeface="Times New Roman" pitchFamily="18" charset="0"/>
              </a:rPr>
              <a:t>продовольственно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-путевые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, полевые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деньги</a:t>
            </a:r>
            <a:endParaRPr lang="ru-RU" sz="900" b="1" dirty="0">
              <a:solidFill>
                <a:schemeClr val="bg1"/>
              </a:solidFill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другие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аналогичные выплаты и пособия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персоналу</a:t>
            </a:r>
            <a:endParaRPr lang="ru-RU" sz="9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8" name="Rectangle 15"/>
          <p:cNvSpPr>
            <a:spLocks noChangeArrowheads="1"/>
          </p:cNvSpPr>
          <p:nvPr/>
        </p:nvSpPr>
        <p:spPr bwMode="auto">
          <a:xfrm>
            <a:off x="5508000" y="3229036"/>
            <a:ext cx="3456488" cy="81126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000" b="1" dirty="0">
                <a:solidFill>
                  <a:schemeClr val="bg1"/>
                </a:solidFill>
                <a:cs typeface="Times New Roman" pitchFamily="18" charset="0"/>
              </a:rPr>
              <a:t>расходы по уплате страховых </a:t>
            </a:r>
            <a:r>
              <a:rPr lang="ru-RU" sz="1000" b="1" dirty="0" smtClean="0">
                <a:solidFill>
                  <a:schemeClr val="bg1"/>
                </a:solidFill>
                <a:cs typeface="Times New Roman" pitchFamily="18" charset="0"/>
              </a:rPr>
              <a:t>взносов</a:t>
            </a:r>
            <a:endParaRPr lang="ru-RU" sz="1000" b="1" dirty="0">
              <a:solidFill>
                <a:schemeClr val="bg1"/>
              </a:solidFill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000" b="1" dirty="0">
                <a:solidFill>
                  <a:schemeClr val="bg1"/>
                </a:solidFill>
                <a:cs typeface="Times New Roman" pitchFamily="18" charset="0"/>
              </a:rPr>
              <a:t>пособие по беременности и родам и т.д</a:t>
            </a:r>
            <a:r>
              <a:rPr lang="ru-RU" sz="1000" b="1" dirty="0" smtClean="0">
                <a:solidFill>
                  <a:schemeClr val="bg1"/>
                </a:solidFill>
                <a:cs typeface="Times New Roman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0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cs typeface="Times New Roman" pitchFamily="18" charset="0"/>
              </a:rPr>
              <a:t>оплата пособия по временной нетрудоспособности, за исключением пособия за первые три дня, оплачиваемого за счет средств работодателя и др.</a:t>
            </a:r>
            <a:endParaRPr lang="ru-RU" sz="1000" b="1" dirty="0">
              <a:solidFill>
                <a:schemeClr val="accent4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35496" y="4140200"/>
            <a:ext cx="1655932" cy="9271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>
                <a:solidFill>
                  <a:srgbClr val="0070C0"/>
                </a:solidFill>
                <a:cs typeface="Arial" pitchFamily="34" charset="0"/>
              </a:rPr>
              <a:t>Прочие несоциальные выплаты персоналу в натуральной форме</a:t>
            </a:r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1760786" y="4140200"/>
            <a:ext cx="3668786" cy="9271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ru-RU" sz="1200" b="1" u="sng" dirty="0">
                <a:solidFill>
                  <a:schemeClr val="bg1"/>
                </a:solidFill>
                <a:cs typeface="Times New Roman" pitchFamily="18" charset="0"/>
              </a:rPr>
              <a:t>Подстатья </a:t>
            </a:r>
            <a:r>
              <a:rPr lang="ru-RU" sz="1200" b="1" u="sng" dirty="0" smtClean="0">
                <a:solidFill>
                  <a:schemeClr val="bg1"/>
                </a:solidFill>
                <a:cs typeface="Times New Roman" pitchFamily="18" charset="0"/>
              </a:rPr>
              <a:t>214</a:t>
            </a:r>
            <a:endParaRPr lang="ru-RU" sz="1200" b="1" u="sng" dirty="0">
              <a:solidFill>
                <a:schemeClr val="bg1"/>
              </a:solidFill>
              <a:cs typeface="Times New Roman" pitchFamily="18" charset="0"/>
            </a:endParaRPr>
          </a:p>
          <a:p>
            <a:pPr algn="ctr"/>
            <a:r>
              <a:rPr lang="ru-RU" sz="1100" b="1" dirty="0">
                <a:solidFill>
                  <a:schemeClr val="bg1"/>
                </a:solidFill>
                <a:cs typeface="Times New Roman" pitchFamily="18" charset="0"/>
              </a:rPr>
              <a:t>расходы по оплате работодателем в пользу персонала и (или) их иждивенцев, не относящихся к заработной плате компенсаций (возмещений) их расходов, обусловленных условиями трудовых отношений, статусом </a:t>
            </a:r>
            <a:r>
              <a:rPr lang="ru-RU" sz="1100" b="1" dirty="0" smtClean="0">
                <a:solidFill>
                  <a:schemeClr val="bg1"/>
                </a:solidFill>
                <a:cs typeface="Times New Roman" pitchFamily="18" charset="0"/>
              </a:rPr>
              <a:t>работников</a:t>
            </a:r>
            <a:endParaRPr lang="ru-RU" sz="11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5508000" y="4140200"/>
            <a:ext cx="3456488" cy="9271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ctr"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приобретение молока или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равноценных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пищевых продуктов для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выдачи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работникам, занятым на работах с вредными условиями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труда</a:t>
            </a:r>
            <a:endParaRPr lang="ru-RU" sz="900" b="1" dirty="0">
              <a:solidFill>
                <a:schemeClr val="bg1"/>
              </a:solidFill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денежные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выплаты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медицинским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работникам, проживающим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в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сельских населенных пунктах,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по </a:t>
            </a: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оплате жилого помещения и коммунальных услуг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900" b="1" dirty="0">
                <a:solidFill>
                  <a:schemeClr val="bg1"/>
                </a:solidFill>
                <a:cs typeface="Times New Roman" pitchFamily="18" charset="0"/>
              </a:rPr>
              <a:t>иные аналогичные </a:t>
            </a:r>
            <a:r>
              <a:rPr lang="ru-RU" sz="900" b="1" dirty="0" smtClean="0">
                <a:solidFill>
                  <a:schemeClr val="bg1"/>
                </a:solidFill>
                <a:cs typeface="Times New Roman" pitchFamily="18" charset="0"/>
              </a:rPr>
              <a:t>расходы</a:t>
            </a:r>
            <a:endParaRPr lang="ru-RU" sz="9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pic>
        <p:nvPicPr>
          <p:cNvPr id="21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2" y="78628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12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9" y="142786"/>
            <a:ext cx="79928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Возврат средств СОФИНАНСИРОВАНИЯ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41426" y="105966"/>
            <a:ext cx="7572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55093" y="534945"/>
            <a:ext cx="7572375" cy="1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10530" y="2429833"/>
            <a:ext cx="8563108" cy="553998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FF0000"/>
                </a:solidFill>
              </a:rPr>
              <a:t>Остатки </a:t>
            </a:r>
            <a:r>
              <a:rPr lang="ru-RU" sz="1500" b="1" dirty="0">
                <a:solidFill>
                  <a:srgbClr val="FF0000"/>
                </a:solidFill>
              </a:rPr>
              <a:t>средств </a:t>
            </a:r>
            <a:r>
              <a:rPr lang="ru-RU" sz="1500" b="1" dirty="0">
                <a:solidFill>
                  <a:srgbClr val="002060"/>
                </a:solidFill>
              </a:rPr>
              <a:t>для софинансирования, не использованные </a:t>
            </a:r>
            <a:r>
              <a:rPr lang="ru-RU" sz="1500" b="1" dirty="0" smtClean="0">
                <a:solidFill>
                  <a:srgbClr val="002060"/>
                </a:solidFill>
              </a:rPr>
              <a:t>ТФОМС </a:t>
            </a:r>
            <a:r>
              <a:rPr lang="ru-RU" sz="1500" b="1" dirty="0">
                <a:solidFill>
                  <a:srgbClr val="FF0000"/>
                </a:solidFill>
              </a:rPr>
              <a:t>по состоянию на </a:t>
            </a:r>
            <a:r>
              <a:rPr lang="ru-RU" sz="1500" b="1" dirty="0" smtClean="0">
                <a:solidFill>
                  <a:srgbClr val="FF0000"/>
                </a:solidFill>
              </a:rPr>
              <a:t>1 </a:t>
            </a:r>
            <a:r>
              <a:rPr lang="ru-RU" sz="1500" b="1" dirty="0">
                <a:solidFill>
                  <a:srgbClr val="FF0000"/>
                </a:solidFill>
              </a:rPr>
              <a:t>января </a:t>
            </a:r>
            <a:r>
              <a:rPr lang="ru-RU" sz="1500" b="1" dirty="0">
                <a:solidFill>
                  <a:srgbClr val="002060"/>
                </a:solidFill>
              </a:rPr>
              <a:t>очередного финансового года, </a:t>
            </a:r>
            <a:r>
              <a:rPr lang="ru-RU" sz="1500" b="1" dirty="0">
                <a:solidFill>
                  <a:srgbClr val="FF0000"/>
                </a:solidFill>
              </a:rPr>
              <a:t>перечисляются в доход бюджета </a:t>
            </a:r>
            <a:r>
              <a:rPr lang="ru-RU" sz="1500" b="1" dirty="0" smtClean="0">
                <a:solidFill>
                  <a:srgbClr val="FF0000"/>
                </a:solidFill>
              </a:rPr>
              <a:t>ФОМС                   </a:t>
            </a:r>
            <a:r>
              <a:rPr lang="ru-RU" sz="1500" b="1" dirty="0" smtClean="0">
                <a:solidFill>
                  <a:srgbClr val="002060"/>
                </a:solidFill>
              </a:rPr>
              <a:t>(п.5 ст. 242 БК РФ)</a:t>
            </a:r>
            <a:endParaRPr lang="ru-RU" sz="1500" b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0530" y="3260830"/>
            <a:ext cx="8490271" cy="162018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 algn="ctr"/>
            <a:r>
              <a:rPr lang="ru-RU" sz="1200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Нецелевое использование средств МО подлежит возврату в ТФОМС:</a:t>
            </a:r>
          </a:p>
          <a:p>
            <a:endParaRPr lang="ru-RU" sz="1600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6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spcBef>
                <a:spcPts val="300"/>
              </a:spcBef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Нецелевое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использование средств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ТФОМС </a:t>
            </a:r>
            <a:r>
              <a:rPr lang="ru-RU" sz="1600" b="1" dirty="0">
                <a:solidFill>
                  <a:schemeClr val="accent2">
                    <a:lumMod val="75000"/>
                  </a:schemeClr>
                </a:solidFill>
              </a:rPr>
              <a:t>подлежит возврату в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</a:rPr>
              <a:t>ФОМС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ru-RU" sz="1600" b="1" dirty="0">
              <a:solidFill>
                <a:schemeClr val="tx2">
                  <a:lumMod val="50000"/>
                </a:schemeClr>
              </a:solidFill>
            </a:endParaRPr>
          </a:p>
          <a:p>
            <a:endParaRPr lang="ru-RU" sz="1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110729" y="3528981"/>
            <a:ext cx="2042631" cy="488632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МО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216146" y="3535344"/>
            <a:ext cx="2042631" cy="488632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ТФОМС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4269284" y="3625456"/>
            <a:ext cx="875047" cy="29568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103260" y="4320947"/>
            <a:ext cx="2042631" cy="488632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ТФОМС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4268490" y="4417421"/>
            <a:ext cx="875047" cy="295682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16145" y="4320947"/>
            <a:ext cx="2042631" cy="488632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ФОМС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0530" y="582972"/>
            <a:ext cx="8640619" cy="101566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FF0000"/>
                </a:solidFill>
              </a:rPr>
              <a:t>Увеличение </a:t>
            </a:r>
            <a:r>
              <a:rPr lang="ru-RU" sz="1500" b="1" dirty="0">
                <a:solidFill>
                  <a:srgbClr val="FF0000"/>
                </a:solidFill>
              </a:rPr>
              <a:t>объема расходов </a:t>
            </a:r>
            <a:r>
              <a:rPr lang="ru-RU" sz="1500" b="1" dirty="0" smtClean="0">
                <a:solidFill>
                  <a:srgbClr val="FF0000"/>
                </a:solidFill>
              </a:rPr>
              <a:t>МО </a:t>
            </a:r>
            <a:r>
              <a:rPr lang="ru-RU" sz="1500" b="1" dirty="0" smtClean="0">
                <a:solidFill>
                  <a:srgbClr val="002060"/>
                </a:solidFill>
              </a:rPr>
              <a:t>на </a:t>
            </a:r>
            <a:r>
              <a:rPr lang="ru-RU" sz="1500" b="1" dirty="0">
                <a:solidFill>
                  <a:srgbClr val="002060"/>
                </a:solidFill>
              </a:rPr>
              <a:t>оплату труда медицинских работников, принятых в штат </a:t>
            </a:r>
            <a:r>
              <a:rPr lang="ru-RU" sz="1500" b="1" dirty="0" smtClean="0">
                <a:solidFill>
                  <a:srgbClr val="002060"/>
                </a:solidFill>
              </a:rPr>
              <a:t>МО в </a:t>
            </a:r>
            <a:r>
              <a:rPr lang="ru-RU" sz="1500" b="1" dirty="0">
                <a:solidFill>
                  <a:srgbClr val="002060"/>
                </a:solidFill>
              </a:rPr>
              <a:t>текущем финансовом году, </a:t>
            </a:r>
            <a:r>
              <a:rPr lang="ru-RU" sz="1500" b="1" dirty="0">
                <a:solidFill>
                  <a:srgbClr val="FF0000"/>
                </a:solidFill>
              </a:rPr>
              <a:t>сверх размера </a:t>
            </a:r>
            <a:r>
              <a:rPr lang="ru-RU" sz="1500" b="1" dirty="0">
                <a:solidFill>
                  <a:srgbClr val="002060"/>
                </a:solidFill>
              </a:rPr>
              <a:t>средств для софинансирования,</a:t>
            </a:r>
            <a:r>
              <a:rPr lang="ru-RU" sz="15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500" b="1" dirty="0">
                <a:solidFill>
                  <a:srgbClr val="FF0000"/>
                </a:solidFill>
              </a:rPr>
              <a:t>утвержденного законом о бюджете </a:t>
            </a:r>
            <a:r>
              <a:rPr lang="ru-RU" sz="1500" b="1" dirty="0" smtClean="0">
                <a:solidFill>
                  <a:srgbClr val="FF0000"/>
                </a:solidFill>
              </a:rPr>
              <a:t>ТФОМС</a:t>
            </a:r>
            <a:r>
              <a:rPr lang="ru-RU" sz="1500" b="1" dirty="0" smtClean="0">
                <a:solidFill>
                  <a:srgbClr val="C00000"/>
                </a:solidFill>
              </a:rPr>
              <a:t>,</a:t>
            </a:r>
            <a:r>
              <a:rPr lang="ru-RU" sz="15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500" b="1" dirty="0">
                <a:solidFill>
                  <a:srgbClr val="FF0000"/>
                </a:solidFill>
              </a:rPr>
              <a:t>не влечет обязательств </a:t>
            </a:r>
            <a:r>
              <a:rPr lang="ru-RU" sz="1500" b="1" dirty="0" smtClean="0">
                <a:solidFill>
                  <a:srgbClr val="FF0000"/>
                </a:solidFill>
              </a:rPr>
              <a:t>ТФОМС</a:t>
            </a:r>
            <a:r>
              <a:rPr lang="ru-RU" sz="15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500" b="1" dirty="0" smtClean="0">
                <a:solidFill>
                  <a:srgbClr val="002060"/>
                </a:solidFill>
              </a:rPr>
              <a:t>по </a:t>
            </a:r>
            <a:r>
              <a:rPr lang="ru-RU" sz="1500" b="1" dirty="0">
                <a:solidFill>
                  <a:srgbClr val="002060"/>
                </a:solidFill>
              </a:rPr>
              <a:t>увеличению размера средств для софинансирования, предоставляемых </a:t>
            </a:r>
            <a:r>
              <a:rPr lang="ru-RU" sz="1500" b="1" dirty="0" smtClean="0">
                <a:solidFill>
                  <a:srgbClr val="002060"/>
                </a:solidFill>
              </a:rPr>
              <a:t>МО (п. 3 прил. № 2 приказ 85-н)</a:t>
            </a:r>
            <a:endParaRPr lang="ru-RU" sz="1500" b="1" dirty="0">
              <a:solidFill>
                <a:srgbClr val="002060"/>
              </a:solidFill>
            </a:endParaRPr>
          </a:p>
        </p:txBody>
      </p:sp>
      <p:pic>
        <p:nvPicPr>
          <p:cNvPr id="18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2" y="78628"/>
            <a:ext cx="587378" cy="587378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10530" y="1660190"/>
            <a:ext cx="8593954" cy="784830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500" b="1" dirty="0" smtClean="0">
                <a:solidFill>
                  <a:srgbClr val="FF0000"/>
                </a:solidFill>
              </a:rPr>
              <a:t>Остатки </a:t>
            </a:r>
            <a:r>
              <a:rPr lang="ru-RU" sz="1500" b="1" dirty="0">
                <a:solidFill>
                  <a:srgbClr val="FF0000"/>
                </a:solidFill>
              </a:rPr>
              <a:t>средств </a:t>
            </a:r>
            <a:r>
              <a:rPr lang="ru-RU" sz="1500" b="1" dirty="0">
                <a:solidFill>
                  <a:srgbClr val="002060"/>
                </a:solidFill>
              </a:rPr>
              <a:t>для софинансирования, не использованные </a:t>
            </a:r>
            <a:r>
              <a:rPr lang="ru-RU" sz="1500" b="1" dirty="0" smtClean="0">
                <a:solidFill>
                  <a:srgbClr val="002060"/>
                </a:solidFill>
              </a:rPr>
              <a:t>МО </a:t>
            </a:r>
            <a:r>
              <a:rPr lang="ru-RU" sz="1500" b="1" dirty="0">
                <a:solidFill>
                  <a:srgbClr val="FF0000"/>
                </a:solidFill>
              </a:rPr>
              <a:t>по состоянию на </a:t>
            </a:r>
            <a:r>
              <a:rPr lang="ru-RU" sz="1500" b="1" dirty="0" smtClean="0">
                <a:solidFill>
                  <a:srgbClr val="FF0000"/>
                </a:solidFill>
              </a:rPr>
              <a:t>1 </a:t>
            </a:r>
            <a:r>
              <a:rPr lang="ru-RU" sz="1500" b="1" dirty="0">
                <a:solidFill>
                  <a:srgbClr val="FF0000"/>
                </a:solidFill>
              </a:rPr>
              <a:t>января </a:t>
            </a:r>
            <a:r>
              <a:rPr lang="ru-RU" sz="1500" b="1" dirty="0">
                <a:solidFill>
                  <a:srgbClr val="002060"/>
                </a:solidFill>
              </a:rPr>
              <a:t>очередного финансового года, </a:t>
            </a:r>
            <a:r>
              <a:rPr lang="ru-RU" sz="1500" b="1" dirty="0" smtClean="0">
                <a:solidFill>
                  <a:srgbClr val="002060"/>
                </a:solidFill>
              </a:rPr>
              <a:t>используются о очередном </a:t>
            </a:r>
            <a:r>
              <a:rPr lang="ru-RU" sz="1500" b="1" dirty="0" err="1" smtClean="0">
                <a:solidFill>
                  <a:srgbClr val="002060"/>
                </a:solidFill>
              </a:rPr>
              <a:t>фин.году</a:t>
            </a:r>
            <a:r>
              <a:rPr lang="ru-RU" sz="1500" b="1" dirty="0" smtClean="0">
                <a:solidFill>
                  <a:srgbClr val="002060"/>
                </a:solidFill>
              </a:rPr>
              <a:t> на те же цели </a:t>
            </a:r>
            <a:r>
              <a:rPr lang="ru-RU" sz="1500" b="1" dirty="0" smtClean="0">
                <a:solidFill>
                  <a:srgbClr val="FF0000"/>
                </a:solidFill>
              </a:rPr>
              <a:t> </a:t>
            </a:r>
            <a:r>
              <a:rPr lang="ru-RU" sz="1500" b="1" dirty="0" smtClean="0">
                <a:solidFill>
                  <a:srgbClr val="002060"/>
                </a:solidFill>
              </a:rPr>
              <a:t>(п.13  ПП РФ № 1910)</a:t>
            </a:r>
            <a:endParaRPr lang="ru-RU" sz="15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19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9" y="142786"/>
            <a:ext cx="79928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Вопрос-ОТВЕТ</a:t>
            </a:r>
            <a:endParaRPr lang="ru-RU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41426" y="105966"/>
            <a:ext cx="7572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31008" y="512720"/>
            <a:ext cx="7572375" cy="1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2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2" y="78628"/>
            <a:ext cx="587378" cy="587378"/>
          </a:xfrm>
          <a:prstGeom prst="rect">
            <a:avLst/>
          </a:prstGeom>
        </p:spPr>
      </p:pic>
      <p:sp>
        <p:nvSpPr>
          <p:cNvPr id="2" name="Скругленный прямоугольник 1"/>
          <p:cNvSpPr/>
          <p:nvPr/>
        </p:nvSpPr>
        <p:spPr>
          <a:xfrm>
            <a:off x="567850" y="666006"/>
            <a:ext cx="8341687" cy="693871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/>
              <a:t> </a:t>
            </a:r>
            <a:r>
              <a:rPr lang="ru-RU" b="1" dirty="0"/>
              <a:t>Сотрудник уходит в декретный отпуск, на его место принимается другой сотрудник и в регистре</a:t>
            </a:r>
          </a:p>
          <a:p>
            <a:r>
              <a:rPr lang="ru-RU" b="1" dirty="0"/>
              <a:t>медработников он числится как </a:t>
            </a:r>
            <a:r>
              <a:rPr lang="ru-RU" b="1" dirty="0" err="1"/>
              <a:t>врио</a:t>
            </a:r>
            <a:r>
              <a:rPr lang="ru-RU" b="1" dirty="0"/>
              <a:t> (временно исполняющий обязанности). В данном случае в</a:t>
            </a:r>
          </a:p>
          <a:p>
            <a:r>
              <a:rPr lang="ru-RU" b="1" dirty="0"/>
              <a:t>регистре медицинских работников идет увеличение (прирост) на 1 ед.?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67850" y="1512277"/>
            <a:ext cx="8341687" cy="80889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При соблюдении условий пункта 7 приказа Минздрава Р Ф № 85н, не запрещено</a:t>
            </a:r>
          </a:p>
          <a:p>
            <a:r>
              <a:rPr lang="ru-RU" b="1" dirty="0"/>
              <a:t>выплачивать заработную плату работнику за счет средств нормированного страхового</a:t>
            </a:r>
          </a:p>
          <a:p>
            <a:r>
              <a:rPr lang="ru-RU" b="1" dirty="0"/>
              <a:t>запаса работнику временно принятому на период отпуска основного сотрудника по</a:t>
            </a:r>
          </a:p>
          <a:p>
            <a:r>
              <a:rPr lang="ru-RU" b="1" dirty="0"/>
              <a:t>уходу за ребенком.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67850" y="2438400"/>
            <a:ext cx="8341687" cy="80467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/>
              <a:t>Если основной работник выходит из декретного отпуска, при этом временно исполняющий</a:t>
            </a:r>
          </a:p>
          <a:p>
            <a:r>
              <a:rPr lang="ru-RU" b="1" dirty="0"/>
              <a:t>обязанности работник принимается на другую основную должность, то правомерно ли будет</a:t>
            </a:r>
          </a:p>
          <a:p>
            <a:r>
              <a:rPr lang="ru-RU" b="1" dirty="0"/>
              <a:t>продолжать выплачивать заработную плату работнику, принятому на другую постоянную</a:t>
            </a:r>
          </a:p>
          <a:p>
            <a:r>
              <a:rPr lang="ru-RU" b="1" dirty="0"/>
              <a:t>должность в данной медицинской организации?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8678" y="3316224"/>
            <a:ext cx="8341685" cy="34137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Правомерно, при соблюдении пункта 7 « г » Приказа Минздрава Р Ф № 85н.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8678" y="3828288"/>
            <a:ext cx="8280859" cy="30480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/>
              <a:t>Могут ли средства на софинансирование использоваться на другие цели?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8678" y="4315968"/>
            <a:ext cx="8280859" cy="49987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Нет. Средства софинансирования являются целевыми и используются только на оплату труда с начислениями врачам и среднему медицинскому персоналу вновь принятому в штат МО.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82809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9" y="142786"/>
            <a:ext cx="79928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Вопрос-ОТВЕТ</a:t>
            </a:r>
            <a:endParaRPr lang="ru-RU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41426" y="105966"/>
            <a:ext cx="7572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31008" y="512720"/>
            <a:ext cx="7572375" cy="1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2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2" y="78628"/>
            <a:ext cx="587378" cy="587378"/>
          </a:xfrm>
          <a:prstGeom prst="rect">
            <a:avLst/>
          </a:prstGeom>
        </p:spPr>
      </p:pic>
      <p:sp>
        <p:nvSpPr>
          <p:cNvPr id="2" name="Скругленный прямоугольник 1"/>
          <p:cNvSpPr/>
          <p:nvPr/>
        </p:nvSpPr>
        <p:spPr>
          <a:xfrm>
            <a:off x="628678" y="666007"/>
            <a:ext cx="8280859" cy="46785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 smtClean="0"/>
              <a:t>Могут ли получать средства частные МО?</a:t>
            </a:r>
            <a:endParaRPr lang="ru-RU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28678" y="1256244"/>
            <a:ext cx="8280859" cy="54817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Нет, только МО государственной и муниципальной системы здравоохранения.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28679" y="1914144"/>
            <a:ext cx="8275686" cy="58521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/>
              <a:t>Если человек принимается на 0,5 ставки по основной должности, будет ли это считаться</a:t>
            </a:r>
          </a:p>
          <a:p>
            <a:r>
              <a:rPr lang="ru-RU" b="1" dirty="0"/>
              <a:t>приростом, исходя из графы 10 алгоритма расчета </a:t>
            </a:r>
            <a:r>
              <a:rPr lang="ru-RU" b="1" dirty="0" smtClean="0"/>
              <a:t>заявки?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67851" y="2645664"/>
            <a:ext cx="8336513" cy="101193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Прирост численности может быть положительным, но выплата заработной платы</a:t>
            </a:r>
          </a:p>
          <a:p>
            <a:r>
              <a:rPr lang="ru-RU" b="1" dirty="0"/>
              <a:t>медицинскому работнику, принятому на 0,5 ставки за счет средств нормированного</a:t>
            </a:r>
          </a:p>
          <a:p>
            <a:r>
              <a:rPr lang="ru-RU" b="1" dirty="0"/>
              <a:t>страхового запаса будет не правомерна, потому что медицинский работник должен быть</a:t>
            </a:r>
          </a:p>
          <a:p>
            <a:r>
              <a:rPr lang="ru-RU" b="1" dirty="0"/>
              <a:t>принят на работу в полном объеме (не менее одной ставки) в соответствии с п. 7 «г»</a:t>
            </a:r>
          </a:p>
          <a:p>
            <a:r>
              <a:rPr lang="ru-RU" b="1" dirty="0"/>
              <a:t>Приказа 85н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62678" y="3755136"/>
            <a:ext cx="8341686" cy="48768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/>
              <a:t>Каким документом должна подтвердить медицинская организация потребность в медицинских</a:t>
            </a:r>
          </a:p>
          <a:p>
            <a:r>
              <a:rPr lang="ru-RU" b="1" dirty="0"/>
              <a:t>работниках, оказывающих первичную медико-санитарную помощь? (в рамках Соглашения</a:t>
            </a:r>
            <a:r>
              <a:rPr lang="ru-RU" b="1" dirty="0" smtClean="0"/>
              <a:t>)?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67851" y="4315968"/>
            <a:ext cx="8336514" cy="49987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Достаточно информации Министерства здравоохранения </a:t>
            </a:r>
            <a:r>
              <a:rPr lang="ru-RU" b="1" dirty="0" smtClean="0"/>
              <a:t>Ярославской области,</a:t>
            </a:r>
            <a:endParaRPr lang="ru-RU" b="1" dirty="0"/>
          </a:p>
          <a:p>
            <a:r>
              <a:rPr lang="ru-RU" b="1" dirty="0"/>
              <a:t>поступающей в Т Ф О М С .</a:t>
            </a:r>
          </a:p>
        </p:txBody>
      </p:sp>
    </p:spTree>
    <p:extLst>
      <p:ext uri="{BB962C8B-B14F-4D97-AF65-F5344CB8AC3E}">
        <p14:creationId xmlns:p14="http://schemas.microsoft.com/office/powerpoint/2010/main" val="50358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9" y="142786"/>
            <a:ext cx="79928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Вопрос-ОТВЕТ</a:t>
            </a:r>
            <a:endParaRPr lang="ru-RU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41426" y="105966"/>
            <a:ext cx="7572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31008" y="512720"/>
            <a:ext cx="7572375" cy="1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2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2" y="78628"/>
            <a:ext cx="587378" cy="587378"/>
          </a:xfrm>
          <a:prstGeom prst="rect">
            <a:avLst/>
          </a:prstGeom>
        </p:spPr>
      </p:pic>
      <p:sp>
        <p:nvSpPr>
          <p:cNvPr id="2" name="Скругленный прямоугольник 1"/>
          <p:cNvSpPr/>
          <p:nvPr/>
        </p:nvSpPr>
        <p:spPr>
          <a:xfrm>
            <a:off x="628678" y="666007"/>
            <a:ext cx="8280859" cy="46785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/>
              <a:t>Будут ли включаться в суммы на возмещение с НСЗ средства, выплаченные по больничным</a:t>
            </a:r>
          </a:p>
          <a:p>
            <a:r>
              <a:rPr lang="ru-RU" b="1" dirty="0"/>
              <a:t>листам за 1-е три </a:t>
            </a:r>
            <a:r>
              <a:rPr lang="ru-RU" b="1" dirty="0" smtClean="0"/>
              <a:t>дня?</a:t>
            </a:r>
            <a:endParaRPr lang="ru-RU" b="1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28678" y="1256244"/>
            <a:ext cx="8280859" cy="548171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Нет, не будут.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28679" y="1914144"/>
            <a:ext cx="8275686" cy="58521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/>
              <a:t>Правомерно ли указывать в Соглашении, что оно распространяется на правоотношения,</a:t>
            </a:r>
          </a:p>
          <a:p>
            <a:r>
              <a:rPr lang="ru-RU" b="1" dirty="0"/>
              <a:t>возникшие с </a:t>
            </a:r>
            <a:r>
              <a:rPr lang="ru-RU" b="1" dirty="0" smtClean="0"/>
              <a:t>01 января текущего финансового года?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67851" y="2645664"/>
            <a:ext cx="8336513" cy="36576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Да, правомерно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8678" y="3084576"/>
            <a:ext cx="8280859" cy="48768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b="1" dirty="0"/>
              <a:t>Могут ли осуществляться выплаты за счет средств софинансирования медицинским</a:t>
            </a:r>
          </a:p>
          <a:p>
            <a:r>
              <a:rPr lang="ru-RU" b="1" dirty="0"/>
              <a:t>работникам, устроенным на неполную ставку?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28679" y="3669792"/>
            <a:ext cx="8275686" cy="49987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Нет. Выплаты осуществляются только медицинским работникам, принятым на полную</a:t>
            </a:r>
          </a:p>
          <a:p>
            <a:r>
              <a:rPr lang="ru-RU" b="1" dirty="0"/>
              <a:t>ставку.</a:t>
            </a:r>
          </a:p>
        </p:txBody>
      </p:sp>
    </p:spTree>
    <p:extLst>
      <p:ext uri="{BB962C8B-B14F-4D97-AF65-F5344CB8AC3E}">
        <p14:creationId xmlns:p14="http://schemas.microsoft.com/office/powerpoint/2010/main" val="180851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58B7473-38B7-48D6-8078-87ECC21F3F1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32327" b="13367"/>
          <a:stretch/>
        </p:blipFill>
        <p:spPr>
          <a:xfrm>
            <a:off x="4816213" y="1"/>
            <a:ext cx="4327788" cy="5143500"/>
          </a:xfrm>
          <a:prstGeom prst="rect">
            <a:avLst/>
          </a:prstGeom>
        </p:spPr>
      </p:pic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xmlns="" id="{6633FA32-22DE-484E-B92A-EEB70ED3E133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0" y="2"/>
          <a:ext cx="9144000" cy="5192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CorelDRAW" r:id="rId4" imgW="6123240" imgH="3456360" progId="CorelDraw.Graphic.17">
                  <p:embed/>
                </p:oleObj>
              </mc:Choice>
              <mc:Fallback>
                <p:oleObj name="CorelDRAW" r:id="rId4" imgW="6123240" imgH="3456360" progId="CorelDraw.Graphic.1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0" y="2"/>
                        <a:ext cx="9144000" cy="51926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F3BC4314-8A0F-442A-B33A-0B2A8C20BF10}"/>
              </a:ext>
            </a:extLst>
          </p:cNvPr>
          <p:cNvSpPr/>
          <p:nvPr/>
        </p:nvSpPr>
        <p:spPr>
          <a:xfrm>
            <a:off x="1112954" y="529010"/>
            <a:ext cx="424191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ТФОМС ЯРОСЛАВСКОЙ ОБЛАСТИ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2741B195-BB71-4C30-A851-D1EEC2AEADED}"/>
              </a:ext>
            </a:extLst>
          </p:cNvPr>
          <p:cNvSpPr/>
          <p:nvPr/>
        </p:nvSpPr>
        <p:spPr>
          <a:xfrm>
            <a:off x="373875" y="2443104"/>
            <a:ext cx="406846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Спасибо за внимание!</a:t>
            </a:r>
          </a:p>
        </p:txBody>
      </p:sp>
      <p:sp>
        <p:nvSpPr>
          <p:cNvPr id="15" name="Скругленный прямоугольник 7">
            <a:extLst>
              <a:ext uri="{FF2B5EF4-FFF2-40B4-BE49-F238E27FC236}">
                <a16:creationId xmlns:a16="http://schemas.microsoft.com/office/drawing/2014/main" xmlns="" id="{3E4EC2C7-2487-4E2F-A228-949895C34120}"/>
              </a:ext>
            </a:extLst>
          </p:cNvPr>
          <p:cNvSpPr/>
          <p:nvPr/>
        </p:nvSpPr>
        <p:spPr>
          <a:xfrm>
            <a:off x="2356155" y="3256469"/>
            <a:ext cx="4283969" cy="1055608"/>
          </a:xfrm>
          <a:prstGeom prst="round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400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just"/>
            <a:endParaRPr lang="ru-RU" sz="1400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just"/>
            <a:r>
              <a:rPr lang="ru-RU" sz="14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ru-RU" sz="1400" dirty="0">
                <a:solidFill>
                  <a:srgbClr val="0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ru-RU" sz="1400" dirty="0">
              <a:solidFill>
                <a:srgbClr val="000000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A12C5096-F8AB-4A33-86BD-E1B3685CF416}"/>
              </a:ext>
            </a:extLst>
          </p:cNvPr>
          <p:cNvCxnSpPr>
            <a:cxnSpLocks/>
          </p:cNvCxnSpPr>
          <p:nvPr/>
        </p:nvCxnSpPr>
        <p:spPr>
          <a:xfrm>
            <a:off x="453560" y="3001071"/>
            <a:ext cx="734014" cy="0"/>
          </a:xfrm>
          <a:prstGeom prst="line">
            <a:avLst/>
          </a:prstGeom>
          <a:ln w="19050">
            <a:solidFill>
              <a:srgbClr val="EF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Объект 10"/>
          <p:cNvPicPr>
            <a:picLocks noGrp="1"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2" y="389209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3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43609" y="181612"/>
            <a:ext cx="7992887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Использование средств  НСЗ ФОНДА на софинансирование расходов медицинских организаций на оплату труда врачей и среднего медицинского персонала  </a:t>
            </a:r>
            <a:endParaRPr lang="ru-RU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  <a:p>
            <a:pPr algn="ctr"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(НОРМАТИВНАЯ ПРАВОВАЯ БАЗА)</a:t>
            </a:r>
          </a:p>
          <a:p>
            <a:pPr algn="ctr">
              <a:defRPr/>
            </a:pPr>
            <a:endParaRPr lang="ru-RU" sz="1600" b="1" cap="all" dirty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78488" y="1166497"/>
            <a:ext cx="4347570" cy="60192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ч. 6.6 ст. 26 Федерального закона от 29.11.20210 № 323-ФЗ «Об обязательном медицинском страховании в Российской Федерации» </a:t>
            </a:r>
            <a:endParaRPr lang="ru-RU" sz="1200" b="1" dirty="0">
              <a:solidFill>
                <a:schemeClr val="tx1"/>
              </a:solidFill>
              <a:hlinkClick r:id="rId2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91971" y="1910747"/>
            <a:ext cx="4320604" cy="76622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/>
              <a:t>Приказ Минздрава России от 21.04.2022 № 273н  «Об определении видов медицинских организаций, которым предоставляются средства НСЗ ТФОМС  на цели, указанные в п. 4 ч. 6 ст.26 Федерального закона от 29.11.10 № 326-ФЗ</a:t>
            </a:r>
            <a:r>
              <a:rPr lang="ru-RU" sz="1200" dirty="0"/>
              <a:t>»</a:t>
            </a:r>
            <a:endParaRPr lang="ru-RU" sz="1200" b="1" dirty="0">
              <a:ln w="12700">
                <a:noFill/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086351" y="3097003"/>
            <a:ext cx="3950145" cy="114895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Приказ Минздрава России от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22.02.2019      </a:t>
            </a:r>
          </a:p>
          <a:p>
            <a:pPr algn="ctr"/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№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86н «Об утверждении типовой формы и порядка заключения соглашения о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предоставлении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МО средств НСЗ ТФОМС для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софинансирования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расходов МО на оплату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труда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врачей и среднего медицинского персонала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»</a:t>
            </a:r>
            <a:endParaRPr lang="ru-RU" sz="1200" b="1" dirty="0">
              <a:ln w="12700">
                <a:noFill/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062870" y="1039456"/>
            <a:ext cx="3927327" cy="192366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Постановление Правительства РФ от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27.12.2019 </a:t>
            </a:r>
          </a:p>
          <a:p>
            <a:pPr algn="ctr"/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№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1910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 «Об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утверждении Правил предоставления межбюджетных трансфертов из бюджета Федерального фонда обязательного медицинского страхования бюджетам территориальных фондов обязательного медицинского страхования для софинансирования расходов медицинских организаций на оплату труда врачей и среднего медицинского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персонала»</a:t>
            </a:r>
            <a:endParaRPr lang="ru-RU" sz="1200" b="1" dirty="0">
              <a:ln w="12700">
                <a:noFill/>
                <a:prstDash val="solid"/>
              </a:ln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22875" y="2795149"/>
            <a:ext cx="4347571" cy="125404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Приказ Минздрава России от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22.02.2019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№ 85н «Об утверждении порядка формирования, условий предоставления и порядка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использования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средств НСЗ ТФОМС для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софинансирования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расходов МО на оплату труда врачей и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среднего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медицинского персонала» 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1521" y="4158377"/>
            <a:ext cx="4347571" cy="8315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Приказ ФОМС от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29.12.2021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№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149н «О установлении   порядка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использования средств НСЗ ТФОМС» 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040051" y="4352081"/>
            <a:ext cx="3950145" cy="6600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Приказ ФОМС от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12.05.2022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№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47н</a:t>
            </a:r>
          </a:p>
          <a:p>
            <a:pPr algn="ctr"/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 </a:t>
            </a:r>
            <a:r>
              <a:rPr lang="ru-RU" sz="1200" b="1" dirty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«Об утверждении </a:t>
            </a:r>
            <a:r>
              <a:rPr lang="ru-RU" sz="1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порядка и формы отчета о расходах ….»</a:t>
            </a:r>
            <a:endParaRPr lang="ru-RU" sz="1200" b="1" dirty="0">
              <a:ln w="12700">
                <a:noFill/>
                <a:prstDash val="solid"/>
              </a:ln>
              <a:solidFill>
                <a:schemeClr val="tx1"/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flipV="1">
            <a:off x="1357000" y="186220"/>
            <a:ext cx="7572375" cy="25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1357000" y="962770"/>
            <a:ext cx="7572375" cy="25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03" y="243182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52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4" descr="https://www.cryptocurrency.gen.in/wp-content/uploads/2015/11/How-To-Profit-From-Altcoin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281" y="636435"/>
            <a:ext cx="1208192" cy="805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4" descr="https://www.cryptocurrency.gen.in/wp-content/uploads/2015/11/How-To-Profit-From-Altcoin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976" y="1493222"/>
            <a:ext cx="1033514" cy="689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4" descr="https://www.cryptocurrency.gen.in/wp-content/uploads/2015/11/How-To-Profit-From-Altcoins-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3868" y="1972715"/>
            <a:ext cx="1329349" cy="886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https://img2.freepng.ru/20180301/vre/kisspng-gold-coin-free-content-clip-art-pile-of-gold-coins-vector-material-5a989e171a79a9.721771821519951383108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742613"/>
            <a:ext cx="2020265" cy="1755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52095" y="185478"/>
            <a:ext cx="7572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Финансовое </a:t>
            </a:r>
            <a:r>
              <a:rPr lang="ru-RU" sz="1800" b="1" cap="all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ОБЕСПЕЧЕНИЕ в 2024 году</a:t>
            </a:r>
            <a:endParaRPr lang="ru-RU" sz="1800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41426" y="105966"/>
            <a:ext cx="7572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52094" y="606023"/>
            <a:ext cx="7572375" cy="1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326511" y="2384346"/>
            <a:ext cx="25375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13 193 </a:t>
            </a:r>
          </a:p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тыс. руб.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0352" y="1039166"/>
            <a:ext cx="2165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4">
                    <a:lumMod val="50000"/>
                  </a:schemeClr>
                </a:solidFill>
              </a:rPr>
              <a:t>Размер иного межбюджетного трансферта </a:t>
            </a:r>
            <a:endParaRPr lang="ru-RU" sz="1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58273" y="752887"/>
            <a:ext cx="30963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</a:rPr>
              <a:t>Размер средств формируется </a:t>
            </a:r>
            <a:endParaRPr lang="en-US" sz="1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1200" b="1" dirty="0">
                <a:solidFill>
                  <a:schemeClr val="accent4">
                    <a:lumMod val="50000"/>
                  </a:schemeClr>
                </a:solidFill>
              </a:rPr>
              <a:t>составе средств </a:t>
            </a:r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</a:rPr>
              <a:t>НСЗ ТФОМС </a:t>
            </a:r>
          </a:p>
          <a:p>
            <a:pPr algn="ctr"/>
            <a:r>
              <a:rPr lang="ru-RU" sz="1200" b="1" dirty="0" smtClean="0">
                <a:solidFill>
                  <a:schemeClr val="accent4">
                    <a:lumMod val="50000"/>
                  </a:schemeClr>
                </a:solidFill>
              </a:rPr>
              <a:t>и утверждается </a:t>
            </a:r>
            <a:r>
              <a:rPr lang="ru-RU" sz="1200" b="1" dirty="0" smtClean="0">
                <a:solidFill>
                  <a:srgbClr val="FF0000"/>
                </a:solidFill>
              </a:rPr>
              <a:t>законом 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</a:rPr>
              <a:t>О БЮДЖЕТЕ ТФОМС</a:t>
            </a:r>
            <a:endParaRPr lang="ru-RU" sz="1200" b="1" dirty="0">
              <a:solidFill>
                <a:srgbClr val="FF000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4932040" y="1232997"/>
            <a:ext cx="457290" cy="330641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5" name="Вертикальный свиток 1034"/>
          <p:cNvSpPr/>
          <p:nvPr/>
        </p:nvSpPr>
        <p:spPr>
          <a:xfrm>
            <a:off x="687368" y="3215343"/>
            <a:ext cx="8126433" cy="1107238"/>
          </a:xfrm>
          <a:prstGeom prst="verticalScroll">
            <a:avLst/>
          </a:prstGeom>
          <a:solidFill>
            <a:schemeClr val="bg1"/>
          </a:solidFill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b="1" dirty="0">
                <a:solidFill>
                  <a:schemeClr val="tx1"/>
                </a:solidFill>
              </a:rPr>
              <a:t>Распоряжение Правительства РФ от 15.12.2023 N 3660-р &lt;О распределении в 2024 году иных межбюджетных трансфертов, предоставляемых из бюджета Федерального фонда обязательного медицинского страхования бюджетам территориальных фондов обязательного медицинского страхования в целях софинансирования расходов медицинских организаций на оплату труда врачей и среднего медицинского персонала&gt;</a:t>
            </a:r>
            <a:endParaRPr lang="ru-RU" sz="12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4864073" y="2163324"/>
            <a:ext cx="697773" cy="232798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021572" y="1839633"/>
            <a:ext cx="1344907" cy="0"/>
          </a:xfrm>
          <a:prstGeom prst="straightConnector1">
            <a:avLst/>
          </a:prstGeom>
          <a:ln w="22225">
            <a:solidFill>
              <a:schemeClr val="bg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Объект 10"/>
          <p:cNvPicPr>
            <a:picLocks noGrp="1"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63" y="76455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44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52095" y="185478"/>
            <a:ext cx="7572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b="1" cap="all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Использование СРЕДСТ МО ЯРОСЛАВСКОЙ ОБЛАСТИ  В 2024 году</a:t>
            </a:r>
            <a:endParaRPr lang="ru-RU" sz="1800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41426" y="105966"/>
            <a:ext cx="7572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52094" y="606023"/>
            <a:ext cx="7572375" cy="1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0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63" y="76455"/>
            <a:ext cx="587378" cy="587378"/>
          </a:xfrm>
          <a:prstGeom prst="rect">
            <a:avLst/>
          </a:prstGeom>
        </p:spPr>
      </p:pic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914903"/>
              </p:ext>
            </p:extLst>
          </p:nvPr>
        </p:nvGraphicFramePr>
        <p:xfrm>
          <a:off x="186663" y="663833"/>
          <a:ext cx="4315667" cy="42390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887"/>
                <a:gridCol w="2936667"/>
                <a:gridCol w="1132113"/>
              </a:tblGrid>
              <a:tr h="339180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№ п/п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Наименование медицинской организации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effectLst/>
                          <a:latin typeface="+mn-lt"/>
                        </a:rPr>
                        <a:t>Использовано</a:t>
                      </a:r>
                    </a:p>
                    <a:p>
                      <a:pPr algn="ctr" fontAlgn="t"/>
                      <a:r>
                        <a:rPr lang="ru-RU" sz="1100" b="1" u="none" strike="noStrike" dirty="0" smtClean="0">
                          <a:effectLst/>
                          <a:latin typeface="+mn-lt"/>
                        </a:rPr>
                        <a:t> средств (руб.)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72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ГБУЗ ЯО «Тутаевская  ЦРБ»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13 025 786,59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2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ГБУЗ ЯО «Ростовская ЦРБ»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7 659 912,00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818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ГБУЗ ЯО «Любимская центральная районная больница»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2 144 548,32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2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ГУЗ ЯО «Рыбинская ЦРП»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1 851 486,27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906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ГУЗ ЯО «Центральная районная больница им. Д.Л. Соколова»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1 707 224,56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ГУЗ ЯО «ГОРОДСКАЯ ДЕТСКАЯ БОЛЬНИЦА»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1 677 796,72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9406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ГУЗ ЯО «Городская поликлиника №3 им. </a:t>
                      </a:r>
                      <a:r>
                        <a:rPr lang="ru-RU" sz="1100" u="none" strike="noStrike" dirty="0" err="1">
                          <a:effectLst/>
                          <a:latin typeface="+mn-lt"/>
                        </a:rPr>
                        <a:t>Н.А.Семашко</a:t>
                      </a:r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1 434 996,93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63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ГУЗ ЯО Ярославская ЦРБ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1 347 696,11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786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ГБУЗ ЯО «Областной перинатальный центр»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905 781,80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2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ГБУЗ ЯО «Даниловская  ЦРБ»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621 916,29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2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+mn-lt"/>
                        </a:rPr>
                        <a:t>ГБУЗ ЯО «Некрасовская ЦРБ»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573 338,86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2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ГБУЗ ЯО  «ОКБ»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567 147,46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723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ГБУЗ ЯО «Переславская ЦРБ»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485 142,86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3918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ГБУЗ ЯО «Областная детская клиническая больница»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333 380,73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41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  <a:latin typeface="+mn-lt"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+mn-lt"/>
                        </a:rPr>
                        <a:t>ГБКУЗ ЯО «Центральная городская больница»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  <a:latin typeface="+mn-lt"/>
                        </a:rPr>
                        <a:t>110 762,81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004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ГБУЗ ЯО «КБ № 2»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29 655,12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05395"/>
              </p:ext>
            </p:extLst>
          </p:nvPr>
        </p:nvGraphicFramePr>
        <p:xfrm>
          <a:off x="4598126" y="657246"/>
          <a:ext cx="4450080" cy="4175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0227"/>
                <a:gridCol w="3024824"/>
                <a:gridCol w="1045029"/>
              </a:tblGrid>
              <a:tr h="361657"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№ п/п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Наименование медицинской организации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 smtClean="0">
                          <a:effectLst/>
                          <a:latin typeface="+mn-lt"/>
                        </a:rPr>
                        <a:t>Использовано </a:t>
                      </a:r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средств </a:t>
                      </a:r>
                      <a:r>
                        <a:rPr lang="ru-RU" sz="1100" b="1" u="none" strike="noStrike" dirty="0" smtClean="0">
                          <a:effectLst/>
                          <a:latin typeface="+mn-lt"/>
                        </a:rPr>
                        <a:t> (руб.)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576" marR="5576" marT="5576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999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ГУЗ ЯО Гаврилов-Ямская ЦРБ</a:t>
                      </a:r>
                    </a:p>
                  </a:txBody>
                  <a:tcPr marL="9525" marR="9525" marT="9525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25 053,08</a:t>
                      </a:r>
                    </a:p>
                  </a:txBody>
                  <a:tcPr marL="9525" marR="9525" marT="9525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999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ГБУЗ ЯО  «ССМП и ЦМК»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2194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ГУЗ ЯО Некоузская ЦРБ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1999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ГУЗ ЯО Детская поликлиника    № 5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3482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ГБУЗ ЯО  «Городская больница № 2 им. Н.И. Пирогова»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3650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ГАУЗ ЯО  «Клиническая больница скорой медицинской помощи имени Н.В. Соловьева»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20029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ГУЗ ЯО «ДП № 3»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1999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ГУЗ ЯО «Брейтовская ЦРБ»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1999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ГБУЗ ЯО «ИКБ»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19998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ГУЗ ЯО  «Угличская ЦРБ»</a:t>
                      </a:r>
                    </a:p>
                  </a:txBody>
                  <a:tcPr marL="9525" marR="9525" marT="9525" marB="0" anchor="b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1838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ГБУЗ ЯО  «Рыбинская городская больница № 1»</a:t>
                      </a:r>
                    </a:p>
                  </a:txBody>
                  <a:tcPr marL="9525" marR="9525" marT="9525" marB="0" anchor="b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2351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ГАУЗ ЯО  «Клиническая больница № 9»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2525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ГБУЗ ЯО Борисоглебская ЦРБ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2201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ГУЗ ЯО Пошехонская ЦРБ</a:t>
                      </a:r>
                    </a:p>
                  </a:txBody>
                  <a:tcPr marL="9525" marR="9525" marT="9525" marB="0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b">
                    <a:solidFill>
                      <a:srgbClr val="FF8989"/>
                    </a:solidFill>
                  </a:tcPr>
                </a:tc>
              </a:tr>
              <a:tr h="3889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ГБУЗ ЯО «Клиническая больница им. Н.А. Семашко»</a:t>
                      </a:r>
                    </a:p>
                  </a:txBody>
                  <a:tcPr marL="9525" marR="9525" marT="9525" marB="0" anchor="b">
                    <a:solidFill>
                      <a:srgbClr val="FF89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rgbClr val="FF8989"/>
                    </a:solidFill>
                  </a:tcPr>
                </a:tc>
              </a:tr>
              <a:tr h="199984"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Итого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34 501 626,51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508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98592" y="116135"/>
            <a:ext cx="7615210" cy="28469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lvl="0" algn="ctr">
              <a:defRPr/>
            </a:pPr>
            <a:r>
              <a:rPr lang="ru-RU" b="1" cap="all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ВИДЫ МЕДИЦИНСКИХ ОРГАНИЗАЦИЙ, КОТОРЫМ ПРЕДОСТАВЛЯЮТСЯ СРЕДСТВА НСЗ ТФОМС ЯО</a:t>
            </a:r>
            <a:endParaRPr lang="ru-RU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8079" y="597897"/>
            <a:ext cx="4786870" cy="286839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ВИДЫ МЕДИЦИНСКИХ ОРГАНИЗАЦИЙ</a:t>
            </a:r>
            <a:endParaRPr lang="ru-RU" sz="15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644896" y="597897"/>
            <a:ext cx="3280326" cy="286839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ВИДЫ МЕДИЦИНСКОЙ ПОМОЩИ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648080" y="977723"/>
            <a:ext cx="4786870" cy="684250"/>
          </a:xfrm>
          <a:prstGeom prst="roundRect">
            <a:avLst>
              <a:gd name="adj" fmla="val 19643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 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1. Участковая больница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2.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 Диспансеры* (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кардиологический, 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онкологический, офтальмологическими , 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эндокринологический)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3. Женская консультация </a:t>
            </a:r>
          </a:p>
          <a:p>
            <a:pPr algn="ctr"/>
            <a:endParaRPr lang="ru-RU" sz="1000" b="1" dirty="0">
              <a:solidFill>
                <a:schemeClr val="tx1"/>
              </a:solidFill>
              <a:latin typeface="Segoe UI" panose="020B0502040204020203" pitchFamily="34" charset="0"/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644895" y="977723"/>
            <a:ext cx="3284479" cy="704773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100" b="1" dirty="0">
              <a:solidFill>
                <a:schemeClr val="tx1"/>
              </a:solidFill>
            </a:endParaRPr>
          </a:p>
          <a:p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Первичная медико-санитарная помощь, Специализированная </a:t>
            </a:r>
            <a:r>
              <a:rPr lang="ru-RU" sz="1100" b="1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мед.помощь</a:t>
            </a:r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(за исключением высокотехнологической)</a:t>
            </a:r>
          </a:p>
          <a:p>
            <a:pPr algn="ctr"/>
            <a:endParaRPr lang="ru-RU" sz="11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1357000" y="88993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1352847" y="464404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7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88" y="6496"/>
            <a:ext cx="587378" cy="587378"/>
          </a:xfrm>
          <a:prstGeom prst="rect">
            <a:avLst/>
          </a:prstGeom>
        </p:spPr>
      </p:pic>
      <p:sp>
        <p:nvSpPr>
          <p:cNvPr id="56" name="Скругленный прямоугольник 55"/>
          <p:cNvSpPr/>
          <p:nvPr/>
        </p:nvSpPr>
        <p:spPr>
          <a:xfrm>
            <a:off x="5644896" y="1766755"/>
            <a:ext cx="3284479" cy="1293437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100" b="1" dirty="0">
              <a:solidFill>
                <a:schemeClr val="tx1"/>
              </a:solidFill>
            </a:endParaRPr>
          </a:p>
          <a:p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Первичная медико-санитарная помощь</a:t>
            </a:r>
            <a:r>
              <a:rPr lang="en-US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Скорая, в том числе  скорая специализированная </a:t>
            </a:r>
          </a:p>
          <a:p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Специализированная </a:t>
            </a:r>
            <a:r>
              <a:rPr lang="ru-RU" sz="1100" b="1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мед.помощь</a:t>
            </a:r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(за исключением высокотехнологической)</a:t>
            </a:r>
          </a:p>
          <a:p>
            <a:endParaRPr lang="ru-RU" sz="11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>
            <a:off x="648077" y="1766756"/>
            <a:ext cx="4786872" cy="1293436"/>
          </a:xfrm>
          <a:prstGeom prst="roundRect">
            <a:avLst>
              <a:gd name="adj" fmla="val 19643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1. Больница (в том числе детская)*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2. Больница 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скорой медицинской помощи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*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3. Родильный дом *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4. 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Специализированные больницы* в том числе: гериатрическая,; инфекционная (в </a:t>
            </a:r>
            <a:r>
              <a:rPr lang="ru-RU" sz="1000" b="1" dirty="0" err="1">
                <a:solidFill>
                  <a:schemeClr val="tx1"/>
                </a:solidFill>
                <a:latin typeface="Segoe UI" panose="020B0502040204020203" pitchFamily="34" charset="0"/>
              </a:rPr>
              <a:t>т.ч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. детская); </a:t>
            </a:r>
            <a:r>
              <a:rPr lang="ru-RU" sz="1000" b="1" dirty="0" err="1">
                <a:solidFill>
                  <a:schemeClr val="tx1"/>
                </a:solidFill>
                <a:latin typeface="Segoe UI" panose="020B0502040204020203" pitchFamily="34" charset="0"/>
              </a:rPr>
              <a:t>мед.реабилитации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 (в </a:t>
            </a:r>
            <a:r>
              <a:rPr lang="ru-RU" sz="1000" b="1" dirty="0" err="1">
                <a:solidFill>
                  <a:schemeClr val="tx1"/>
                </a:solidFill>
                <a:latin typeface="Segoe UI" panose="020B0502040204020203" pitchFamily="34" charset="0"/>
              </a:rPr>
              <a:t>т.ч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. детская); онкологическая; офтальмологическая</a:t>
            </a:r>
          </a:p>
          <a:p>
            <a:pPr algn="ctr"/>
            <a:endParaRPr lang="ru-RU" sz="1000" b="1" dirty="0" smtClean="0">
              <a:solidFill>
                <a:schemeClr val="tx1"/>
              </a:solidFill>
              <a:latin typeface="Segoe UI" panose="020B0502040204020203" pitchFamily="34" charset="0"/>
            </a:endParaRPr>
          </a:p>
          <a:p>
            <a:pPr algn="ctr"/>
            <a:endParaRPr lang="ru-RU" sz="1000" b="1" dirty="0">
              <a:solidFill>
                <a:schemeClr val="tx1"/>
              </a:solidFill>
              <a:latin typeface="Segoe UI" panose="020B0502040204020203" pitchFamily="34" charset="0"/>
            </a:endParaRPr>
          </a:p>
          <a:p>
            <a:pPr algn="ctr"/>
            <a:endParaRPr lang="ru-RU" sz="1000" b="1" dirty="0">
              <a:solidFill>
                <a:schemeClr val="tx1"/>
              </a:solidFill>
              <a:latin typeface="Segoe UI" panose="020B0502040204020203" pitchFamily="34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>
            <a:off x="5644896" y="3121152"/>
            <a:ext cx="3280326" cy="1024128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100" b="1" dirty="0">
              <a:solidFill>
                <a:schemeClr val="tx1"/>
              </a:solidFill>
            </a:endParaRPr>
          </a:p>
          <a:p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Первичная медико-санитарная помощь</a:t>
            </a:r>
          </a:p>
          <a:p>
            <a:endParaRPr lang="ru-RU" sz="11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>
            <a:off x="648078" y="3121152"/>
            <a:ext cx="4786872" cy="1024128"/>
          </a:xfrm>
          <a:prstGeom prst="roundRect">
            <a:avLst>
              <a:gd name="adj" fmla="val 19643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1. Амбулатория, в </a:t>
            </a:r>
            <a:r>
              <a:rPr lang="ru-RU" sz="1000" b="1" dirty="0" err="1" smtClean="0">
                <a:solidFill>
                  <a:schemeClr val="tx1"/>
                </a:solidFill>
                <a:latin typeface="Segoe UI" panose="020B0502040204020203" pitchFamily="34" charset="0"/>
              </a:rPr>
              <a:t>т.ч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. врачебная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2. Медико-санитарная часть, в </a:t>
            </a:r>
            <a:r>
              <a:rPr lang="ru-RU" sz="1000" b="1" dirty="0" err="1" smtClean="0">
                <a:solidFill>
                  <a:schemeClr val="tx1"/>
                </a:solidFill>
                <a:latin typeface="Segoe UI" panose="020B0502040204020203" pitchFamily="34" charset="0"/>
              </a:rPr>
              <a:t>т.ч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. центральная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3. Поликлиники, в </a:t>
            </a:r>
            <a:r>
              <a:rPr lang="ru-RU" sz="1000" b="1" dirty="0" err="1" smtClean="0">
                <a:solidFill>
                  <a:schemeClr val="tx1"/>
                </a:solidFill>
                <a:latin typeface="Segoe UI" panose="020B0502040204020203" pitchFamily="34" charset="0"/>
              </a:rPr>
              <a:t>т.ч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. детские* (за </a:t>
            </a:r>
            <a:r>
              <a:rPr lang="ru-RU" sz="1000" b="1" dirty="0" err="1" smtClean="0">
                <a:solidFill>
                  <a:schemeClr val="tx1"/>
                </a:solidFill>
                <a:latin typeface="Segoe UI" panose="020B0502040204020203" pitchFamily="34" charset="0"/>
              </a:rPr>
              <a:t>искл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. 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с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томатологических)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4. Центры* консультативно-диагностические ( в </a:t>
            </a:r>
            <a:r>
              <a:rPr lang="ru-RU" sz="1000" b="1" dirty="0" err="1" smtClean="0">
                <a:solidFill>
                  <a:schemeClr val="tx1"/>
                </a:solidFill>
                <a:latin typeface="Segoe UI" panose="020B0502040204020203" pitchFamily="34" charset="0"/>
              </a:rPr>
              <a:t>т.ч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. Детские); клинико-диагностические; общей врачебной практики (семейной </a:t>
            </a:r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м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едицины)</a:t>
            </a:r>
          </a:p>
          <a:p>
            <a:pPr algn="ctr"/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  </a:t>
            </a:r>
            <a:endParaRPr lang="ru-RU" sz="1000" b="1" dirty="0">
              <a:solidFill>
                <a:schemeClr val="tx1"/>
              </a:solidFill>
              <a:latin typeface="Segoe UI" panose="020B0502040204020203" pitchFamily="34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5644897" y="4261104"/>
            <a:ext cx="3280325" cy="426720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100" b="1" dirty="0">
              <a:solidFill>
                <a:schemeClr val="tx1"/>
              </a:solidFill>
            </a:endParaRPr>
          </a:p>
          <a:p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Скорая, в </a:t>
            </a:r>
            <a:r>
              <a:rPr lang="ru-RU" sz="1100" b="1" dirty="0" err="1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т.ч</a:t>
            </a:r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скорая специализированная, медицинская помощь </a:t>
            </a:r>
          </a:p>
          <a:p>
            <a:endParaRPr lang="ru-RU" sz="11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>
            <a:off x="648080" y="4261104"/>
            <a:ext cx="4786869" cy="335280"/>
          </a:xfrm>
          <a:prstGeom prst="roundRect">
            <a:avLst>
              <a:gd name="adj" fmla="val 19643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r>
              <a:rPr lang="ru-RU" sz="1000" b="1" dirty="0">
                <a:solidFill>
                  <a:schemeClr val="tx1"/>
                </a:solidFill>
                <a:latin typeface="Segoe UI" panose="020B0502040204020203" pitchFamily="34" charset="0"/>
              </a:rPr>
              <a:t> </a:t>
            </a:r>
            <a:r>
              <a:rPr lang="ru-RU" sz="10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1. Станция скорой медицинской помощи</a:t>
            </a:r>
          </a:p>
          <a:p>
            <a:pPr algn="ctr"/>
            <a:endParaRPr lang="ru-RU" sz="1000" b="1" dirty="0">
              <a:solidFill>
                <a:schemeClr val="tx1"/>
              </a:solidFill>
              <a:latin typeface="Segoe UI" panose="020B0502040204020203" pitchFamily="34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>
            <a:off x="648080" y="4745800"/>
            <a:ext cx="8277142" cy="286839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* С учетом территориального признака (краевые, республиканские , областные, окружные, муниципальные; межрайонные, районные, в </a:t>
            </a:r>
            <a:r>
              <a:rPr lang="ru-RU" sz="1100" b="1" dirty="0" err="1" smtClean="0">
                <a:solidFill>
                  <a:schemeClr val="tx1"/>
                </a:solidFill>
              </a:rPr>
              <a:t>т.ч</a:t>
            </a:r>
            <a:r>
              <a:rPr lang="ru-RU" sz="1100" b="1" dirty="0" smtClean="0">
                <a:solidFill>
                  <a:schemeClr val="tx1"/>
                </a:solidFill>
              </a:rPr>
              <a:t>. центральные городские, в </a:t>
            </a:r>
            <a:r>
              <a:rPr lang="ru-RU" sz="1100" b="1" dirty="0" err="1" smtClean="0">
                <a:solidFill>
                  <a:schemeClr val="tx1"/>
                </a:solidFill>
              </a:rPr>
              <a:t>т.ч</a:t>
            </a:r>
            <a:r>
              <a:rPr lang="ru-RU" sz="1100" b="1" dirty="0" smtClean="0">
                <a:solidFill>
                  <a:schemeClr val="tx1"/>
                </a:solidFill>
              </a:rPr>
              <a:t>. </a:t>
            </a:r>
            <a:r>
              <a:rPr lang="ru-RU" sz="1100" b="1" dirty="0" err="1" smtClean="0">
                <a:solidFill>
                  <a:schemeClr val="tx1"/>
                </a:solidFill>
              </a:rPr>
              <a:t>Центальные</a:t>
            </a:r>
            <a:r>
              <a:rPr lang="ru-RU" sz="1100" b="1" dirty="0" smtClean="0">
                <a:solidFill>
                  <a:schemeClr val="tx1"/>
                </a:solidFill>
              </a:rPr>
              <a:t>)</a:t>
            </a:r>
            <a:endParaRPr lang="ru-RU" sz="1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38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98592" y="116135"/>
            <a:ext cx="7615210" cy="5001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lvl="0" algn="ctr"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«ДОРОЖНАЯ КАРТА» ПО РЕАЛИЗАЦИИ МЕРОПРИЯТИЙ ПО СОФИНАНСИРОВАНИЮ РАСХОДОВ МЕДИЦИНСКИХ ОРГАНИЗАЦИЙ НА ОПЛАТУ ТРУДА </a:t>
            </a:r>
            <a:r>
              <a:rPr lang="ru-RU" b="1" cap="all" dirty="0" err="1">
                <a:solidFill>
                  <a:srgbClr val="FF0000"/>
                </a:solidFill>
                <a:latin typeface="+mj-lt"/>
                <a:cs typeface="Arial" pitchFamily="34" charset="0"/>
              </a:rPr>
              <a:t>МЕДработников</a:t>
            </a:r>
            <a:endParaRPr lang="ru-RU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96020" y="899225"/>
            <a:ext cx="1426569" cy="27862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</a:rPr>
              <a:t>ИСПОЛНИТЕЛЬ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006182" y="891002"/>
            <a:ext cx="3645938" cy="286839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r>
              <a:rPr lang="ru-RU" sz="1100" b="1" dirty="0">
                <a:solidFill>
                  <a:schemeClr val="tx1"/>
                </a:solidFill>
              </a:rPr>
              <a:t>СУТЬ</a:t>
            </a:r>
            <a:r>
              <a:rPr lang="ru-RU" sz="1500" b="1" dirty="0">
                <a:solidFill>
                  <a:schemeClr val="tx1"/>
                </a:solidFill>
              </a:rPr>
              <a:t> </a:t>
            </a:r>
            <a:r>
              <a:rPr lang="ru-RU" sz="1100" b="1" dirty="0">
                <a:solidFill>
                  <a:schemeClr val="tx1"/>
                </a:solidFill>
              </a:rPr>
              <a:t>МЕРОПРИЯТИЯ</a:t>
            </a:r>
            <a:endParaRPr lang="ru-RU" sz="1500" b="1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5724129" y="891002"/>
            <a:ext cx="3312368" cy="28683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</a:rPr>
              <a:t>СРОКИ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020972" y="2842565"/>
            <a:ext cx="3650847" cy="535170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800" b="1" dirty="0">
                <a:solidFill>
                  <a:srgbClr val="002060"/>
                </a:solidFill>
              </a:rPr>
              <a:t> </a:t>
            </a:r>
            <a:r>
              <a:rPr lang="ru-RU" sz="1100" b="1" kern="0" dirty="0" smtClean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заключение  </a:t>
            </a:r>
            <a:r>
              <a:rPr lang="ru-RU" sz="1100" b="1" u="sng" kern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b="1" kern="0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</a:t>
            </a:r>
            <a:r>
              <a:rPr lang="ru-RU" sz="1100" b="1" u="sng" kern="0" dirty="0" smtClean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ru-RU" sz="1100" b="1" u="sng" dirty="0">
                <a:solidFill>
                  <a:srgbClr val="FF0000"/>
                </a:solidFill>
                <a:latin typeface="Segoe UI" panose="020B0502040204020203" pitchFamily="34" charset="0"/>
              </a:rPr>
              <a:t>ТФОМС </a:t>
            </a:r>
            <a:r>
              <a:rPr lang="ru-RU" sz="1100" b="1" u="sng" dirty="0" smtClean="0">
                <a:solidFill>
                  <a:srgbClr val="FF0000"/>
                </a:solidFill>
                <a:latin typeface="Segoe UI" panose="020B0502040204020203" pitchFamily="34" charset="0"/>
              </a:rPr>
              <a:t> ЯО  и</a:t>
            </a:r>
            <a:r>
              <a:rPr lang="ru-RU" sz="1100" b="1" kern="0" dirty="0" smtClean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ru-RU" sz="1100" b="1" u="sng" dirty="0" smtClean="0">
                <a:solidFill>
                  <a:srgbClr val="FF0000"/>
                </a:solidFill>
                <a:latin typeface="Segoe UI" panose="020B0502040204020203" pitchFamily="34" charset="0"/>
              </a:rPr>
              <a:t>МЗ ЯО </a:t>
            </a:r>
          </a:p>
          <a:p>
            <a:pPr algn="ctr"/>
            <a:r>
              <a:rPr lang="ru-RU" sz="1100" b="1" kern="0" dirty="0" smtClean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соглашения о софинансировании </a:t>
            </a:r>
            <a:endParaRPr lang="ru-RU" sz="1100" b="1" kern="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557682" y="2842565"/>
            <a:ext cx="1416567" cy="53517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МЕДИЦИНСКАЯ ОРГАНИЗАЦИЯ</a:t>
            </a:r>
          </a:p>
        </p:txBody>
      </p:sp>
      <p:sp>
        <p:nvSpPr>
          <p:cNvPr id="25" name="Овал 24"/>
          <p:cNvSpPr/>
          <p:nvPr/>
        </p:nvSpPr>
        <p:spPr>
          <a:xfrm>
            <a:off x="115347" y="2921978"/>
            <a:ext cx="396000" cy="297000"/>
          </a:xfrm>
          <a:prstGeom prst="ellipse">
            <a:avLst/>
          </a:prstGeom>
          <a:solidFill>
            <a:srgbClr val="C00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41" name="Овал 40"/>
          <p:cNvSpPr/>
          <p:nvPr/>
        </p:nvSpPr>
        <p:spPr>
          <a:xfrm>
            <a:off x="84748" y="3803164"/>
            <a:ext cx="396000" cy="297000"/>
          </a:xfrm>
          <a:prstGeom prst="ellipse">
            <a:avLst/>
          </a:prstGeom>
          <a:solidFill>
            <a:srgbClr val="C00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0" name="Скругленный прямоугольник 49"/>
          <p:cNvSpPr/>
          <p:nvPr/>
        </p:nvSpPr>
        <p:spPr>
          <a:xfrm>
            <a:off x="2043842" y="1269000"/>
            <a:ext cx="3645938" cy="777856"/>
          </a:xfrm>
          <a:prstGeom prst="roundRect">
            <a:avLst>
              <a:gd name="adj" fmla="val 19643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580" tIns="34290" rIns="68580" bIns="34290" rtlCol="0" anchor="t"/>
          <a:lstStyle/>
          <a:p>
            <a:pPr algn="ctr"/>
            <a:r>
              <a:rPr lang="ru-RU" sz="800" b="1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1100" b="1" kern="0" dirty="0" smtClean="0">
                <a:solidFill>
                  <a:srgbClr val="000000"/>
                </a:solidFill>
                <a:latin typeface="Segoe UI" panose="020B0502040204020203" pitchFamily="34" charset="0"/>
                <a:ea typeface="Segoe UI Symbol" panose="020B0502040204020203" pitchFamily="34" charset="0"/>
                <a:cs typeface="Segoe UI" panose="020B0502040204020203" pitchFamily="34" charset="0"/>
              </a:rPr>
              <a:t>Предоставление информации о потребности медицинских организациях в медицинских работниках</a:t>
            </a:r>
            <a:endParaRPr lang="ru-RU" sz="1100" b="1" dirty="0">
              <a:solidFill>
                <a:srgbClr val="002060"/>
              </a:solidFill>
              <a:latin typeface="Segoe UI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51" name="Скругленный прямоугольник 50"/>
          <p:cNvSpPr/>
          <p:nvPr/>
        </p:nvSpPr>
        <p:spPr>
          <a:xfrm>
            <a:off x="480748" y="4515967"/>
            <a:ext cx="1407064" cy="53471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ТФОМС</a:t>
            </a:r>
          </a:p>
        </p:txBody>
      </p:sp>
      <p:sp>
        <p:nvSpPr>
          <p:cNvPr id="52" name="Овал 51"/>
          <p:cNvSpPr/>
          <p:nvPr/>
        </p:nvSpPr>
        <p:spPr>
          <a:xfrm>
            <a:off x="91502" y="2076599"/>
            <a:ext cx="396000" cy="297000"/>
          </a:xfrm>
          <a:prstGeom prst="ellipse">
            <a:avLst/>
          </a:prstGeom>
          <a:solidFill>
            <a:srgbClr val="C00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53" name="Овал 52"/>
          <p:cNvSpPr/>
          <p:nvPr/>
        </p:nvSpPr>
        <p:spPr>
          <a:xfrm>
            <a:off x="54171" y="1371638"/>
            <a:ext cx="396000" cy="297000"/>
          </a:xfrm>
          <a:prstGeom prst="ellipse">
            <a:avLst/>
          </a:prstGeom>
          <a:solidFill>
            <a:srgbClr val="C00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9" name="Стрелка вниз 58"/>
          <p:cNvSpPr/>
          <p:nvPr/>
        </p:nvSpPr>
        <p:spPr>
          <a:xfrm flipH="1">
            <a:off x="212944" y="1759353"/>
            <a:ext cx="121662" cy="223684"/>
          </a:xfrm>
          <a:prstGeom prst="downArrow">
            <a:avLst/>
          </a:prstGeom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/>
          </a:p>
        </p:txBody>
      </p:sp>
      <p:sp>
        <p:nvSpPr>
          <p:cNvPr id="61" name="Стрелка вниз 60"/>
          <p:cNvSpPr/>
          <p:nvPr/>
        </p:nvSpPr>
        <p:spPr>
          <a:xfrm>
            <a:off x="224616" y="2467163"/>
            <a:ext cx="129772" cy="409866"/>
          </a:xfrm>
          <a:prstGeom prst="downArrow">
            <a:avLst/>
          </a:prstGeom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5724136" y="2859104"/>
            <a:ext cx="3345679" cy="53517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</a:rPr>
              <a:t>6 РАБОЧИХ ДНЕЙ </a:t>
            </a:r>
          </a:p>
        </p:txBody>
      </p:sp>
      <p:sp>
        <p:nvSpPr>
          <p:cNvPr id="58" name="Скругленный прямоугольник 57"/>
          <p:cNvSpPr/>
          <p:nvPr/>
        </p:nvSpPr>
        <p:spPr>
          <a:xfrm>
            <a:off x="5724135" y="1269000"/>
            <a:ext cx="3345673" cy="140309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1100" b="1" dirty="0">
              <a:solidFill>
                <a:schemeClr val="tx1"/>
              </a:solidFill>
            </a:endParaRPr>
          </a:p>
          <a:p>
            <a:pPr algn="ctr"/>
            <a:r>
              <a:rPr lang="ru-RU" sz="1100" b="1" dirty="0" smtClean="0">
                <a:solidFill>
                  <a:schemeClr val="tx1"/>
                </a:solidFill>
              </a:rPr>
              <a:t>До 1 февраля года, в котором представляются средства</a:t>
            </a:r>
          </a:p>
          <a:p>
            <a:pPr algn="ctr"/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80" name="Скругленный прямоугольник 79"/>
          <p:cNvSpPr/>
          <p:nvPr/>
        </p:nvSpPr>
        <p:spPr>
          <a:xfrm>
            <a:off x="1974636" y="4515969"/>
            <a:ext cx="3650847" cy="53457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Перечисляет средства в МО</a:t>
            </a:r>
            <a:endParaRPr lang="ru-RU" sz="1100" b="1" kern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5724136" y="4515966"/>
            <a:ext cx="3345679" cy="513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</a:rPr>
              <a:t>ЕЖЕМЕСЯЧНО ДО 10 ЧИСЛА, ЗА ДЕКАБРЬ – ДО </a:t>
            </a:r>
            <a:r>
              <a:rPr lang="ru-RU" sz="1100" b="1" dirty="0" smtClean="0">
                <a:solidFill>
                  <a:schemeClr val="tx1"/>
                </a:solidFill>
              </a:rPr>
              <a:t>25 ДЕКАБРЯ</a:t>
            </a:r>
            <a:endParaRPr lang="ru-RU" sz="1100" b="1" dirty="0">
              <a:solidFill>
                <a:schemeClr val="tx1"/>
              </a:solidFill>
            </a:endParaRPr>
          </a:p>
        </p:txBody>
      </p:sp>
      <p:sp>
        <p:nvSpPr>
          <p:cNvPr id="39" name="Стрелка вниз 38"/>
          <p:cNvSpPr/>
          <p:nvPr/>
        </p:nvSpPr>
        <p:spPr>
          <a:xfrm>
            <a:off x="200206" y="3348816"/>
            <a:ext cx="134400" cy="360116"/>
          </a:xfrm>
          <a:prstGeom prst="downArrow">
            <a:avLst/>
          </a:prstGeom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506596" y="1983035"/>
            <a:ext cx="1407064" cy="689061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ТФОМС ЯО</a:t>
            </a:r>
            <a:endParaRPr lang="ru-RU" sz="11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15523" y="1329613"/>
            <a:ext cx="1407064" cy="53471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Министерство здравоохранения ЯО</a:t>
            </a:r>
            <a:endParaRPr lang="ru-RU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2032408" y="2098128"/>
            <a:ext cx="3619712" cy="573968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kern="0" dirty="0" smtClean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Обеспечивает заключение Соглашений с медицинскими организациями и МЗ ЯО</a:t>
            </a:r>
            <a:endParaRPr lang="ru-RU" sz="1100" b="1" dirty="0">
              <a:solidFill>
                <a:srgbClr val="002060"/>
              </a:solidFill>
            </a:endParaRPr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511347" y="3684079"/>
            <a:ext cx="1416567" cy="53517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sz="11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МЕДИЦИНСКАЯ ОРГАНИЗАЦИЯ</a:t>
            </a:r>
          </a:p>
        </p:txBody>
      </p:sp>
      <p:sp>
        <p:nvSpPr>
          <p:cNvPr id="42" name="Стрелка вниз 41"/>
          <p:cNvSpPr/>
          <p:nvPr/>
        </p:nvSpPr>
        <p:spPr>
          <a:xfrm>
            <a:off x="206575" y="4155853"/>
            <a:ext cx="134400" cy="360116"/>
          </a:xfrm>
          <a:prstGeom prst="downArrow">
            <a:avLst/>
          </a:prstGeom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dirty="0"/>
          </a:p>
        </p:txBody>
      </p:sp>
      <p:sp>
        <p:nvSpPr>
          <p:cNvPr id="43" name="Овал 42"/>
          <p:cNvSpPr/>
          <p:nvPr/>
        </p:nvSpPr>
        <p:spPr>
          <a:xfrm>
            <a:off x="54306" y="4623966"/>
            <a:ext cx="396000" cy="297000"/>
          </a:xfrm>
          <a:prstGeom prst="ellipse">
            <a:avLst/>
          </a:prstGeom>
          <a:solidFill>
            <a:srgbClr val="C00000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 anchorCtr="0"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5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2043842" y="3684079"/>
            <a:ext cx="3627977" cy="534575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Segoe UI" panose="020B0502040204020203" pitchFamily="34" charset="0"/>
              </a:rPr>
              <a:t>Предоставляет заявку на перечисление средств (согласованную с МЗ ЯО) </a:t>
            </a:r>
            <a:endParaRPr lang="ru-RU" sz="1100" b="1" kern="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5724136" y="3708932"/>
            <a:ext cx="3345679" cy="5130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</a:rPr>
              <a:t>ЕЖЕМЕСЯЧНО ДО </a:t>
            </a:r>
            <a:r>
              <a:rPr lang="ru-RU" sz="1100" b="1" dirty="0" smtClean="0">
                <a:solidFill>
                  <a:schemeClr val="tx1"/>
                </a:solidFill>
              </a:rPr>
              <a:t>5 ЧИСЛА, ЗА ДЕКАБРЬ – ДО 20 ДЕКАБРЯ</a:t>
            </a:r>
            <a:endParaRPr lang="ru-RU" sz="1100" b="1" dirty="0">
              <a:solidFill>
                <a:schemeClr val="tx1"/>
              </a:solidFill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1357000" y="88993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1352847" y="677827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7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61" y="109081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44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98592" y="116135"/>
            <a:ext cx="7615210" cy="28469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lvl="0" algn="ctr">
              <a:defRPr/>
            </a:pPr>
            <a:r>
              <a:rPr lang="ru-RU" b="1" cap="all" dirty="0" smtClean="0">
                <a:solidFill>
                  <a:srgbClr val="FF0000"/>
                </a:solidFill>
                <a:latin typeface="+mj-lt"/>
                <a:cs typeface="Arial" pitchFamily="34" charset="0"/>
              </a:rPr>
              <a:t>УСЛОВИЯ ПРЕДОСТАВЛЕНИЯ СРЕДСТВ МЕДИЦИНСКОЙ ОРАНИЗАЦИИ</a:t>
            </a:r>
            <a:endParaRPr lang="ru-RU" b="1" cap="all" dirty="0">
              <a:solidFill>
                <a:srgbClr val="FF0000"/>
              </a:solidFill>
              <a:latin typeface="+mj-lt"/>
              <a:cs typeface="Arial" pitchFamily="34" charset="0"/>
            </a:endParaRPr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 flipV="1">
            <a:off x="1357000" y="88993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1352846" y="535324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7" name="Объект 10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61" y="88993"/>
            <a:ext cx="587378" cy="587378"/>
          </a:xfrm>
          <a:prstGeom prst="rect">
            <a:avLst/>
          </a:prstGeom>
        </p:spPr>
      </p:pic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736305525"/>
              </p:ext>
            </p:extLst>
          </p:nvPr>
        </p:nvGraphicFramePr>
        <p:xfrm>
          <a:off x="945201" y="535324"/>
          <a:ext cx="7889863" cy="4501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0935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04392" y="195486"/>
            <a:ext cx="79928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ПОРЯДОК заключения соглашений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9362" y="4839656"/>
            <a:ext cx="9252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По </a:t>
            </a:r>
            <a:r>
              <a:rPr lang="ru-RU" sz="1400" b="1" dirty="0">
                <a:solidFill>
                  <a:schemeClr val="bg1"/>
                </a:solidFill>
              </a:rPr>
              <a:t>данным МНИОИ им. П.А. Герцена </a:t>
            </a:r>
            <a:r>
              <a:rPr lang="ru-RU" sz="1400" b="1" dirty="0" smtClean="0">
                <a:solidFill>
                  <a:schemeClr val="bg1"/>
                </a:solidFill>
              </a:rPr>
              <a:t>филиал </a:t>
            </a:r>
            <a:r>
              <a:rPr lang="ru-RU" sz="1400" b="1" dirty="0">
                <a:solidFill>
                  <a:schemeClr val="bg1"/>
                </a:solidFill>
              </a:rPr>
              <a:t>ФГБУ «НМИЦ радиологии» Минздрава </a:t>
            </a:r>
            <a:r>
              <a:rPr lang="ru-RU" sz="1400" b="1" dirty="0" smtClean="0">
                <a:solidFill>
                  <a:schemeClr val="bg1"/>
                </a:solidFill>
              </a:rPr>
              <a:t>России на </a:t>
            </a:r>
            <a:r>
              <a:rPr lang="ru-RU" sz="1400" b="1" dirty="0">
                <a:solidFill>
                  <a:schemeClr val="bg1"/>
                </a:solidFill>
              </a:rPr>
              <a:t>2017 </a:t>
            </a:r>
            <a:r>
              <a:rPr lang="ru-RU" sz="1400" b="1" dirty="0" smtClean="0">
                <a:solidFill>
                  <a:schemeClr val="bg1"/>
                </a:solidFill>
              </a:rPr>
              <a:t>г.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11498" y="3975906"/>
            <a:ext cx="2897150" cy="687814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9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ln w="12700">
                  <a:solidFill>
                    <a:srgbClr val="C55653"/>
                  </a:solidFill>
                  <a:prstDash val="solid"/>
                </a:ln>
                <a:solidFill>
                  <a:srgbClr val="FF0000"/>
                </a:solidFill>
              </a:rPr>
              <a:t>МЕДИЦИНСКАЯ ОРГАНИЗАЦИЯ</a:t>
            </a:r>
            <a:endParaRPr lang="ru-RU" sz="1600" b="1" i="1" dirty="0">
              <a:ln w="12700">
                <a:solidFill>
                  <a:srgbClr val="C55653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59770" y="2283720"/>
            <a:ext cx="1594478" cy="735472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9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ln w="12700">
                  <a:solidFill>
                    <a:srgbClr val="C55653"/>
                  </a:solidFill>
                  <a:prstDash val="solid"/>
                </a:ln>
                <a:solidFill>
                  <a:srgbClr val="FF0000"/>
                </a:solidFill>
              </a:rPr>
              <a:t>ТФОМС  ЯО</a:t>
            </a:r>
            <a:endParaRPr lang="ru-RU" sz="1600" b="1" i="1" dirty="0">
              <a:ln w="12700">
                <a:solidFill>
                  <a:srgbClr val="C55653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763481" y="1001866"/>
            <a:ext cx="3003096" cy="631369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9000">
                <a:schemeClr val="bg1">
                  <a:lumMod val="85000"/>
                </a:schemeClr>
              </a:gs>
              <a:gs pos="53000">
                <a:schemeClr val="bg1">
                  <a:lumMod val="7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ln w="12700">
                  <a:solidFill>
                    <a:srgbClr val="C55653"/>
                  </a:solidFill>
                  <a:prstDash val="solid"/>
                </a:ln>
                <a:solidFill>
                  <a:srgbClr val="FF0000"/>
                </a:solidFill>
              </a:rPr>
              <a:t>МЗ ЯО</a:t>
            </a:r>
            <a:endParaRPr lang="ru-RU" sz="1600" b="1" i="1" dirty="0">
              <a:ln w="12700">
                <a:solidFill>
                  <a:srgbClr val="C55653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15" name="Shape 14"/>
          <p:cNvSpPr/>
          <p:nvPr/>
        </p:nvSpPr>
        <p:spPr>
          <a:xfrm>
            <a:off x="3796227" y="1388613"/>
            <a:ext cx="2330063" cy="1014085"/>
          </a:xfrm>
          <a:prstGeom prst="swooshArrow">
            <a:avLst>
              <a:gd name="adj1" fmla="val 12182"/>
              <a:gd name="adj2" fmla="val 41003"/>
            </a:avLst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Shape 15"/>
          <p:cNvSpPr/>
          <p:nvPr/>
        </p:nvSpPr>
        <p:spPr>
          <a:xfrm rot="20534341">
            <a:off x="1035068" y="2741862"/>
            <a:ext cx="2379069" cy="994553"/>
          </a:xfrm>
          <a:prstGeom prst="swooshArrow">
            <a:avLst>
              <a:gd name="adj1" fmla="val 11494"/>
              <a:gd name="adj2" fmla="val 44443"/>
            </a:avLst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Shape 18"/>
          <p:cNvSpPr/>
          <p:nvPr/>
        </p:nvSpPr>
        <p:spPr>
          <a:xfrm rot="9521988">
            <a:off x="2959791" y="2481126"/>
            <a:ext cx="5586007" cy="1281046"/>
          </a:xfrm>
          <a:custGeom>
            <a:avLst/>
            <a:gdLst>
              <a:gd name="connsiteX0" fmla="*/ 0 w 5612946"/>
              <a:gd name="connsiteY0" fmla="*/ 1907823 h 1907823"/>
              <a:gd name="connsiteX1" fmla="*/ 4780544 w 5612946"/>
              <a:gd name="connsiteY1" fmla="*/ 238478 h 1907823"/>
              <a:gd name="connsiteX2" fmla="*/ 4753674 w 5612946"/>
              <a:gd name="connsiteY2" fmla="*/ 0 h 1907823"/>
              <a:gd name="connsiteX3" fmla="*/ 5612946 w 5612946"/>
              <a:gd name="connsiteY3" fmla="*/ 273019 h 1907823"/>
              <a:gd name="connsiteX4" fmla="*/ 4836693 w 5612946"/>
              <a:gd name="connsiteY4" fmla="*/ 736820 h 1907823"/>
              <a:gd name="connsiteX5" fmla="*/ 4809823 w 5612946"/>
              <a:gd name="connsiteY5" fmla="*/ 498342 h 1907823"/>
              <a:gd name="connsiteX6" fmla="*/ 0 w 5612946"/>
              <a:gd name="connsiteY6" fmla="*/ 1907823 h 1907823"/>
              <a:gd name="connsiteX0" fmla="*/ 0 w 5612946"/>
              <a:gd name="connsiteY0" fmla="*/ 1907823 h 1907823"/>
              <a:gd name="connsiteX1" fmla="*/ 4780544 w 5612946"/>
              <a:gd name="connsiteY1" fmla="*/ 238478 h 1907823"/>
              <a:gd name="connsiteX2" fmla="*/ 4753674 w 5612946"/>
              <a:gd name="connsiteY2" fmla="*/ 0 h 1907823"/>
              <a:gd name="connsiteX3" fmla="*/ 5612946 w 5612946"/>
              <a:gd name="connsiteY3" fmla="*/ 273019 h 1907823"/>
              <a:gd name="connsiteX4" fmla="*/ 4836693 w 5612946"/>
              <a:gd name="connsiteY4" fmla="*/ 736820 h 1907823"/>
              <a:gd name="connsiteX5" fmla="*/ 4952352 w 5612946"/>
              <a:gd name="connsiteY5" fmla="*/ 435777 h 1907823"/>
              <a:gd name="connsiteX6" fmla="*/ 0 w 5612946"/>
              <a:gd name="connsiteY6" fmla="*/ 1907823 h 1907823"/>
              <a:gd name="connsiteX0" fmla="*/ 0 w 5612946"/>
              <a:gd name="connsiteY0" fmla="*/ 1907823 h 1907823"/>
              <a:gd name="connsiteX1" fmla="*/ 4942725 w 5612946"/>
              <a:gd name="connsiteY1" fmla="*/ 265360 h 1907823"/>
              <a:gd name="connsiteX2" fmla="*/ 4753674 w 5612946"/>
              <a:gd name="connsiteY2" fmla="*/ 0 h 1907823"/>
              <a:gd name="connsiteX3" fmla="*/ 5612946 w 5612946"/>
              <a:gd name="connsiteY3" fmla="*/ 273019 h 1907823"/>
              <a:gd name="connsiteX4" fmla="*/ 4836693 w 5612946"/>
              <a:gd name="connsiteY4" fmla="*/ 736820 h 1907823"/>
              <a:gd name="connsiteX5" fmla="*/ 4952352 w 5612946"/>
              <a:gd name="connsiteY5" fmla="*/ 435777 h 1907823"/>
              <a:gd name="connsiteX6" fmla="*/ 0 w 5612946"/>
              <a:gd name="connsiteY6" fmla="*/ 1907823 h 1907823"/>
              <a:gd name="connsiteX0" fmla="*/ 0 w 5612946"/>
              <a:gd name="connsiteY0" fmla="*/ 1907823 h 1907823"/>
              <a:gd name="connsiteX1" fmla="*/ 4942725 w 5612946"/>
              <a:gd name="connsiteY1" fmla="*/ 265360 h 1907823"/>
              <a:gd name="connsiteX2" fmla="*/ 4753674 w 5612946"/>
              <a:gd name="connsiteY2" fmla="*/ 0 h 1907823"/>
              <a:gd name="connsiteX3" fmla="*/ 5612946 w 5612946"/>
              <a:gd name="connsiteY3" fmla="*/ 273019 h 1907823"/>
              <a:gd name="connsiteX4" fmla="*/ 4836693 w 5612946"/>
              <a:gd name="connsiteY4" fmla="*/ 736820 h 1907823"/>
              <a:gd name="connsiteX5" fmla="*/ 4952352 w 5612946"/>
              <a:gd name="connsiteY5" fmla="*/ 435777 h 1907823"/>
              <a:gd name="connsiteX6" fmla="*/ 0 w 5612946"/>
              <a:gd name="connsiteY6" fmla="*/ 1907823 h 1907823"/>
              <a:gd name="connsiteX0" fmla="*/ 0 w 5743174"/>
              <a:gd name="connsiteY0" fmla="*/ 1938835 h 1938835"/>
              <a:gd name="connsiteX1" fmla="*/ 5072953 w 5743174"/>
              <a:gd name="connsiteY1" fmla="*/ 265360 h 1938835"/>
              <a:gd name="connsiteX2" fmla="*/ 4883902 w 5743174"/>
              <a:gd name="connsiteY2" fmla="*/ 0 h 1938835"/>
              <a:gd name="connsiteX3" fmla="*/ 5743174 w 5743174"/>
              <a:gd name="connsiteY3" fmla="*/ 273019 h 1938835"/>
              <a:gd name="connsiteX4" fmla="*/ 4966921 w 5743174"/>
              <a:gd name="connsiteY4" fmla="*/ 736820 h 1938835"/>
              <a:gd name="connsiteX5" fmla="*/ 5082580 w 5743174"/>
              <a:gd name="connsiteY5" fmla="*/ 435777 h 1938835"/>
              <a:gd name="connsiteX6" fmla="*/ 0 w 5743174"/>
              <a:gd name="connsiteY6" fmla="*/ 1938835 h 1938835"/>
              <a:gd name="connsiteX0" fmla="*/ 0 w 5743174"/>
              <a:gd name="connsiteY0" fmla="*/ 1938835 h 1938835"/>
              <a:gd name="connsiteX1" fmla="*/ 5072953 w 5743174"/>
              <a:gd name="connsiteY1" fmla="*/ 265360 h 1938835"/>
              <a:gd name="connsiteX2" fmla="*/ 4883902 w 5743174"/>
              <a:gd name="connsiteY2" fmla="*/ 0 h 1938835"/>
              <a:gd name="connsiteX3" fmla="*/ 5743174 w 5743174"/>
              <a:gd name="connsiteY3" fmla="*/ 273019 h 1938835"/>
              <a:gd name="connsiteX4" fmla="*/ 4966921 w 5743174"/>
              <a:gd name="connsiteY4" fmla="*/ 736820 h 1938835"/>
              <a:gd name="connsiteX5" fmla="*/ 5082580 w 5743174"/>
              <a:gd name="connsiteY5" fmla="*/ 435777 h 1938835"/>
              <a:gd name="connsiteX6" fmla="*/ 0 w 5743174"/>
              <a:gd name="connsiteY6" fmla="*/ 1938835 h 193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43174" h="1938835">
                <a:moveTo>
                  <a:pt x="0" y="1938835"/>
                </a:moveTo>
                <a:cubicBezTo>
                  <a:pt x="749874" y="1140123"/>
                  <a:pt x="2518412" y="461077"/>
                  <a:pt x="5072953" y="265360"/>
                </a:cubicBezTo>
                <a:lnTo>
                  <a:pt x="4883902" y="0"/>
                </a:lnTo>
                <a:lnTo>
                  <a:pt x="5743174" y="273019"/>
                </a:lnTo>
                <a:lnTo>
                  <a:pt x="4966921" y="736820"/>
                </a:lnTo>
                <a:cubicBezTo>
                  <a:pt x="4957964" y="657327"/>
                  <a:pt x="5091537" y="515270"/>
                  <a:pt x="5082580" y="435777"/>
                </a:cubicBezTo>
                <a:cubicBezTo>
                  <a:pt x="2811523" y="541768"/>
                  <a:pt x="935491" y="1105172"/>
                  <a:pt x="0" y="19388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" name="TextBox 3"/>
          <p:cNvSpPr txBox="1"/>
          <p:nvPr/>
        </p:nvSpPr>
        <p:spPr>
          <a:xfrm rot="19741704">
            <a:off x="1263651" y="1870202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экз. Соглашения</a:t>
            </a:r>
            <a:endParaRPr lang="ru-RU" sz="1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43076" y="3552857"/>
            <a:ext cx="3485568" cy="70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marL="285750" indent="-285750" algn="r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400" b="1" i="1" dirty="0" smtClean="0">
                <a:solidFill>
                  <a:srgbClr val="002060"/>
                </a:solidFill>
                <a:effectLst/>
              </a:rPr>
              <a:t>Срок действия соглашения                           </a:t>
            </a:r>
            <a:r>
              <a:rPr lang="ru-RU" sz="1400" b="1" i="1" u="sng" dirty="0" smtClean="0">
                <a:solidFill>
                  <a:srgbClr val="002060"/>
                </a:solidFill>
                <a:effectLst/>
              </a:rPr>
              <a:t>с 1 января по 31 декабря </a:t>
            </a:r>
            <a:endParaRPr lang="ru-RU" sz="1400" b="1" i="1" u="sng" dirty="0">
              <a:solidFill>
                <a:srgbClr val="002060"/>
              </a:solidFill>
              <a:effectLst/>
            </a:endParaRPr>
          </a:p>
        </p:txBody>
      </p:sp>
      <p:sp>
        <p:nvSpPr>
          <p:cNvPr id="23" name="Shape 18"/>
          <p:cNvSpPr/>
          <p:nvPr/>
        </p:nvSpPr>
        <p:spPr>
          <a:xfrm rot="10057555">
            <a:off x="4294004" y="1974357"/>
            <a:ext cx="3938889" cy="711286"/>
          </a:xfrm>
          <a:custGeom>
            <a:avLst/>
            <a:gdLst>
              <a:gd name="connsiteX0" fmla="*/ 0 w 5612946"/>
              <a:gd name="connsiteY0" fmla="*/ 1907823 h 1907823"/>
              <a:gd name="connsiteX1" fmla="*/ 4780544 w 5612946"/>
              <a:gd name="connsiteY1" fmla="*/ 238478 h 1907823"/>
              <a:gd name="connsiteX2" fmla="*/ 4753674 w 5612946"/>
              <a:gd name="connsiteY2" fmla="*/ 0 h 1907823"/>
              <a:gd name="connsiteX3" fmla="*/ 5612946 w 5612946"/>
              <a:gd name="connsiteY3" fmla="*/ 273019 h 1907823"/>
              <a:gd name="connsiteX4" fmla="*/ 4836693 w 5612946"/>
              <a:gd name="connsiteY4" fmla="*/ 736820 h 1907823"/>
              <a:gd name="connsiteX5" fmla="*/ 4809823 w 5612946"/>
              <a:gd name="connsiteY5" fmla="*/ 498342 h 1907823"/>
              <a:gd name="connsiteX6" fmla="*/ 0 w 5612946"/>
              <a:gd name="connsiteY6" fmla="*/ 1907823 h 1907823"/>
              <a:gd name="connsiteX0" fmla="*/ 0 w 5612946"/>
              <a:gd name="connsiteY0" fmla="*/ 1907823 h 1907823"/>
              <a:gd name="connsiteX1" fmla="*/ 4780544 w 5612946"/>
              <a:gd name="connsiteY1" fmla="*/ 238478 h 1907823"/>
              <a:gd name="connsiteX2" fmla="*/ 4753674 w 5612946"/>
              <a:gd name="connsiteY2" fmla="*/ 0 h 1907823"/>
              <a:gd name="connsiteX3" fmla="*/ 5612946 w 5612946"/>
              <a:gd name="connsiteY3" fmla="*/ 273019 h 1907823"/>
              <a:gd name="connsiteX4" fmla="*/ 4836693 w 5612946"/>
              <a:gd name="connsiteY4" fmla="*/ 736820 h 1907823"/>
              <a:gd name="connsiteX5" fmla="*/ 4952352 w 5612946"/>
              <a:gd name="connsiteY5" fmla="*/ 435777 h 1907823"/>
              <a:gd name="connsiteX6" fmla="*/ 0 w 5612946"/>
              <a:gd name="connsiteY6" fmla="*/ 1907823 h 1907823"/>
              <a:gd name="connsiteX0" fmla="*/ 0 w 5612946"/>
              <a:gd name="connsiteY0" fmla="*/ 1907823 h 1907823"/>
              <a:gd name="connsiteX1" fmla="*/ 4942725 w 5612946"/>
              <a:gd name="connsiteY1" fmla="*/ 265360 h 1907823"/>
              <a:gd name="connsiteX2" fmla="*/ 4753674 w 5612946"/>
              <a:gd name="connsiteY2" fmla="*/ 0 h 1907823"/>
              <a:gd name="connsiteX3" fmla="*/ 5612946 w 5612946"/>
              <a:gd name="connsiteY3" fmla="*/ 273019 h 1907823"/>
              <a:gd name="connsiteX4" fmla="*/ 4836693 w 5612946"/>
              <a:gd name="connsiteY4" fmla="*/ 736820 h 1907823"/>
              <a:gd name="connsiteX5" fmla="*/ 4952352 w 5612946"/>
              <a:gd name="connsiteY5" fmla="*/ 435777 h 1907823"/>
              <a:gd name="connsiteX6" fmla="*/ 0 w 5612946"/>
              <a:gd name="connsiteY6" fmla="*/ 1907823 h 1907823"/>
              <a:gd name="connsiteX0" fmla="*/ 0 w 5612946"/>
              <a:gd name="connsiteY0" fmla="*/ 1907823 h 1907823"/>
              <a:gd name="connsiteX1" fmla="*/ 4942725 w 5612946"/>
              <a:gd name="connsiteY1" fmla="*/ 265360 h 1907823"/>
              <a:gd name="connsiteX2" fmla="*/ 4753674 w 5612946"/>
              <a:gd name="connsiteY2" fmla="*/ 0 h 1907823"/>
              <a:gd name="connsiteX3" fmla="*/ 5612946 w 5612946"/>
              <a:gd name="connsiteY3" fmla="*/ 273019 h 1907823"/>
              <a:gd name="connsiteX4" fmla="*/ 4836693 w 5612946"/>
              <a:gd name="connsiteY4" fmla="*/ 736820 h 1907823"/>
              <a:gd name="connsiteX5" fmla="*/ 4952352 w 5612946"/>
              <a:gd name="connsiteY5" fmla="*/ 435777 h 1907823"/>
              <a:gd name="connsiteX6" fmla="*/ 0 w 5612946"/>
              <a:gd name="connsiteY6" fmla="*/ 1907823 h 1907823"/>
              <a:gd name="connsiteX0" fmla="*/ 0 w 5743174"/>
              <a:gd name="connsiteY0" fmla="*/ 1938835 h 1938835"/>
              <a:gd name="connsiteX1" fmla="*/ 5072953 w 5743174"/>
              <a:gd name="connsiteY1" fmla="*/ 265360 h 1938835"/>
              <a:gd name="connsiteX2" fmla="*/ 4883902 w 5743174"/>
              <a:gd name="connsiteY2" fmla="*/ 0 h 1938835"/>
              <a:gd name="connsiteX3" fmla="*/ 5743174 w 5743174"/>
              <a:gd name="connsiteY3" fmla="*/ 273019 h 1938835"/>
              <a:gd name="connsiteX4" fmla="*/ 4966921 w 5743174"/>
              <a:gd name="connsiteY4" fmla="*/ 736820 h 1938835"/>
              <a:gd name="connsiteX5" fmla="*/ 5082580 w 5743174"/>
              <a:gd name="connsiteY5" fmla="*/ 435777 h 1938835"/>
              <a:gd name="connsiteX6" fmla="*/ 0 w 5743174"/>
              <a:gd name="connsiteY6" fmla="*/ 1938835 h 1938835"/>
              <a:gd name="connsiteX0" fmla="*/ 0 w 5743174"/>
              <a:gd name="connsiteY0" fmla="*/ 1938835 h 1938835"/>
              <a:gd name="connsiteX1" fmla="*/ 5072953 w 5743174"/>
              <a:gd name="connsiteY1" fmla="*/ 265360 h 1938835"/>
              <a:gd name="connsiteX2" fmla="*/ 4883902 w 5743174"/>
              <a:gd name="connsiteY2" fmla="*/ 0 h 1938835"/>
              <a:gd name="connsiteX3" fmla="*/ 5743174 w 5743174"/>
              <a:gd name="connsiteY3" fmla="*/ 273019 h 1938835"/>
              <a:gd name="connsiteX4" fmla="*/ 4966921 w 5743174"/>
              <a:gd name="connsiteY4" fmla="*/ 736820 h 1938835"/>
              <a:gd name="connsiteX5" fmla="*/ 5082580 w 5743174"/>
              <a:gd name="connsiteY5" fmla="*/ 435777 h 1938835"/>
              <a:gd name="connsiteX6" fmla="*/ 0 w 5743174"/>
              <a:gd name="connsiteY6" fmla="*/ 1938835 h 193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43174" h="1938835">
                <a:moveTo>
                  <a:pt x="0" y="1938835"/>
                </a:moveTo>
                <a:cubicBezTo>
                  <a:pt x="749874" y="1140123"/>
                  <a:pt x="2518412" y="461077"/>
                  <a:pt x="5072953" y="265360"/>
                </a:cubicBezTo>
                <a:lnTo>
                  <a:pt x="4883902" y="0"/>
                </a:lnTo>
                <a:lnTo>
                  <a:pt x="5743174" y="273019"/>
                </a:lnTo>
                <a:lnTo>
                  <a:pt x="4966921" y="736820"/>
                </a:lnTo>
                <a:cubicBezTo>
                  <a:pt x="4957964" y="657327"/>
                  <a:pt x="5091537" y="515270"/>
                  <a:pt x="5082580" y="435777"/>
                </a:cubicBezTo>
                <a:cubicBezTo>
                  <a:pt x="2811523" y="541768"/>
                  <a:pt x="935491" y="1105172"/>
                  <a:pt x="0" y="19388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Вертикальный свиток 32"/>
          <p:cNvSpPr/>
          <p:nvPr/>
        </p:nvSpPr>
        <p:spPr>
          <a:xfrm>
            <a:off x="899592" y="2706648"/>
            <a:ext cx="919336" cy="893184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36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222" y="3277958"/>
            <a:ext cx="229087" cy="160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7" name="Прямая соединительная линия 36"/>
          <p:cNvCxnSpPr/>
          <p:nvPr/>
        </p:nvCxnSpPr>
        <p:spPr>
          <a:xfrm>
            <a:off x="1175125" y="3032528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178339" y="3102438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169872" y="3165998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Вертикальный свиток 46"/>
          <p:cNvSpPr/>
          <p:nvPr/>
        </p:nvSpPr>
        <p:spPr>
          <a:xfrm>
            <a:off x="1051992" y="2820948"/>
            <a:ext cx="919336" cy="893184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8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622" y="3392258"/>
            <a:ext cx="229087" cy="160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9" name="Прямая соединительная линия 48"/>
          <p:cNvCxnSpPr/>
          <p:nvPr/>
        </p:nvCxnSpPr>
        <p:spPr>
          <a:xfrm>
            <a:off x="1327525" y="3146828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>
            <a:off x="1330739" y="3216738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>
            <a:off x="1322272" y="3280298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Вертикальный свиток 51"/>
          <p:cNvSpPr/>
          <p:nvPr/>
        </p:nvSpPr>
        <p:spPr>
          <a:xfrm>
            <a:off x="1204392" y="2935248"/>
            <a:ext cx="919336" cy="893184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1359261" y="3057804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Овал 1026"/>
          <p:cNvSpPr/>
          <p:nvPr/>
        </p:nvSpPr>
        <p:spPr>
          <a:xfrm>
            <a:off x="4480558" y="1504688"/>
            <a:ext cx="576064" cy="432048"/>
          </a:xfrm>
          <a:prstGeom prst="ellipse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490417" y="1396765"/>
            <a:ext cx="576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morant" panose="00000500000000000000" pitchFamily="2" charset="-52"/>
                <a:cs typeface="Lucida Sans Unicode" panose="020B0602030504020204" pitchFamily="34" charset="0"/>
              </a:rPr>
              <a:t>3 дня</a:t>
            </a:r>
            <a:endParaRPr lang="ru-RU" sz="1600" b="1" i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morant" panose="00000500000000000000" pitchFamily="2" charset="-52"/>
              <a:cs typeface="Lucida Sans Unicode" panose="020B0602030504020204" pitchFamily="34" charset="0"/>
            </a:endParaRPr>
          </a:p>
        </p:txBody>
      </p:sp>
      <p:sp>
        <p:nvSpPr>
          <p:cNvPr id="69" name="Овал 68"/>
          <p:cNvSpPr/>
          <p:nvPr/>
        </p:nvSpPr>
        <p:spPr>
          <a:xfrm>
            <a:off x="7236296" y="2016143"/>
            <a:ext cx="576064" cy="43204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236296" y="1918659"/>
            <a:ext cx="5761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morant" panose="00000500000000000000" pitchFamily="2" charset="-52"/>
                <a:cs typeface="Lucida Sans Unicode" panose="020B0602030504020204" pitchFamily="34" charset="0"/>
              </a:rPr>
              <a:t>3 дня</a:t>
            </a:r>
            <a:endParaRPr lang="ru-RU" sz="1600" b="1" i="1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morant" panose="00000500000000000000" pitchFamily="2" charset="-52"/>
              <a:cs typeface="Lucida Sans Unicode" panose="020B0602030504020204" pitchFamily="34" charset="0"/>
            </a:endParaRPr>
          </a:p>
        </p:txBody>
      </p:sp>
      <p:cxnSp>
        <p:nvCxnSpPr>
          <p:cNvPr id="81" name="Прямая соединительная линия 80"/>
          <p:cNvCxnSpPr/>
          <p:nvPr/>
        </p:nvCxnSpPr>
        <p:spPr>
          <a:xfrm>
            <a:off x="1356811" y="3111810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1356811" y="3165816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/>
          <p:cNvCxnSpPr/>
          <p:nvPr/>
        </p:nvCxnSpPr>
        <p:spPr>
          <a:xfrm>
            <a:off x="1360441" y="3219822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1360441" y="3273828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8" name="Picture 4" descr="https://otvet.imgsmail.ru/download/179730981_fda890847b9cd63cb2de026874824e17_8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95" y="3539634"/>
            <a:ext cx="238649" cy="231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8" descr="https://avatars.mds.yandex.net/get-pdb/1244951/6866276c-2217-46fa-8256-eb9d3e8a6fa5/s1200?webp=fal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883" y="3470102"/>
            <a:ext cx="261075" cy="138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Вертикальный свиток 87"/>
          <p:cNvSpPr/>
          <p:nvPr/>
        </p:nvSpPr>
        <p:spPr>
          <a:xfrm>
            <a:off x="3203848" y="1059582"/>
            <a:ext cx="919336" cy="866064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9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478" y="1630893"/>
            <a:ext cx="229087" cy="15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0" name="Прямая соединительная линия 89"/>
          <p:cNvCxnSpPr/>
          <p:nvPr/>
        </p:nvCxnSpPr>
        <p:spPr>
          <a:xfrm>
            <a:off x="3479381" y="1385461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>
            <a:off x="3482595" y="1455372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3474128" y="1518932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Вертикальный свиток 92"/>
          <p:cNvSpPr/>
          <p:nvPr/>
        </p:nvSpPr>
        <p:spPr>
          <a:xfrm>
            <a:off x="3356248" y="1173882"/>
            <a:ext cx="919336" cy="866064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94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878" y="1745193"/>
            <a:ext cx="229087" cy="155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5" name="Прямая соединительная линия 94"/>
          <p:cNvCxnSpPr/>
          <p:nvPr/>
        </p:nvCxnSpPr>
        <p:spPr>
          <a:xfrm>
            <a:off x="3631781" y="1499762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3634995" y="1569672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3626528" y="1633232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Вертикальный свиток 97"/>
          <p:cNvSpPr/>
          <p:nvPr/>
        </p:nvSpPr>
        <p:spPr>
          <a:xfrm>
            <a:off x="3508648" y="1288182"/>
            <a:ext cx="919336" cy="866064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3663523" y="1410738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>
            <a:off x="3661068" y="1464744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3661068" y="1518750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/>
          <p:cNvCxnSpPr/>
          <p:nvPr/>
        </p:nvCxnSpPr>
        <p:spPr>
          <a:xfrm>
            <a:off x="3664697" y="1572756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>
            <a:off x="3664697" y="1626762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Picture 4" descr="https://otvet.imgsmail.ru/download/179730981_fda890847b9cd63cb2de026874824e17_8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50" y="1892568"/>
            <a:ext cx="238649" cy="23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" name="Picture 8" descr="https://avatars.mds.yandex.net/get-pdb/1244951/6866276c-2217-46fa-8256-eb9d3e8a6fa5/s1200?webp=fal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144" y="1823036"/>
            <a:ext cx="261075" cy="134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6" descr="http://print-perm.com/upload/iblock/dc3/dc3b9437b52275a3fc8979b2e9aba4c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508" y="1886819"/>
            <a:ext cx="253443" cy="249309"/>
          </a:xfrm>
          <a:prstGeom prst="rect">
            <a:avLst/>
          </a:prstGeom>
          <a:noFill/>
        </p:spPr>
      </p:pic>
      <p:pic>
        <p:nvPicPr>
          <p:cNvPr id="1042" name="Picture 12" descr="https://master28.ru/images/faximile_download/PNG/-%20facsimile-15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2598" y="1761662"/>
            <a:ext cx="332501" cy="261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7934" y="2374403"/>
            <a:ext cx="229087" cy="1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327" y="2541096"/>
            <a:ext cx="229087" cy="1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5" name="Прямая соединительная линия 114"/>
          <p:cNvCxnSpPr/>
          <p:nvPr/>
        </p:nvCxnSpPr>
        <p:spPr>
          <a:xfrm>
            <a:off x="5631237" y="2243270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единительная линия 115"/>
          <p:cNvCxnSpPr/>
          <p:nvPr/>
        </p:nvCxnSpPr>
        <p:spPr>
          <a:xfrm>
            <a:off x="5634451" y="2313180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Прямая соединительная линия 116"/>
          <p:cNvCxnSpPr/>
          <p:nvPr/>
        </p:nvCxnSpPr>
        <p:spPr>
          <a:xfrm>
            <a:off x="5625984" y="2376740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Вертикальный свиток 117"/>
          <p:cNvSpPr/>
          <p:nvPr/>
        </p:nvSpPr>
        <p:spPr>
          <a:xfrm>
            <a:off x="5508104" y="2031690"/>
            <a:ext cx="919336" cy="900100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19" name="Прямая соединительная линия 118"/>
          <p:cNvCxnSpPr/>
          <p:nvPr/>
        </p:nvCxnSpPr>
        <p:spPr>
          <a:xfrm>
            <a:off x="5662979" y="2154246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>
            <a:off x="5660521" y="2208252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>
            <a:off x="5660521" y="2262258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>
            <a:off x="5664153" y="2316264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>
            <a:off x="5664153" y="2370270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6" name="Picture 6" descr="http://print-perm.com/upload/iblock/dc3/dc3b9437b52275a3fc8979b2e9aba4c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3087" y="2649094"/>
            <a:ext cx="253443" cy="238681"/>
          </a:xfrm>
          <a:prstGeom prst="rect">
            <a:avLst/>
          </a:prstGeom>
          <a:noFill/>
        </p:spPr>
      </p:pic>
      <p:pic>
        <p:nvPicPr>
          <p:cNvPr id="129" name="Picture 6" descr="http://print-perm.com/upload/iblock/dc3/dc3b9437b52275a3fc8979b2e9aba4c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083" y="2465169"/>
            <a:ext cx="253443" cy="238681"/>
          </a:xfrm>
          <a:prstGeom prst="rect">
            <a:avLst/>
          </a:prstGeom>
          <a:noFill/>
        </p:spPr>
      </p:pic>
      <p:pic>
        <p:nvPicPr>
          <p:cNvPr id="127" name="Picture 12" descr="https://master28.ru/images/faximile_download/PNG/-%20facsimile-15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harpenSoften amount="100000"/>
                    </a14:imgEffect>
                    <a14:imgEffect>
                      <a14:brightnessContrast bright="-3000" contrast="7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054" y="2557563"/>
            <a:ext cx="332501" cy="249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4" descr="https://avatars.mds.yandex.net/get-pdb/1088712/d1b86114-4b6f-4004-85c5-ee7249d42a57/s1200?webp=fals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076" y="2376060"/>
            <a:ext cx="237806" cy="17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4" descr="https://otvet.imgsmail.ru/download/179730981_fda890847b9cd63cb2de026874824e17_8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07" y="2656809"/>
            <a:ext cx="238649" cy="224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8" descr="https://avatars.mds.yandex.net/get-pdb/1244951/6866276c-2217-46fa-8256-eb9d3e8a6fa5/s1200?webp=fal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5596" y="2618935"/>
            <a:ext cx="261075" cy="12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0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574" y="3832565"/>
            <a:ext cx="229087" cy="1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1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974" y="3946865"/>
            <a:ext cx="229087" cy="148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2" name="Прямая соединительная линия 131"/>
          <p:cNvCxnSpPr/>
          <p:nvPr/>
        </p:nvCxnSpPr>
        <p:spPr>
          <a:xfrm>
            <a:off x="4495877" y="3701432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Прямая соединительная линия 132"/>
          <p:cNvCxnSpPr/>
          <p:nvPr/>
        </p:nvCxnSpPr>
        <p:spPr>
          <a:xfrm>
            <a:off x="4499091" y="3771342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Прямая соединительная линия 133"/>
          <p:cNvCxnSpPr/>
          <p:nvPr/>
        </p:nvCxnSpPr>
        <p:spPr>
          <a:xfrm>
            <a:off x="4490624" y="3834902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Вертикальный свиток 134"/>
          <p:cNvSpPr/>
          <p:nvPr/>
        </p:nvSpPr>
        <p:spPr>
          <a:xfrm>
            <a:off x="4372744" y="3489853"/>
            <a:ext cx="919336" cy="882098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36" name="Прямая соединительная линия 135"/>
          <p:cNvCxnSpPr/>
          <p:nvPr/>
        </p:nvCxnSpPr>
        <p:spPr>
          <a:xfrm>
            <a:off x="4527616" y="3612408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я соединительная линия 136"/>
          <p:cNvCxnSpPr/>
          <p:nvPr/>
        </p:nvCxnSpPr>
        <p:spPr>
          <a:xfrm>
            <a:off x="4525166" y="3666414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>
            <a:off x="4525166" y="3720420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Прямая соединительная линия 138"/>
          <p:cNvCxnSpPr/>
          <p:nvPr/>
        </p:nvCxnSpPr>
        <p:spPr>
          <a:xfrm>
            <a:off x="4528793" y="3774426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>
            <a:off x="4528793" y="3828432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1" name="Picture 6" descr="http://print-perm.com/upload/iblock/dc3/dc3b9437b52275a3fc8979b2e9aba4c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604" y="4088490"/>
            <a:ext cx="253443" cy="243143"/>
          </a:xfrm>
          <a:prstGeom prst="rect">
            <a:avLst/>
          </a:prstGeom>
          <a:noFill/>
        </p:spPr>
      </p:pic>
      <p:pic>
        <p:nvPicPr>
          <p:cNvPr id="142" name="Picture 6" descr="http://print-perm.com/upload/iblock/dc3/dc3b9437b52275a3fc8979b2e9aba4c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423" y="3909327"/>
            <a:ext cx="253443" cy="243143"/>
          </a:xfrm>
          <a:prstGeom prst="rect">
            <a:avLst/>
          </a:prstGeom>
          <a:noFill/>
        </p:spPr>
      </p:pic>
      <p:pic>
        <p:nvPicPr>
          <p:cNvPr id="143" name="Picture 12" descr="https://master28.ru/images/faximile_download/PNG/-%20facsimile-15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harpenSoften amount="100000"/>
                    </a14:imgEffect>
                    <a14:imgEffect>
                      <a14:brightnessContrast bright="-3000" contrast="7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6694" y="3963330"/>
            <a:ext cx="332501" cy="249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4" name="Picture 14" descr="https://avatars.mds.yandex.net/get-pdb/1088712/d1b86114-4b6f-4004-85c5-ee7249d42a57/s1200?webp=fals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416" y="3838984"/>
            <a:ext cx="237806" cy="17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5" name="Picture 4" descr="https://otvet.imgsmail.ru/download/179730981_fda890847b9cd63cb2de026874824e17_8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5" y="4094240"/>
            <a:ext cx="238649" cy="228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" name="Picture 8" descr="https://avatars.mds.yandex.net/get-pdb/1244951/6866276c-2217-46fa-8256-eb9d3e8a6fa5/s1200?webp=fal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240" y="4024704"/>
            <a:ext cx="261075" cy="12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214" y="1790911"/>
            <a:ext cx="229087" cy="16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2" descr="http://www.ram-ic.ru/images/stories/pechati-shtampy/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613" y="1905212"/>
            <a:ext cx="229087" cy="16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0" name="Прямая соединительная линия 109"/>
          <p:cNvCxnSpPr/>
          <p:nvPr/>
        </p:nvCxnSpPr>
        <p:spPr>
          <a:xfrm>
            <a:off x="8151517" y="1631203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Прямая соединительная линия 110"/>
          <p:cNvCxnSpPr/>
          <p:nvPr/>
        </p:nvCxnSpPr>
        <p:spPr>
          <a:xfrm>
            <a:off x="8154731" y="1701113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единительная линия 111"/>
          <p:cNvCxnSpPr/>
          <p:nvPr/>
        </p:nvCxnSpPr>
        <p:spPr>
          <a:xfrm>
            <a:off x="8146264" y="1793251"/>
            <a:ext cx="492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Вертикальный свиток 112"/>
          <p:cNvSpPr/>
          <p:nvPr/>
        </p:nvSpPr>
        <p:spPr>
          <a:xfrm>
            <a:off x="8028384" y="1419625"/>
            <a:ext cx="919336" cy="899159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128" name="Прямая соединительная линия 127"/>
          <p:cNvCxnSpPr/>
          <p:nvPr/>
        </p:nvCxnSpPr>
        <p:spPr>
          <a:xfrm>
            <a:off x="8183259" y="1542179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Прямая соединительная линия 146"/>
          <p:cNvCxnSpPr/>
          <p:nvPr/>
        </p:nvCxnSpPr>
        <p:spPr>
          <a:xfrm>
            <a:off x="8180806" y="1596185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Прямая соединительная линия 147"/>
          <p:cNvCxnSpPr/>
          <p:nvPr/>
        </p:nvCxnSpPr>
        <p:spPr>
          <a:xfrm>
            <a:off x="8180806" y="1650191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Прямая соединительная линия 148"/>
          <p:cNvCxnSpPr/>
          <p:nvPr/>
        </p:nvCxnSpPr>
        <p:spPr>
          <a:xfrm>
            <a:off x="8184433" y="1704197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Прямая соединительная линия 149"/>
          <p:cNvCxnSpPr/>
          <p:nvPr/>
        </p:nvCxnSpPr>
        <p:spPr>
          <a:xfrm>
            <a:off x="8184433" y="1777255"/>
            <a:ext cx="613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1" name="Picture 6" descr="http://print-perm.com/upload/iblock/dc3/dc3b9437b52275a3fc8979b2e9aba4c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3369" y="2046837"/>
            <a:ext cx="253443" cy="235738"/>
          </a:xfrm>
          <a:prstGeom prst="rect">
            <a:avLst/>
          </a:prstGeom>
          <a:noFill/>
        </p:spPr>
      </p:pic>
      <p:pic>
        <p:nvPicPr>
          <p:cNvPr id="152" name="Picture 6" descr="http://print-perm.com/upload/iblock/dc3/dc3b9437b52275a3fc8979b2e9aba4c7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360" y="1862912"/>
            <a:ext cx="253443" cy="231087"/>
          </a:xfrm>
          <a:prstGeom prst="rect">
            <a:avLst/>
          </a:prstGeom>
          <a:noFill/>
        </p:spPr>
      </p:pic>
      <p:pic>
        <p:nvPicPr>
          <p:cNvPr id="153" name="Picture 12" descr="https://master28.ru/images/faximile_download/PNG/-%20facsimile-15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sharpenSoften amount="100000"/>
                    </a14:imgEffect>
                    <a14:imgEffect>
                      <a14:brightnessContrast bright="-3000" contrast="7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334" y="1921681"/>
            <a:ext cx="332501" cy="271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14" descr="https://avatars.mds.yandex.net/get-pdb/1088712/d1b86114-4b6f-4004-85c5-ee7249d42a57/s1200?webp=fals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4356" y="1792568"/>
            <a:ext cx="237806" cy="23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5" name="Picture 4" descr="https://otvet.imgsmail.ru/download/179730981_fda890847b9cd63cb2de026874824e17_8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7687" y="2052590"/>
            <a:ext cx="238649" cy="229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Picture 8" descr="https://avatars.mds.yandex.net/get-pdb/1244951/6866276c-2217-46fa-8256-eb9d3e8a6fa5/s1200?webp=fals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5880" y="1983055"/>
            <a:ext cx="261075" cy="139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6318" y="974563"/>
            <a:ext cx="26174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ln w="12700">
                  <a:noFill/>
                  <a:prstDash val="solid"/>
                </a:ln>
                <a:solidFill>
                  <a:srgbClr val="C00000"/>
                </a:solidFill>
              </a:rPr>
              <a:t>Типовая форма и порядок утверждены приказом </a:t>
            </a:r>
            <a:r>
              <a:rPr lang="ru-RU" sz="1400" b="1" i="1" dirty="0">
                <a:ln w="12700">
                  <a:noFill/>
                  <a:prstDash val="solid"/>
                </a:ln>
                <a:solidFill>
                  <a:srgbClr val="C00000"/>
                </a:solidFill>
              </a:rPr>
              <a:t>Минздрава России от </a:t>
            </a:r>
            <a:r>
              <a:rPr lang="ru-RU" sz="1400" b="1" i="1" dirty="0" smtClean="0">
                <a:ln w="12700">
                  <a:noFill/>
                  <a:prstDash val="solid"/>
                </a:ln>
                <a:solidFill>
                  <a:srgbClr val="C00000"/>
                </a:solidFill>
              </a:rPr>
              <a:t>22.02.2019 </a:t>
            </a:r>
            <a:r>
              <a:rPr lang="ru-RU" sz="1400" b="1" i="1" dirty="0">
                <a:ln w="12700">
                  <a:noFill/>
                  <a:prstDash val="solid"/>
                </a:ln>
                <a:solidFill>
                  <a:srgbClr val="C00000"/>
                </a:solidFill>
              </a:rPr>
              <a:t>№ 86н </a:t>
            </a:r>
            <a:endParaRPr lang="ru-RU" sz="1400" i="1" dirty="0">
              <a:ln w="12700">
                <a:noFill/>
                <a:prstDash val="solid"/>
              </a:ln>
              <a:solidFill>
                <a:srgbClr val="C00000"/>
              </a:solidFill>
            </a:endParaRPr>
          </a:p>
        </p:txBody>
      </p:sp>
      <p:cxnSp>
        <p:nvCxnSpPr>
          <p:cNvPr id="158" name="Прямая соединительная линия 157"/>
          <p:cNvCxnSpPr/>
          <p:nvPr/>
        </p:nvCxnSpPr>
        <p:spPr>
          <a:xfrm flipV="1">
            <a:off x="1357000" y="88993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9" name="Прямая соединительная линия 158"/>
          <p:cNvCxnSpPr/>
          <p:nvPr/>
        </p:nvCxnSpPr>
        <p:spPr>
          <a:xfrm flipV="1">
            <a:off x="1360436" y="652429"/>
            <a:ext cx="7572375" cy="2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60" name="Объект 10"/>
          <p:cNvPicPr>
            <a:picLocks noGrp="1"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8" y="65051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2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Выгнутая вниз стрелка 86"/>
          <p:cNvSpPr/>
          <p:nvPr/>
        </p:nvSpPr>
        <p:spPr>
          <a:xfrm>
            <a:off x="1835696" y="1815668"/>
            <a:ext cx="4536504" cy="1634489"/>
          </a:xfrm>
          <a:prstGeom prst="curvedUpArrow">
            <a:avLst>
              <a:gd name="adj1" fmla="val 14092"/>
              <a:gd name="adj2" fmla="val 28033"/>
              <a:gd name="adj3" fmla="val 32416"/>
            </a:avLst>
          </a:prstGeom>
          <a:solidFill>
            <a:schemeClr val="accent2">
              <a:lumMod val="40000"/>
              <a:lumOff val="60000"/>
            </a:schemeClr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3609" y="109144"/>
            <a:ext cx="79928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cap="all" dirty="0">
                <a:solidFill>
                  <a:srgbClr val="FF0000"/>
                </a:solidFill>
                <a:latin typeface="+mj-lt"/>
                <a:cs typeface="Arial" pitchFamily="34" charset="0"/>
              </a:rPr>
              <a:t>ПОРЯДОК взаимодействия и условия предоставления СРЕДСТВ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241426" y="105966"/>
            <a:ext cx="7572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1229734" y="554336"/>
            <a:ext cx="7572375" cy="119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19360" y="4839653"/>
            <a:ext cx="92525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По </a:t>
            </a:r>
            <a:r>
              <a:rPr lang="ru-RU" sz="1400" b="1" dirty="0">
                <a:solidFill>
                  <a:schemeClr val="bg1"/>
                </a:solidFill>
              </a:rPr>
              <a:t>данным МНИОИ им. П.А. Герцена </a:t>
            </a:r>
            <a:r>
              <a:rPr lang="ru-RU" sz="1400" b="1" dirty="0" smtClean="0">
                <a:solidFill>
                  <a:schemeClr val="bg1"/>
                </a:solidFill>
              </a:rPr>
              <a:t>филиал </a:t>
            </a:r>
            <a:r>
              <a:rPr lang="ru-RU" sz="1400" b="1" dirty="0">
                <a:solidFill>
                  <a:schemeClr val="bg1"/>
                </a:solidFill>
              </a:rPr>
              <a:t>ФГБУ «НМИЦ радиологии» Минздрава </a:t>
            </a:r>
            <a:r>
              <a:rPr lang="ru-RU" sz="1400" b="1" dirty="0" smtClean="0">
                <a:solidFill>
                  <a:schemeClr val="bg1"/>
                </a:solidFill>
              </a:rPr>
              <a:t>России на </a:t>
            </a:r>
            <a:r>
              <a:rPr lang="ru-RU" sz="1400" b="1" dirty="0">
                <a:solidFill>
                  <a:schemeClr val="bg1"/>
                </a:solidFill>
              </a:rPr>
              <a:t>2017 </a:t>
            </a:r>
            <a:r>
              <a:rPr lang="ru-RU" sz="1400" b="1" dirty="0" smtClean="0">
                <a:solidFill>
                  <a:schemeClr val="bg1"/>
                </a:solidFill>
              </a:rPr>
              <a:t>г.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7543" y="1275607"/>
            <a:ext cx="3787157" cy="594066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29614">
                <a:schemeClr val="bg1">
                  <a:lumMod val="85000"/>
                </a:schemeClr>
              </a:gs>
              <a:gs pos="66000">
                <a:schemeClr val="bg1">
                  <a:lumMod val="75000"/>
                </a:schemeClr>
              </a:gs>
              <a:gs pos="100000">
                <a:schemeClr val="bg1">
                  <a:lumMod val="7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b="1" i="1" dirty="0" smtClean="0">
                <a:ln w="12700">
                  <a:solidFill>
                    <a:srgbClr val="C55653"/>
                  </a:solidFill>
                  <a:prstDash val="solid"/>
                </a:ln>
                <a:solidFill>
                  <a:srgbClr val="FF0000"/>
                </a:solidFill>
              </a:rPr>
              <a:t>Министерство здравоохранения ЯО</a:t>
            </a:r>
            <a:endParaRPr lang="ru-RU" sz="1600" b="1" i="1" dirty="0">
              <a:ln w="12700">
                <a:solidFill>
                  <a:srgbClr val="C55653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123728" y="4159920"/>
            <a:ext cx="5904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buFont typeface="Wingdings" panose="05000000000000000000" pitchFamily="2" charset="2"/>
              <a:buChar char="§"/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средств на выплату заработной платы;</a:t>
            </a:r>
          </a:p>
          <a:p>
            <a:pPr marL="285750" indent="-285750" algn="r">
              <a:buFont typeface="Wingdings" panose="05000000000000000000" pitchFamily="2" charset="2"/>
              <a:buChar char="§"/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Раздельный аналитический учёт;</a:t>
            </a:r>
          </a:p>
          <a:p>
            <a:pPr marL="285750" indent="-285750" algn="r">
              <a:buFont typeface="Wingdings" panose="05000000000000000000" pitchFamily="2" charset="2"/>
              <a:buChar char="§"/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нецелевых средств </a:t>
            </a:r>
          </a:p>
        </p:txBody>
      </p:sp>
      <p:sp>
        <p:nvSpPr>
          <p:cNvPr id="76" name="Вертикальный свиток 75"/>
          <p:cNvSpPr/>
          <p:nvPr/>
        </p:nvSpPr>
        <p:spPr>
          <a:xfrm>
            <a:off x="3738384" y="2283718"/>
            <a:ext cx="1008112" cy="969308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>
            <a:off x="3934228" y="2547795"/>
            <a:ext cx="6323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8" name="Picture 4" descr="https://otvet.imgsmail.ru/download/179730981_fda890847b9cd63cb2de026874824e17_8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9088" y="2752803"/>
            <a:ext cx="238649" cy="23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" name="Picture 8" descr="https://avatars.mds.yandex.net/get-pdb/1244951/6866276c-2217-46fa-8256-eb9d3e8a6fa5/s1200?webp=fals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281" y="2683270"/>
            <a:ext cx="261075" cy="12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TextBox 79"/>
          <p:cNvSpPr txBox="1"/>
          <p:nvPr/>
        </p:nvSpPr>
        <p:spPr>
          <a:xfrm>
            <a:off x="3916104" y="2365536"/>
            <a:ext cx="6559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ЗАЯВКА</a:t>
            </a:r>
            <a:endParaRPr lang="ru-RU" sz="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5" name="Picture 14" descr="https://avatars.mds.yandex.net/get-pdb/1088712/d1b86114-4b6f-4004-85c5-ee7249d42a57/s1200?webp=fals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3604" y="2901310"/>
            <a:ext cx="237806" cy="178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6" name="TextBox 85"/>
          <p:cNvSpPr txBox="1"/>
          <p:nvPr/>
        </p:nvSpPr>
        <p:spPr>
          <a:xfrm rot="19004393">
            <a:off x="3676724" y="2814074"/>
            <a:ext cx="81945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Согласовано</a:t>
            </a:r>
            <a:endParaRPr lang="ru-RU" sz="9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195736" y="1869673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 </a:t>
            </a:r>
            <a:r>
              <a:rPr lang="ru-RU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заявки;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реализацией</a:t>
            </a:r>
          </a:p>
        </p:txBody>
      </p:sp>
      <p:sp>
        <p:nvSpPr>
          <p:cNvPr id="89" name="Выгнутая вниз стрелка 88"/>
          <p:cNvSpPr/>
          <p:nvPr/>
        </p:nvSpPr>
        <p:spPr>
          <a:xfrm rot="14616237" flipV="1">
            <a:off x="-152721" y="2260709"/>
            <a:ext cx="2836844" cy="1737139"/>
          </a:xfrm>
          <a:prstGeom prst="curvedUpArrow">
            <a:avLst>
              <a:gd name="adj1" fmla="val 14092"/>
              <a:gd name="adj2" fmla="val 28033"/>
              <a:gd name="adj3" fmla="val 32416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76428" y="3494868"/>
            <a:ext cx="4587861" cy="648072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29614">
                <a:schemeClr val="bg1">
                  <a:lumMod val="85000"/>
                </a:schemeClr>
              </a:gs>
              <a:gs pos="66000">
                <a:schemeClr val="bg1">
                  <a:lumMod val="75000"/>
                </a:schemeClr>
              </a:gs>
              <a:gs pos="100000">
                <a:schemeClr val="bg1">
                  <a:lumMod val="7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b="1" i="1" dirty="0">
                <a:ln w="12700">
                  <a:solidFill>
                    <a:srgbClr val="C55653"/>
                  </a:solidFill>
                  <a:prstDash val="solid"/>
                </a:ln>
                <a:solidFill>
                  <a:srgbClr val="FF0000"/>
                </a:solidFill>
              </a:rPr>
              <a:t>МЕДИЦИНСКАЯ ОРГАНИЗАЦИЯ</a:t>
            </a:r>
          </a:p>
        </p:txBody>
      </p:sp>
      <p:sp>
        <p:nvSpPr>
          <p:cNvPr id="88" name="Выгнутая вниз стрелка 87"/>
          <p:cNvSpPr/>
          <p:nvPr/>
        </p:nvSpPr>
        <p:spPr>
          <a:xfrm rot="5919422" flipV="1">
            <a:off x="6742694" y="1925148"/>
            <a:ext cx="2570305" cy="2008687"/>
          </a:xfrm>
          <a:prstGeom prst="curvedUpArrow">
            <a:avLst>
              <a:gd name="adj1" fmla="val 14092"/>
              <a:gd name="adj2" fmla="val 28033"/>
              <a:gd name="adj3" fmla="val 32416"/>
            </a:avLst>
          </a:prstGeom>
          <a:solidFill>
            <a:schemeClr val="accent2">
              <a:lumMod val="60000"/>
              <a:lumOff val="40000"/>
            </a:schemeClr>
          </a:solidFill>
          <a:ln w="31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950011" y="1275606"/>
            <a:ext cx="2724431" cy="594067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29614">
                <a:schemeClr val="bg1">
                  <a:lumMod val="85000"/>
                </a:schemeClr>
              </a:gs>
              <a:gs pos="66000">
                <a:schemeClr val="bg1">
                  <a:lumMod val="75000"/>
                </a:schemeClr>
              </a:gs>
              <a:gs pos="100000">
                <a:schemeClr val="bg1">
                  <a:lumMod val="7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600" b="1" i="1" dirty="0" smtClean="0">
                <a:ln w="12700">
                  <a:solidFill>
                    <a:srgbClr val="C55653"/>
                  </a:solidFill>
                  <a:prstDash val="solid"/>
                </a:ln>
                <a:solidFill>
                  <a:srgbClr val="FF0000"/>
                </a:solidFill>
              </a:rPr>
              <a:t>ТФОМС ЯО</a:t>
            </a:r>
            <a:endParaRPr lang="ru-RU" sz="1600" b="1" i="1" dirty="0">
              <a:ln w="12700">
                <a:solidFill>
                  <a:srgbClr val="C55653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4034" y="2507548"/>
            <a:ext cx="16496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u="sng" dirty="0" smtClean="0">
                <a:solidFill>
                  <a:srgbClr val="00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на предоставление средств НСЗ</a:t>
            </a:r>
            <a:endParaRPr lang="ru-RU" sz="1400" u="sng" dirty="0">
              <a:solidFill>
                <a:srgbClr val="00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1" name="Прямая соединительная линия 90"/>
          <p:cNvCxnSpPr/>
          <p:nvPr/>
        </p:nvCxnSpPr>
        <p:spPr>
          <a:xfrm>
            <a:off x="3937517" y="2666858"/>
            <a:ext cx="6323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3938534" y="2607754"/>
            <a:ext cx="6323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Вертикальный свиток 92"/>
          <p:cNvSpPr/>
          <p:nvPr/>
        </p:nvSpPr>
        <p:spPr>
          <a:xfrm>
            <a:off x="827584" y="3368338"/>
            <a:ext cx="1008112" cy="982838"/>
          </a:xfrm>
          <a:prstGeom prst="verticalScroll">
            <a:avLst>
              <a:gd name="adj" fmla="val 6801"/>
            </a:avLst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cxnSp>
        <p:nvCxnSpPr>
          <p:cNvPr id="94" name="Прямая соединительная линия 93"/>
          <p:cNvCxnSpPr/>
          <p:nvPr/>
        </p:nvCxnSpPr>
        <p:spPr>
          <a:xfrm>
            <a:off x="1023428" y="3632416"/>
            <a:ext cx="6323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5" name="Picture 4" descr="https://otvet.imgsmail.ru/download/179730981_fda890847b9cd63cb2de026874824e17_8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288" y="3837424"/>
            <a:ext cx="238649" cy="246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8" descr="https://avatars.mds.yandex.net/get-pdb/1244951/6866276c-2217-46fa-8256-eb9d3e8a6fa5/s1200?webp=fals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360" y="3773026"/>
            <a:ext cx="261075" cy="12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7" name="TextBox 96"/>
          <p:cNvSpPr txBox="1"/>
          <p:nvPr/>
        </p:nvSpPr>
        <p:spPr>
          <a:xfrm>
            <a:off x="1005304" y="3450157"/>
            <a:ext cx="65594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ЗАЯВКА</a:t>
            </a:r>
            <a:endParaRPr lang="ru-RU" sz="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0" name="Прямая соединительная линия 99"/>
          <p:cNvCxnSpPr/>
          <p:nvPr/>
        </p:nvCxnSpPr>
        <p:spPr>
          <a:xfrm>
            <a:off x="1026717" y="3751478"/>
            <a:ext cx="6323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1027734" y="3692375"/>
            <a:ext cx="6323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940151" y="2031978"/>
            <a:ext cx="2861958" cy="1754326"/>
          </a:xfrm>
          <a:prstGeom prst="rect">
            <a:avLst/>
          </a:prstGeom>
          <a:noFill/>
          <a:effectLst>
            <a:outerShdw blurRad="50800" dist="25400" dir="9600000" algn="tr" rotWithShape="0">
              <a:srgbClr val="FBFBD3"/>
            </a:outerShdw>
          </a:effectLst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Перечисление ср-в в соответствии с заявкой;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использованием средств;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Требование о возврате средств использованных не по целевому назначению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ru-RU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Ежемесячный отчёт об использовании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</a:t>
            </a:r>
            <a:r>
              <a:rPr lang="ru-RU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ФОМС</a:t>
            </a:r>
            <a:endParaRPr lang="ru-RU" sz="12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935534" y="678193"/>
            <a:ext cx="8028954" cy="461961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29614">
                <a:schemeClr val="bg1">
                  <a:lumMod val="85000"/>
                </a:schemeClr>
              </a:gs>
              <a:gs pos="66000">
                <a:schemeClr val="bg1">
                  <a:lumMod val="75000"/>
                </a:schemeClr>
              </a:gs>
              <a:gs pos="100000">
                <a:schemeClr val="bg1">
                  <a:lumMod val="7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Ср-</a:t>
            </a:r>
            <a:r>
              <a:rPr lang="ru-RU" sz="1200" b="1" dirty="0" err="1" smtClean="0">
                <a:solidFill>
                  <a:schemeClr val="accent1">
                    <a:lumMod val="50000"/>
                  </a:schemeClr>
                </a:solidFill>
              </a:rPr>
              <a:t>ва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 предоставляются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ТФОМС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200" b="1" dirty="0" smtClean="0">
                <a:solidFill>
                  <a:srgbClr val="FF0000"/>
                </a:solidFill>
              </a:rPr>
              <a:t>ежемесячно до </a:t>
            </a:r>
            <a:r>
              <a:rPr lang="ru-RU" sz="1200" b="1" dirty="0">
                <a:solidFill>
                  <a:srgbClr val="FF0000"/>
                </a:solidFill>
              </a:rPr>
              <a:t>10-го числа месяца, следующего за отчетным, а за декабрь – до 25 декабря текущего </a:t>
            </a:r>
            <a:r>
              <a:rPr lang="ru-RU" sz="1200" b="1" dirty="0" smtClean="0">
                <a:solidFill>
                  <a:srgbClr val="FF0000"/>
                </a:solidFill>
              </a:rPr>
              <a:t>года в </a:t>
            </a:r>
            <a:r>
              <a:rPr lang="ru-RU" sz="1200" b="1" dirty="0">
                <a:solidFill>
                  <a:srgbClr val="FF0000"/>
                </a:solidFill>
              </a:rPr>
              <a:t>пределах средств НСЗ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, предусмотренных в бюджете ТФОМС </a:t>
            </a:r>
          </a:p>
        </p:txBody>
      </p:sp>
      <p:pic>
        <p:nvPicPr>
          <p:cNvPr id="34" name="Объект 10"/>
          <p:cNvPicPr>
            <a:picLocks noGrp="1"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108" y="65051"/>
            <a:ext cx="587378" cy="58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52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2820</TotalTime>
  <Words>2503</Words>
  <Application>Microsoft Office PowerPoint</Application>
  <PresentationFormat>Экран (16:9)</PresentationFormat>
  <Paragraphs>363</Paragraphs>
  <Slides>18</Slides>
  <Notes>15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Тема Office</vt:lpstr>
      <vt:lpstr>CorelDRAW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 Владимир Геннадьевич</dc:creator>
  <cp:lastModifiedBy>ЖуринАВ</cp:lastModifiedBy>
  <cp:revision>289</cp:revision>
  <cp:lastPrinted>2024-10-15T06:06:52Z</cp:lastPrinted>
  <dcterms:created xsi:type="dcterms:W3CDTF">2019-01-18T08:16:29Z</dcterms:created>
  <dcterms:modified xsi:type="dcterms:W3CDTF">2024-10-24T13:01:33Z</dcterms:modified>
</cp:coreProperties>
</file>