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60" r:id="rId2"/>
    <p:sldId id="375" r:id="rId3"/>
    <p:sldId id="367" r:id="rId4"/>
    <p:sldId id="391" r:id="rId5"/>
    <p:sldId id="392" r:id="rId6"/>
    <p:sldId id="393" r:id="rId7"/>
    <p:sldId id="394" r:id="rId8"/>
    <p:sldId id="395" r:id="rId9"/>
    <p:sldId id="389" r:id="rId10"/>
    <p:sldId id="383" r:id="rId11"/>
    <p:sldId id="396" r:id="rId12"/>
    <p:sldId id="385" r:id="rId13"/>
    <p:sldId id="386" r:id="rId14"/>
    <p:sldId id="387" r:id="rId15"/>
    <p:sldId id="388" r:id="rId16"/>
    <p:sldId id="381" r:id="rId17"/>
    <p:sldId id="390" r:id="rId18"/>
    <p:sldId id="370" r:id="rId19"/>
    <p:sldId id="397" r:id="rId20"/>
    <p:sldId id="398" r:id="rId21"/>
    <p:sldId id="399" r:id="rId22"/>
    <p:sldId id="400" r:id="rId23"/>
    <p:sldId id="366" r:id="rId24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FF8A"/>
    <a:srgbClr val="268AA2"/>
    <a:srgbClr val="2994AD"/>
    <a:srgbClr val="FFCCCC"/>
    <a:srgbClr val="FFFFCC"/>
    <a:srgbClr val="742FFF"/>
    <a:srgbClr val="00BC00"/>
    <a:srgbClr val="158AFF"/>
    <a:srgbClr val="4FC58A"/>
    <a:srgbClr val="01F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4" autoAdjust="0"/>
    <p:restoredTop sz="93541" autoAdjust="0"/>
  </p:normalViewPr>
  <p:slideViewPr>
    <p:cSldViewPr>
      <p:cViewPr>
        <p:scale>
          <a:sx n="140" d="100"/>
          <a:sy n="140" d="100"/>
        </p:scale>
        <p:origin x="-804" y="-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ame\Desktop\&#1051;&#1080;&#1089;&#1090;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040821132438932E-2"/>
          <c:y val="4.3761323340404779E-2"/>
          <c:w val="0.86718744531933512"/>
          <c:h val="0.6934142607174103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2798464"/>
        <c:axId val="62817024"/>
      </c:barChart>
      <c:catAx>
        <c:axId val="627984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Из 516 случаев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62817024"/>
        <c:crosses val="autoZero"/>
        <c:auto val="1"/>
        <c:lblAlgn val="ctr"/>
        <c:lblOffset val="100"/>
        <c:noMultiLvlLbl val="0"/>
      </c:catAx>
      <c:valAx>
        <c:axId val="62817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2798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Обоснованных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888888888888888E-2"/>
                  <c:y val="-8.688834368923802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371</a:t>
                    </a:r>
                    <a:r>
                      <a:rPr lang="ru-RU" dirty="0" smtClean="0"/>
                      <a:t> (72%)          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1443</a:t>
                    </a:r>
                    <a:r>
                      <a:rPr lang="ru-RU" smtClean="0"/>
                      <a:t> (87%)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371</c:v>
                </c:pt>
                <c:pt idx="1">
                  <c:v>1443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Необоснованных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935185185185185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145</a:t>
                    </a:r>
                    <a:r>
                      <a:rPr lang="ru-RU" dirty="0" smtClean="0"/>
                      <a:t> (28%)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518518518518517E-2"/>
                  <c:y val="4.3444171844618214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209</a:t>
                    </a:r>
                    <a:r>
                      <a:rPr lang="ru-RU" smtClean="0"/>
                      <a:t> (13%)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 год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145</c:v>
                </c:pt>
                <c:pt idx="1">
                  <c:v>209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260160"/>
        <c:axId val="63261696"/>
      </c:barChart>
      <c:catAx>
        <c:axId val="63260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261696"/>
        <c:crosses val="autoZero"/>
        <c:auto val="1"/>
        <c:lblAlgn val="ctr"/>
        <c:lblOffset val="100"/>
        <c:noMultiLvlLbl val="0"/>
      </c:catAx>
      <c:valAx>
        <c:axId val="63261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260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средств, сохраненная для оплаты мед. помощи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8441894</c:v>
                </c:pt>
                <c:pt idx="1">
                  <c:v>41829187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Сумма подтвержденных санкций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9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2385724</c:v>
                </c:pt>
                <c:pt idx="1">
                  <c:v>8605111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91296"/>
        <c:axId val="84792832"/>
      </c:barChart>
      <c:catAx>
        <c:axId val="84791296"/>
        <c:scaling>
          <c:orientation val="minMax"/>
        </c:scaling>
        <c:delete val="0"/>
        <c:axPos val="b"/>
        <c:majorTickMark val="out"/>
        <c:minorTickMark val="none"/>
        <c:tickLblPos val="nextTo"/>
        <c:crossAx val="84792832"/>
        <c:crosses val="autoZero"/>
        <c:auto val="1"/>
        <c:lblAlgn val="ctr"/>
        <c:lblOffset val="100"/>
        <c:noMultiLvlLbl val="0"/>
      </c:catAx>
      <c:valAx>
        <c:axId val="8479283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47912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400" dirty="0" smtClean="0"/>
              <a:t>2023</a:t>
            </a:r>
            <a:endParaRPr lang="ru-RU" sz="14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4FFF8A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3.2.1</c:v>
                </c:pt>
                <c:pt idx="1">
                  <c:v>2.16.1 </c:v>
                </c:pt>
                <c:pt idx="2">
                  <c:v>3.11 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0.7</c:v>
                </c:pt>
                <c:pt idx="1">
                  <c:v>0.13</c:v>
                </c:pt>
                <c:pt idx="2">
                  <c:v>0.05</c:v>
                </c:pt>
                <c:pt idx="3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ln>
          <a:solidFill>
            <a:srgbClr val="4FFF8A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400" dirty="0" smtClean="0"/>
              <a:t>Январь-сентябрь 2024</a:t>
            </a:r>
            <a:endParaRPr lang="ru-RU" sz="14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4FFF8A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Лист1!$A$2:$A$5</c:f>
              <c:strCache>
                <c:ptCount val="4"/>
                <c:pt idx="0">
                  <c:v>3.2.1</c:v>
                </c:pt>
                <c:pt idx="1">
                  <c:v>2.16.1</c:v>
                </c:pt>
                <c:pt idx="2">
                  <c:v>3.11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0.62</c:v>
                </c:pt>
                <c:pt idx="1">
                  <c:v>0.17</c:v>
                </c:pt>
                <c:pt idx="2">
                  <c:v>0.09</c:v>
                </c:pt>
                <c:pt idx="3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spPr>
        <a:ln>
          <a:solidFill>
            <a:srgbClr val="4FFF8A"/>
          </a:solidFill>
        </a:ln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3.2.1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</c:v>
                </c:pt>
                <c:pt idx="1">
                  <c:v>0.67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2.16.1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0.11</c:v>
                </c:pt>
                <c:pt idx="1">
                  <c:v>0.09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3.11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Лист1!$D$2:$D$3</c:f>
              <c:numCache>
                <c:formatCode>0%</c:formatCode>
                <c:ptCount val="2"/>
                <c:pt idx="0">
                  <c:v>0.05</c:v>
                </c:pt>
                <c:pt idx="1">
                  <c:v>0.16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Прочие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2023</c:v>
                </c:pt>
                <c:pt idx="1">
                  <c:v>Январь-сентябрь 2024</c:v>
                </c:pt>
              </c:strCache>
            </c:strRef>
          </c:cat>
          <c:val>
            <c:numRef>
              <c:f>Лист1!$E$2:$E$3</c:f>
              <c:numCache>
                <c:formatCode>0%</c:formatCode>
                <c:ptCount val="2"/>
                <c:pt idx="0">
                  <c:v>0.12</c:v>
                </c:pt>
                <c:pt idx="1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002880"/>
        <c:axId val="85025152"/>
      </c:barChart>
      <c:catAx>
        <c:axId val="85002880"/>
        <c:scaling>
          <c:orientation val="minMax"/>
        </c:scaling>
        <c:delete val="0"/>
        <c:axPos val="b"/>
        <c:majorTickMark val="out"/>
        <c:minorTickMark val="none"/>
        <c:tickLblPos val="nextTo"/>
        <c:crossAx val="85025152"/>
        <c:crosses val="autoZero"/>
        <c:auto val="1"/>
        <c:lblAlgn val="ctr"/>
        <c:lblOffset val="100"/>
        <c:noMultiLvlLbl val="0"/>
      </c:catAx>
      <c:valAx>
        <c:axId val="850251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50028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288" cy="497047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798" y="1"/>
            <a:ext cx="2945288" cy="497047"/>
          </a:xfrm>
          <a:prstGeom prst="rect">
            <a:avLst/>
          </a:prstGeom>
        </p:spPr>
        <p:txBody>
          <a:bodyPr vert="horz" lIns="91468" tIns="45733" rIns="91468" bIns="45733" rtlCol="0"/>
          <a:lstStyle>
            <a:lvl1pPr algn="r">
              <a:defRPr sz="1200"/>
            </a:lvl1pPr>
          </a:lstStyle>
          <a:p>
            <a:fld id="{1B07C9F0-6E87-47D5-AB17-0815C0DCF938}" type="datetimeFigureOut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9592"/>
            <a:ext cx="2945288" cy="497047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798" y="9429592"/>
            <a:ext cx="2945288" cy="497047"/>
          </a:xfrm>
          <a:prstGeom prst="rect">
            <a:avLst/>
          </a:prstGeom>
        </p:spPr>
        <p:txBody>
          <a:bodyPr vert="horz" lIns="91468" tIns="45733" rIns="91468" bIns="45733" rtlCol="0" anchor="b"/>
          <a:lstStyle>
            <a:lvl1pPr algn="r">
              <a:defRPr sz="1200"/>
            </a:lvl1pPr>
          </a:lstStyle>
          <a:p>
            <a:fld id="{29BE1C65-D6A0-420E-B0D8-2ADAF9A50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9730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411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411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98AE6026-532D-4F5D-9814-99BC7BF39959}" type="datetimeFigureOut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0" rIns="91422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22" tIns="45710" rIns="91422" bIns="457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59" cy="496411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6411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8EBF86F5-90E0-4439-A9AA-B2D4D0E7F7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2315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250" y="747713"/>
            <a:ext cx="6607175" cy="37163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208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6415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9348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6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B49CB6-F2E2-4777-8855-1EC0CE079B36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7"/>
            <a:ext cx="8229600" cy="328955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B4B0F2-82CC-4A57-B8E7-3D13B3704EDF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0"/>
            <a:ext cx="1777470" cy="419457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9F8F6E-A4C5-4AD3-BEBD-A0170156C23F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77DAD5-9BE8-479D-A08E-F026D5117EA7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38DCE3-E452-4268-9134-4E90BF3C041E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10997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E9B9C-4409-43A8-8D78-9570E54EBF0F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FF5AA0-FEAD-4E59-B530-64BCA78F9E36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687FA3-DE5C-44D7-BF41-5B9BF018D739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4505B6-A04D-4239-80B7-20C604B5C357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3700C3EE-1DFF-42FC-B12A-06C962CF256E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E86B96-5492-4357-BB09-105E581D1237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4805958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6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6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83D327-51A6-4942-8656-C75B0E6DD943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87392&amp;dst=941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87392&amp;dst=941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2363" y="1170425"/>
            <a:ext cx="7560840" cy="1977389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altLang="ru-R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Итоги претензионной работы за 2023 год и </a:t>
            </a:r>
            <a:endParaRPr lang="ru-RU" altLang="ru-RU" sz="36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altLang="ru-RU" sz="36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9 </a:t>
            </a:r>
            <a:r>
              <a:rPr lang="ru-RU" altLang="ru-RU" sz="3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месяцев 2024 года</a:t>
            </a:r>
            <a:endParaRPr lang="en-US" altLang="ru-RU" sz="3600" b="1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659277"/>
            <a:ext cx="15213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www.yartfoms.ru</a:t>
            </a:r>
            <a:endParaRPr lang="ru-RU" sz="1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4508707"/>
            <a:ext cx="4680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ru-RU" alt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З</a:t>
            </a:r>
            <a:r>
              <a:rPr lang="ru-RU" alt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аместитель начальника отдела  ЗПЗ и ЭКМП –  </a:t>
            </a:r>
            <a:r>
              <a:rPr lang="ru-RU" altLang="ru-RU" sz="1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В.А.Басов</a:t>
            </a:r>
            <a:endParaRPr lang="en-US" alt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" name="Объект 10"/>
          <p:cNvPicPr>
            <a:picLocks noGr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53" y="195486"/>
            <a:ext cx="90000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4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коды подтвержденных нарушений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54647810"/>
              </p:ext>
            </p:extLst>
          </p:nvPr>
        </p:nvGraphicFramePr>
        <p:xfrm>
          <a:off x="457200" y="1082675"/>
          <a:ext cx="4040188" cy="295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Объект 13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321687547"/>
              </p:ext>
            </p:extLst>
          </p:nvPr>
        </p:nvGraphicFramePr>
        <p:xfrm>
          <a:off x="4645025" y="1082675"/>
          <a:ext cx="4041775" cy="295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6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608626"/>
              </p:ext>
            </p:extLst>
          </p:nvPr>
        </p:nvGraphicFramePr>
        <p:xfrm>
          <a:off x="457200" y="915566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4560"/>
                <a:gridCol w="6275040"/>
              </a:tblGrid>
              <a:tr h="3454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Код нарушения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Расшифровка</a:t>
                      </a:r>
                      <a:endParaRPr lang="ru-RU" dirty="0"/>
                    </a:p>
                  </a:txBody>
                  <a:tcPr/>
                </a:tc>
              </a:tr>
              <a:tr h="123796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3.2.1</a:t>
                      </a:r>
                    </a:p>
                    <a:p>
                      <a:r>
                        <a:rPr lang="ru-RU" sz="1600" b="1" dirty="0" smtClean="0"/>
                        <a:t>2023 год – 70%</a:t>
                      </a:r>
                    </a:p>
                    <a:p>
                      <a:r>
                        <a:rPr lang="ru-RU" sz="1600" b="1" dirty="0" smtClean="0"/>
                        <a:t>Январь-сентябрь 2024 – 62%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Невыполнение диагностических и (или) лечебных мероприятий, в соответствии с порядками оказания медицинской помощи, на основе клинических рекомендаций и с учетом стандартов медицинской помощи, не повлиявшее на состояние здоровья ЗЛ.</a:t>
                      </a:r>
                      <a:endParaRPr lang="ru-RU" sz="1600" b="1" dirty="0"/>
                    </a:p>
                  </a:txBody>
                  <a:tcPr/>
                </a:tc>
              </a:tr>
              <a:tr h="84388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2.16.1</a:t>
                      </a:r>
                    </a:p>
                    <a:p>
                      <a:r>
                        <a:rPr lang="ru-RU" sz="1600" b="1" dirty="0" smtClean="0"/>
                        <a:t>2023 год – 13%</a:t>
                      </a:r>
                    </a:p>
                    <a:p>
                      <a:r>
                        <a:rPr lang="ru-RU" sz="1600" b="1" dirty="0" smtClean="0"/>
                        <a:t>Январь-сентябрь 2024 – 17%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Оплаченный случай оказания медицинской помощи не соответствует тарифу, установленному законодательством об обязательном медицинском страховании.</a:t>
                      </a:r>
                      <a:endParaRPr lang="ru-RU" sz="16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</a:tr>
              <a:tr h="332644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3.11</a:t>
                      </a:r>
                    </a:p>
                    <a:p>
                      <a:r>
                        <a:rPr lang="ru-RU" sz="1600" b="1" dirty="0" smtClean="0"/>
                        <a:t>2023 год – 5%</a:t>
                      </a:r>
                    </a:p>
                    <a:p>
                      <a:r>
                        <a:rPr lang="ru-RU" sz="1600" b="1" dirty="0" smtClean="0"/>
                        <a:t>Январь-сентябрь 2024 – 9%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Дефекты ведения медицинской документации, не позволяющие оценить качество мед.</a:t>
                      </a:r>
                      <a:r>
                        <a:rPr lang="ru-RU" sz="1600" b="1" baseline="0" dirty="0" smtClean="0"/>
                        <a:t> помощи.</a:t>
                      </a:r>
                      <a:r>
                        <a:rPr lang="ru-RU" sz="1600" b="1" dirty="0" smtClean="0"/>
                        <a:t> 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Основные коды подтвержденных нарушений</a:t>
            </a: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5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051720" y="19548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Код нарушения 2.16.1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699542"/>
            <a:ext cx="8208912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Несоответствие данных медицинской документации данным реестра счетов, в том числе: оплаченный случай оказания медицинской помощи не соответствует тарифу, установленному законодательством об обязательном медицинском страховании.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995686"/>
            <a:ext cx="8208912" cy="23391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Приказ МЗ РФ от 28.02.2019 № 108н «Об утверждении правил обязательного медицинского страхования».</a:t>
            </a:r>
            <a:endParaRPr lang="ru-RU" sz="1600" dirty="0"/>
          </a:p>
          <a:p>
            <a:r>
              <a:rPr lang="ru-RU" sz="1600" b="1" dirty="0"/>
              <a:t>       </a:t>
            </a:r>
            <a:r>
              <a:rPr lang="ru-RU" sz="1600" b="1" dirty="0" smtClean="0"/>
              <a:t> </a:t>
            </a:r>
            <a:r>
              <a:rPr lang="ru-RU" sz="1400" b="1" dirty="0" smtClean="0"/>
              <a:t>Размер </a:t>
            </a:r>
            <a:r>
              <a:rPr lang="ru-RU" sz="1400" b="1" dirty="0"/>
              <a:t>неоплаты или неполной оплаты затрат медицинской организации на оказание медицинской помощи (Н) (за исключением случаев применения кода нарушения/дефекта </a:t>
            </a:r>
            <a:r>
              <a:rPr lang="ru-RU" sz="1400" b="1" dirty="0">
                <a:hlinkClick r:id="rId2"/>
              </a:rPr>
              <a:t>2.16.1</a:t>
            </a:r>
            <a:r>
              <a:rPr lang="ru-RU" sz="1400" b="1" dirty="0"/>
              <a:t>) </a:t>
            </a:r>
            <a:r>
              <a:rPr lang="ru-RU" sz="1400" b="1" dirty="0" smtClean="0"/>
              <a:t>рассчитывается по формуле: </a:t>
            </a:r>
            <a:r>
              <a:rPr lang="ru-RU" sz="1400" b="1" dirty="0"/>
              <a:t>Н = РТ x </a:t>
            </a:r>
            <a:r>
              <a:rPr lang="ru-RU" sz="1400" b="1" dirty="0" err="1" smtClean="0"/>
              <a:t>К</a:t>
            </a:r>
            <a:r>
              <a:rPr lang="ru-RU" sz="1400" b="1" baseline="-25000" dirty="0" err="1" smtClean="0"/>
              <a:t>но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/>
              <a:t>          </a:t>
            </a:r>
            <a:r>
              <a:rPr lang="ru-RU" sz="1400" b="1" dirty="0" smtClean="0"/>
              <a:t>Размер </a:t>
            </a:r>
            <a:r>
              <a:rPr lang="ru-RU" sz="1400" b="1" dirty="0"/>
              <a:t>штрафа </a:t>
            </a:r>
            <a:r>
              <a:rPr lang="ru-RU" sz="1400" b="1" dirty="0" smtClean="0"/>
              <a:t>(</a:t>
            </a:r>
            <a:r>
              <a:rPr lang="ru-RU" sz="1400" b="1" dirty="0" err="1" smtClean="0"/>
              <a:t>С</a:t>
            </a:r>
            <a:r>
              <a:rPr lang="ru-RU" sz="1400" b="1" baseline="-25000" dirty="0" err="1" smtClean="0"/>
              <a:t>шт</a:t>
            </a:r>
            <a:r>
              <a:rPr lang="ru-RU" sz="1400" b="1" dirty="0" smtClean="0"/>
              <a:t>) рассчитывается </a:t>
            </a:r>
            <a:r>
              <a:rPr lang="ru-RU" sz="1400" b="1" dirty="0"/>
              <a:t>по формуле: </a:t>
            </a:r>
            <a:r>
              <a:rPr lang="ru-RU" sz="1400" b="1" dirty="0" err="1"/>
              <a:t>С</a:t>
            </a:r>
            <a:r>
              <a:rPr lang="ru-RU" sz="1400" b="1" baseline="-25000" dirty="0" err="1"/>
              <a:t>шт</a:t>
            </a:r>
            <a:r>
              <a:rPr lang="ru-RU" sz="1400" b="1" dirty="0"/>
              <a:t> = РП x </a:t>
            </a:r>
            <a:r>
              <a:rPr lang="ru-RU" sz="1400" b="1" dirty="0" err="1"/>
              <a:t>К</a:t>
            </a:r>
            <a:r>
              <a:rPr lang="ru-RU" sz="1400" b="1" baseline="-25000" dirty="0" err="1"/>
              <a:t>шт</a:t>
            </a:r>
            <a:endParaRPr lang="ru-RU" sz="1400" dirty="0"/>
          </a:p>
          <a:p>
            <a:r>
              <a:rPr lang="ru-RU" sz="1400" b="1" dirty="0" smtClean="0"/>
              <a:t>          Где : РТ – размер тарифа;  </a:t>
            </a:r>
          </a:p>
          <a:p>
            <a:r>
              <a:rPr lang="ru-RU" sz="1400" b="1" dirty="0"/>
              <a:t> </a:t>
            </a:r>
            <a:r>
              <a:rPr lang="ru-RU" sz="1400" b="1" dirty="0" smtClean="0"/>
              <a:t>         </a:t>
            </a:r>
            <a:r>
              <a:rPr lang="ru-RU" sz="1400" b="1" dirty="0" err="1" smtClean="0"/>
              <a:t>К</a:t>
            </a:r>
            <a:r>
              <a:rPr lang="ru-RU" sz="1400" b="1" baseline="-25000" dirty="0" err="1" smtClean="0"/>
              <a:t>но</a:t>
            </a:r>
            <a:r>
              <a:rPr lang="ru-RU" sz="1400" b="1" baseline="-25000" dirty="0" smtClean="0"/>
              <a:t> </a:t>
            </a:r>
            <a:r>
              <a:rPr lang="ru-RU" sz="1400" b="1" dirty="0" smtClean="0"/>
              <a:t> - коэффициент неоплаты;  </a:t>
            </a:r>
          </a:p>
          <a:p>
            <a:r>
              <a:rPr lang="ru-RU" sz="1400" b="1" dirty="0"/>
              <a:t> </a:t>
            </a:r>
            <a:r>
              <a:rPr lang="ru-RU" sz="1400" b="1" dirty="0" smtClean="0"/>
              <a:t>         РП – размер </a:t>
            </a:r>
            <a:r>
              <a:rPr lang="ru-RU" sz="1400" b="1" dirty="0" err="1" smtClean="0"/>
              <a:t>подушевого</a:t>
            </a:r>
            <a:r>
              <a:rPr lang="ru-RU" sz="1400" b="1" dirty="0" smtClean="0"/>
              <a:t> норматива финансирования по видам мед. помощи; </a:t>
            </a:r>
          </a:p>
          <a:p>
            <a:r>
              <a:rPr lang="ru-RU" sz="1400" b="1" dirty="0"/>
              <a:t> </a:t>
            </a:r>
            <a:r>
              <a:rPr lang="ru-RU" sz="1400" b="1" dirty="0" smtClean="0"/>
              <a:t>         </a:t>
            </a:r>
            <a:r>
              <a:rPr lang="ru-RU" sz="1400" b="1" dirty="0" err="1" smtClean="0"/>
              <a:t>К</a:t>
            </a:r>
            <a:r>
              <a:rPr lang="ru-RU" sz="1400" b="1" baseline="-25000" dirty="0" err="1" smtClean="0"/>
              <a:t>шт</a:t>
            </a:r>
            <a:r>
              <a:rPr lang="ru-RU" sz="1400" dirty="0" smtClean="0"/>
              <a:t>  - </a:t>
            </a:r>
            <a:r>
              <a:rPr lang="ru-RU" sz="1400" b="1" dirty="0" smtClean="0"/>
              <a:t>коэффициент для определения размера штрафа</a:t>
            </a:r>
            <a:r>
              <a:rPr lang="ru-RU" sz="1400" b="1" dirty="0"/>
              <a:t>.</a:t>
            </a:r>
            <a:r>
              <a:rPr lang="ru-RU" sz="1400" b="1" dirty="0" smtClean="0"/>
              <a:t>                                                                                               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5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339752" y="19548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Код нарушения 2.16.1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9552" y="771550"/>
            <a:ext cx="8208912" cy="3354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</a:t>
            </a:r>
            <a:r>
              <a:rPr lang="ru-RU" sz="1600" b="1" dirty="0" smtClean="0"/>
              <a:t>В </a:t>
            </a:r>
            <a:r>
              <a:rPr lang="ru-RU" sz="1600" b="1" dirty="0"/>
              <a:t>случаях применения кода нарушения/дефекта </a:t>
            </a:r>
            <a:r>
              <a:rPr lang="ru-RU" sz="1600" b="1" dirty="0" smtClean="0">
                <a:hlinkClick r:id="rId2"/>
              </a:rPr>
              <a:t>2.16.1</a:t>
            </a:r>
            <a:r>
              <a:rPr lang="ru-RU" sz="1600" b="1" dirty="0" smtClean="0"/>
              <a:t> </a:t>
            </a:r>
            <a:r>
              <a:rPr lang="ru-RU" sz="1600" b="1" dirty="0"/>
              <a:t>размер неоплаты или неполной оплаты затрат медицинской организации на оказание медицинской помощи (Н) рассчитывается по формуле</a:t>
            </a:r>
            <a:r>
              <a:rPr lang="ru-RU" sz="1600" b="1" dirty="0" smtClean="0"/>
              <a:t>:</a:t>
            </a:r>
            <a:endParaRPr lang="ru-RU" sz="1600" dirty="0" smtClean="0"/>
          </a:p>
          <a:p>
            <a:r>
              <a:rPr lang="ru-RU" sz="1600" b="1" dirty="0" smtClean="0"/>
              <a:t>                             Н </a:t>
            </a:r>
            <a:r>
              <a:rPr lang="ru-RU" sz="1600" b="1" dirty="0"/>
              <a:t>= (РТ</a:t>
            </a:r>
            <a:r>
              <a:rPr lang="ru-RU" sz="1600" b="1" baseline="-25000" dirty="0"/>
              <a:t>1</a:t>
            </a:r>
            <a:r>
              <a:rPr lang="ru-RU" sz="1600" b="1" dirty="0"/>
              <a:t> - РТ</a:t>
            </a:r>
            <a:r>
              <a:rPr lang="ru-RU" sz="1600" b="1" baseline="-25000" dirty="0"/>
              <a:t>2</a:t>
            </a:r>
            <a:r>
              <a:rPr lang="ru-RU" sz="1600" b="1" dirty="0"/>
              <a:t>) + РТ</a:t>
            </a:r>
            <a:r>
              <a:rPr lang="ru-RU" sz="1600" b="1" baseline="-25000" dirty="0"/>
              <a:t>2</a:t>
            </a:r>
            <a:r>
              <a:rPr lang="ru-RU" sz="1600" b="1" dirty="0"/>
              <a:t> x </a:t>
            </a:r>
            <a:r>
              <a:rPr lang="ru-RU" sz="1600" b="1" dirty="0" err="1" smtClean="0"/>
              <a:t>К</a:t>
            </a:r>
            <a:r>
              <a:rPr lang="ru-RU" sz="1600" b="1" baseline="-25000" dirty="0" err="1" smtClean="0"/>
              <a:t>но</a:t>
            </a:r>
            <a:endParaRPr lang="ru-RU" sz="1600" b="1" baseline="-25000" dirty="0" smtClean="0"/>
          </a:p>
          <a:p>
            <a:endParaRPr lang="ru-RU" sz="1600" dirty="0"/>
          </a:p>
          <a:p>
            <a:r>
              <a:rPr lang="ru-RU" sz="1600" b="1" dirty="0"/>
              <a:t>      </a:t>
            </a:r>
            <a:r>
              <a:rPr lang="ru-RU" sz="1600" b="1" dirty="0" smtClean="0"/>
              <a:t>Размер </a:t>
            </a:r>
            <a:r>
              <a:rPr lang="ru-RU" sz="1600" b="1" dirty="0"/>
              <a:t>штрафа рассчитывается по формуле: </a:t>
            </a:r>
            <a:endParaRPr lang="en-US" sz="1600" b="1" dirty="0" smtClean="0"/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                         </a:t>
            </a:r>
            <a:r>
              <a:rPr lang="ru-RU" sz="1600" b="1" dirty="0" err="1" smtClean="0"/>
              <a:t>С</a:t>
            </a:r>
            <a:r>
              <a:rPr lang="ru-RU" sz="1600" b="1" baseline="-25000" dirty="0" err="1" smtClean="0"/>
              <a:t>шт</a:t>
            </a:r>
            <a:r>
              <a:rPr lang="ru-RU" sz="1600" b="1" dirty="0" smtClean="0"/>
              <a:t> </a:t>
            </a:r>
            <a:r>
              <a:rPr lang="ru-RU" sz="1600" b="1" dirty="0"/>
              <a:t>= РП x </a:t>
            </a:r>
            <a:r>
              <a:rPr lang="ru-RU" sz="1600" b="1" dirty="0" err="1" smtClean="0"/>
              <a:t>К</a:t>
            </a:r>
            <a:r>
              <a:rPr lang="ru-RU" sz="1600" b="1" baseline="-25000" dirty="0" err="1" smtClean="0"/>
              <a:t>шт</a:t>
            </a:r>
            <a:endParaRPr lang="ru-RU" sz="1600" b="1" baseline="-25000" dirty="0"/>
          </a:p>
          <a:p>
            <a:r>
              <a:rPr lang="ru-RU" sz="1600" b="1" baseline="-25000" dirty="0" smtClean="0"/>
              <a:t> </a:t>
            </a:r>
            <a:r>
              <a:rPr lang="ru-RU" sz="1600" b="1" dirty="0" smtClean="0"/>
              <a:t>      Где: </a:t>
            </a:r>
            <a:endParaRPr lang="en-US" sz="1600" b="1" dirty="0" smtClean="0"/>
          </a:p>
          <a:p>
            <a:r>
              <a:rPr lang="en-US" sz="1600" b="1" dirty="0"/>
              <a:t> </a:t>
            </a:r>
            <a:r>
              <a:rPr lang="en-US" sz="1600" b="1" dirty="0" smtClean="0"/>
              <a:t>      </a:t>
            </a:r>
            <a:r>
              <a:rPr lang="ru-RU" sz="1600" b="1" dirty="0" smtClean="0"/>
              <a:t>РТ</a:t>
            </a:r>
            <a:r>
              <a:rPr lang="ru-RU" sz="1600" b="1" baseline="-25000" dirty="0" smtClean="0"/>
              <a:t>1 </a:t>
            </a:r>
            <a:r>
              <a:rPr lang="ru-RU" sz="1600" b="1" dirty="0" smtClean="0"/>
              <a:t> - </a:t>
            </a:r>
            <a:r>
              <a:rPr lang="ru-RU" sz="1600" b="1" dirty="0"/>
              <a:t>размер </a:t>
            </a:r>
            <a:r>
              <a:rPr lang="ru-RU" sz="1600" b="1" dirty="0" smtClean="0"/>
              <a:t>тарифа, </a:t>
            </a:r>
            <a:r>
              <a:rPr lang="ru-RU" sz="1600" b="1" dirty="0"/>
              <a:t>поданный на </a:t>
            </a:r>
            <a:r>
              <a:rPr lang="ru-RU" sz="1600" b="1" dirty="0" smtClean="0"/>
              <a:t>оплату;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РТ</a:t>
            </a:r>
            <a:r>
              <a:rPr lang="ru-RU" sz="1600" b="1" baseline="-25000" dirty="0" smtClean="0"/>
              <a:t>2 </a:t>
            </a:r>
            <a:r>
              <a:rPr lang="ru-RU" sz="1600" b="1" dirty="0"/>
              <a:t> </a:t>
            </a:r>
            <a:r>
              <a:rPr lang="ru-RU" sz="1600" b="1" dirty="0" smtClean="0"/>
              <a:t>- </a:t>
            </a:r>
            <a:r>
              <a:rPr lang="ru-RU" sz="1600" b="1" dirty="0"/>
              <a:t>размер </a:t>
            </a:r>
            <a:r>
              <a:rPr lang="ru-RU" sz="1600" b="1" dirty="0" smtClean="0"/>
              <a:t>тарифа, </a:t>
            </a:r>
            <a:r>
              <a:rPr lang="ru-RU" sz="1600" b="1" dirty="0"/>
              <a:t>который следует </a:t>
            </a:r>
            <a:r>
              <a:rPr lang="ru-RU" sz="1600" b="1" dirty="0" smtClean="0"/>
              <a:t>применить;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 РП для расчета штрафа - </a:t>
            </a:r>
            <a:r>
              <a:rPr lang="ru-RU" sz="1600" b="1" dirty="0"/>
              <a:t>размер предъявленной к оплате стоимости оказанной медицинской </a:t>
            </a:r>
            <a:r>
              <a:rPr lang="ru-RU" sz="1600" b="1" dirty="0" smtClean="0"/>
              <a:t>помощи</a:t>
            </a:r>
            <a:r>
              <a:rPr lang="ru-RU" sz="1600" b="1" dirty="0"/>
              <a:t>.</a:t>
            </a:r>
          </a:p>
          <a:p>
            <a:r>
              <a:rPr lang="ru-RU" b="1" dirty="0" smtClean="0"/>
              <a:t>                       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36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411760" y="19548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Код нарушения 2.16.1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7624" y="1059582"/>
            <a:ext cx="6912768" cy="267765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Основным поводом для применения кода нарушения 2.16.1 является поданный за оказанную медицинскую помощь на оплату размер тарифа 100%  при прерванном случае лечения.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2768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195736" y="26749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Прерванный случай лечения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843558"/>
            <a:ext cx="7272808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ПРОГРАММА ГОСУДАРСТВЕННЫХ ГАРАНТИЙ БЕСПЛАТНОГО ОКАЗАНИЯ ГРАЖДАНАМ</a:t>
            </a:r>
          </a:p>
          <a:p>
            <a:pPr algn="ctr"/>
            <a:r>
              <a:rPr lang="ru-RU" sz="1600" b="1" dirty="0"/>
              <a:t>МЕДИЦИНСКОЙ </a:t>
            </a:r>
            <a:r>
              <a:rPr lang="ru-RU" sz="1600" b="1" dirty="0" smtClean="0"/>
              <a:t>ПОМОЩИ, УТВЕРЖДАЕМАЯ ПОСТАНОВЛЕНИЕМ ПРАВИТЕЛЬСТВА РОССИЙСКОЙ ФЕДЕРАЦИИ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971600" y="1995686"/>
            <a:ext cx="7272808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/>
              <a:t>МЕТОДИЧЕСКИЕ РЕКОМЕНДАЦИИ </a:t>
            </a:r>
            <a:r>
              <a:rPr lang="ru-RU" sz="1600" b="1" dirty="0" smtClean="0"/>
              <a:t>МЗ РФ и ФФ ОМС ПО </a:t>
            </a:r>
            <a:r>
              <a:rPr lang="ru-RU" sz="1600" b="1" dirty="0"/>
              <a:t>СПОСОБАМ ОПЛАТЫ</a:t>
            </a:r>
            <a:endParaRPr lang="ru-RU" sz="1600" dirty="0"/>
          </a:p>
          <a:p>
            <a:pPr algn="ctr"/>
            <a:r>
              <a:rPr lang="ru-RU" sz="1600" b="1" dirty="0"/>
              <a:t>МЕДИЦИНСКОЙ ПОМОЩИ ЗА СЧЕТ СРЕДСТВ ОБЯЗАТЕЛЬНОГО</a:t>
            </a:r>
            <a:endParaRPr lang="ru-RU" sz="1600" dirty="0"/>
          </a:p>
          <a:p>
            <a:pPr algn="ctr"/>
            <a:r>
              <a:rPr lang="ru-RU" sz="1600" b="1" dirty="0"/>
              <a:t>МЕДИЦИНСКОГО СТРАХОВАНИЯ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3147814"/>
            <a:ext cx="7272808" cy="107721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ТАРИФНОЕ СОГЛАШЕНИЕ НА ОПЛАТУ МЕДИЦИНСКОЙ ПОМОЩИ, ОКАЗЫВАЕМОЙ ПО ТЕРРИТОРИАЛЬНОЙ ПРОГРАММЕ ОБЯЗАТЕЛЬНОГО МЕДИЦИНСКОГО СТРАХОВАНИЯ НА ТЕРРИТОРИИ ЯРОСЛАВСКОЙ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00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95486"/>
            <a:ext cx="8507288" cy="430998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Иные нарушения выявленные ТФ ОМС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при рассмотрении претензий </a:t>
            </a:r>
          </a:p>
          <a:p>
            <a:pPr>
              <a:buNone/>
            </a:pPr>
            <a:endParaRPr lang="ru-RU" sz="2800" b="1" dirty="0" smtClean="0"/>
          </a:p>
          <a:p>
            <a:r>
              <a:rPr lang="ru-RU" sz="2400" b="1" dirty="0" smtClean="0"/>
              <a:t>Выявлено нарушений за 2023 год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83 </a:t>
            </a:r>
            <a:r>
              <a:rPr lang="ru-RU" sz="2400" b="1" dirty="0" smtClean="0"/>
              <a:t>случая, на сумму </a:t>
            </a:r>
            <a:r>
              <a:rPr lang="ru-RU" sz="2400" b="1" dirty="0" smtClean="0">
                <a:solidFill>
                  <a:srgbClr val="FF0000"/>
                </a:solidFill>
              </a:rPr>
              <a:t>934 593 руб.</a:t>
            </a:r>
          </a:p>
          <a:p>
            <a:pPr algn="ctr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Выявлено нарушений за 9 месяцев 2024 года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257 </a:t>
            </a:r>
            <a:r>
              <a:rPr lang="ru-RU" sz="2400" b="1" dirty="0" smtClean="0"/>
              <a:t>случаев, на сумму </a:t>
            </a:r>
            <a:r>
              <a:rPr lang="ru-RU" sz="2400" b="1" dirty="0" smtClean="0">
                <a:solidFill>
                  <a:srgbClr val="FF0000"/>
                </a:solidFill>
              </a:rPr>
              <a:t>4 081 498 руб.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318761"/>
              </p:ext>
            </p:extLst>
          </p:nvPr>
        </p:nvGraphicFramePr>
        <p:xfrm>
          <a:off x="457200" y="11112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коды нарушений, выявленных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ТФОМС в ходе рассмотрения претензий (не выявленных СМО)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21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87624" y="325586"/>
            <a:ext cx="66967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Сроки документооборота при проведении контрольно-экспертных мероприятий: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935958"/>
              </p:ext>
            </p:extLst>
          </p:nvPr>
        </p:nvGraphicFramePr>
        <p:xfrm>
          <a:off x="1115616" y="1131590"/>
          <a:ext cx="7694860" cy="3686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4300"/>
                <a:gridCol w="5040560"/>
              </a:tblGrid>
              <a:tr h="1076325"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Пункт 65 </a:t>
                      </a: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Приказа</a:t>
                      </a:r>
                      <a:r>
                        <a:rPr lang="ru-RU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МЗ РФ №231н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Предоставление</a:t>
                      </a:r>
                      <a:r>
                        <a:rPr lang="ru-RU" sz="1600" b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первичной медицинской документации производится в течении 10 рабочих дней после получения соответствующего запроса </a:t>
                      </a:r>
                    </a:p>
                    <a:p>
                      <a:pPr algn="ctr" fontAlgn="t"/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Пункт 69.2 </a:t>
                      </a:r>
                    </a:p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Приказа МЗ РФ №231н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ru-RU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Заключения по результатам КЭМ доводятся до сведения медицинских организаций в течении 5 рабочих дней со дня их завершения</a:t>
                      </a:r>
                    </a:p>
                    <a:p>
                      <a:pPr algn="ctr" fontAlgn="t"/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Пункт 71 </a:t>
                      </a:r>
                    </a:p>
                    <a:p>
                      <a:pPr algn="ctr" fontAlgn="b"/>
                      <a:r>
                        <a:rPr lang="ru-RU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Приказа МЗ РФ №231н</a:t>
                      </a:r>
                    </a:p>
                    <a:p>
                      <a:pPr algn="ctr" fontAlgn="b"/>
                      <a:endParaRPr lang="ru-RU" sz="18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endParaRPr lang="ru-RU" sz="1800" b="1" u="none" strike="noStrike" dirty="0" smtClean="0">
                        <a:solidFill>
                          <a:schemeClr val="tx1"/>
                        </a:solidFill>
                        <a:effectLst/>
                        <a:latin typeface="Arial Black" panose="020B0A04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Медицинская организация рассматривает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заключения о результатах КЭМ в течении 10 рабочих дней</a:t>
                      </a:r>
                    </a:p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98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762559"/>
              </p:ext>
            </p:extLst>
          </p:nvPr>
        </p:nvGraphicFramePr>
        <p:xfrm>
          <a:off x="457200" y="1111250"/>
          <a:ext cx="8229599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201"/>
                <a:gridCol w="6003975"/>
                <a:gridCol w="7304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82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Приказа МЗ РФ 231н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Медицинская организация имеет право обжаловать заключение страховой медицинской организации по результатам контроля в течение пятнадцати рабочих дней со дня получения заключений страховой медицинской организации путем направления в территориальный фонд письменной претензии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83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Приказа МЗ РФ 231н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Территориальный фонд в течение тридцати рабочих дней с даты поступления претензии рассматривает поступившие от медицинской организации документы и организует проведение повторных медико-экономической экспертизы и экспертизы качества медицинской помощи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</a:t>
                      </a:r>
                      <a:r>
                        <a:rPr lang="ru-RU" sz="1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</a:t>
                      </a:r>
                      <a:r>
                        <a:rPr lang="ru-RU" sz="1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Пункт 50 </a:t>
                      </a:r>
                    </a:p>
                    <a:p>
                      <a:pPr algn="ctr" fontAlgn="t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Приказа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МЗ РФ №231н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Территориальный фонд не позднее чем за пять рабочих дней до начала </a:t>
                      </a:r>
                      <a:r>
                        <a:rPr kumimoji="0" lang="ru-RU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реэкспертизы</a:t>
                      </a:r>
                      <a:r>
                        <a:rPr kumimoji="0"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направляет в страховую медицинскую организацию и медицинскую организацию письменное уведомление</a:t>
                      </a:r>
                      <a:endParaRPr lang="ru-RU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 </a:t>
                      </a:r>
                      <a:r>
                        <a:rPr lang="ru-RU" sz="1400" b="1" dirty="0" err="1" smtClean="0"/>
                        <a:t>дн</a:t>
                      </a:r>
                      <a:r>
                        <a:rPr lang="ru-RU" sz="1400" b="1" dirty="0" smtClean="0"/>
                        <a:t>.</a:t>
                      </a:r>
                      <a:endParaRPr lang="ru-RU" sz="1400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Сроки документооборота при проведении контрольно-экспертных 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мероприятий ТФОМС при рассмотрении претензий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2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059582"/>
            <a:ext cx="8219256" cy="3445887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ru-RU" sz="2400" b="1" dirty="0" smtClean="0"/>
          </a:p>
          <a:p>
            <a:r>
              <a:rPr lang="ru-RU" sz="2400" b="1" dirty="0" smtClean="0"/>
              <a:t>Поступило Претензий от МО за 2023 год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193 по 516 случаям оказания медицинской помощи</a:t>
            </a:r>
          </a:p>
          <a:p>
            <a:pPr algn="ctr"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/>
              <a:t>Поступило Претензий от МО за 9 месяцев 2024 года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386 </a:t>
            </a:r>
            <a:r>
              <a:rPr lang="ru-RU" sz="2400" b="1" dirty="0">
                <a:solidFill>
                  <a:srgbClr val="FF0000"/>
                </a:solidFill>
              </a:rPr>
              <a:t>по 1652 случаям оказания медицинской </a:t>
            </a:r>
            <a:r>
              <a:rPr lang="ru-RU" sz="2400" b="1" dirty="0" smtClean="0">
                <a:solidFill>
                  <a:srgbClr val="FF0000"/>
                </a:solidFill>
              </a:rPr>
              <a:t>помощи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Отмечается рост поступивших претензий более, чем в 3 раза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7504" y="339502"/>
            <a:ext cx="89289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Направлено</a:t>
            </a: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 Претензий в ТФОМС </a:t>
            </a:r>
          </a:p>
          <a:p>
            <a:pPr algn="ctr"/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от медицинских организаций</a:t>
            </a:r>
            <a:endParaRPr lang="ru-RU" sz="20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388163"/>
              </p:ext>
            </p:extLst>
          </p:nvPr>
        </p:nvGraphicFramePr>
        <p:xfrm>
          <a:off x="457200" y="1111250"/>
          <a:ext cx="8229601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625"/>
                <a:gridCol w="6008519"/>
                <a:gridCol w="10184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51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Приказа МЗ Р 231н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 течение пяти рабочих дней после уведомления, территориальному фонду представляются необходимые для проведения </a:t>
                      </a:r>
                      <a:r>
                        <a:rPr kumimoji="0" lang="ru-RU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реэкспертизы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документы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(результаты </a:t>
                      </a:r>
                      <a:r>
                        <a:rPr kumimoji="0" lang="ru-RU" sz="1400" b="1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допретензионной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работы и т.п.)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Пункт 53 </a:t>
                      </a:r>
                    </a:p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Приказа МЗ Р 231н</a:t>
                      </a:r>
                    </a:p>
                    <a:p>
                      <a:pPr algn="ctr"/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Общий срок от даты получения необходимой документации до направления заключения о результатах повторной медико-экономической экспертизы (заключения о результатах повторной экспертизы качества медицинской помощи) страховым медицинским организациям и медицинским организациям не может превышать сорока рабочих дней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r>
                        <a:rPr lang="ru-RU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учетом изложенного, суммарный срок работы ТФОМС по рассмотрению претензий медицинских организаций, согласно Приказу МЗ РФ № 231н может составлять 75 рабочих дней с момента поступления претензии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 </a:t>
                      </a:r>
                      <a:r>
                        <a:rPr lang="ru-RU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</a:t>
                      </a:r>
                      <a:r>
                        <a:rPr lang="ru-RU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5655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Сроки документооборота при проведении контрольно-экспертных мероприятий ТФОМС при рассмотрении претензий</a:t>
            </a:r>
            <a:endParaRPr lang="ru-RU" sz="18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64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584" y="195486"/>
            <a:ext cx="7344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Предложения по улучшению качества медицинской помощи в медицинских организациях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1203598"/>
            <a:ext cx="705678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регулярных разборов, с привлечением врачебного состава, нарушений, выявленных СМО, ТФОМС при проведении контрольно-экспертных мероприятий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8" y="2139702"/>
            <a:ext cx="705678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при оказании медицинской помощи обязательного исполнения порядков оказания медицинской помощи, клинических рекомендаций МЗ РФ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075806"/>
            <a:ext cx="7056784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качественного ведения первичной медицинской документации (соблюдение хронологии записей дневников наблюдения, консультаций специалистов, наличия результатов обследований, протоколов ВК, консилиумов и т.п.)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580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899592" y="195486"/>
            <a:ext cx="76328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Предложения по улучшению качества медицинской помощи </a:t>
            </a:r>
            <a:endParaRPr lang="ru-RU" sz="1600" dirty="0" smtClean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в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медицинских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организациях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915566"/>
            <a:ext cx="7056784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Обеспечение, при формировании реестров счетов за оказанную медицинскую помощь, соблюдения соответствия данных первичной медицинской документации данным реестра счетов, в том числе тарифу, установленному законодательством по обязательному медицинскому страхованию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2355726"/>
            <a:ext cx="7056784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допускать необоснованного назначения лекарственных препаратов, нерациональной лекарственной терапии с учетом клинических рекомендаций МЗ РФ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3363838"/>
            <a:ext cx="7056784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Не допускать нарушения сроков ожидания медицинской помощи, установленных территориальной программой ОМС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7153" y="1635646"/>
            <a:ext cx="75103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dirty="0">
                <a:solidFill>
                  <a:srgbClr val="0070C0"/>
                </a:solidFill>
                <a:latin typeface="Arial Black" panose="020B0A04020102020204" pitchFamily="34" charset="0"/>
              </a:rPr>
              <a:t>Благодарю за внимание!</a:t>
            </a:r>
          </a:p>
        </p:txBody>
      </p:sp>
      <p:pic>
        <p:nvPicPr>
          <p:cNvPr id="6" name="Объект 10"/>
          <p:cNvPicPr>
            <a:picLocks noGr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081" y="2643758"/>
            <a:ext cx="900000" cy="900000"/>
          </a:xfrm>
          <a:prstGeom prst="rect">
            <a:avLst/>
          </a:prstGeom>
        </p:spPr>
      </p:pic>
      <p:sp>
        <p:nvSpPr>
          <p:cNvPr id="7" name="Номер слайда 3"/>
          <p:cNvSpPr txBox="1">
            <a:spLocks/>
          </p:cNvSpPr>
          <p:nvPr/>
        </p:nvSpPr>
        <p:spPr>
          <a:xfrm>
            <a:off x="8497572" y="4785996"/>
            <a:ext cx="502920" cy="226314"/>
          </a:xfrm>
          <a:prstGeom prst="rect">
            <a:avLst/>
          </a:prstGeom>
        </p:spPr>
        <p:txBody>
          <a:bodyPr vert="horz" anchor="b"/>
          <a:lstStyle>
            <a:defPPr>
              <a:defRPr lang="ru-RU"/>
            </a:defPPr>
            <a:lvl1pPr marL="0" algn="ctr" defTabSz="914400" rtl="0" eaLnBrk="1" latinLnBrk="0" hangingPunct="1">
              <a:defRPr kumimoji="0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D112D2-A800-4919-ADD9-74754788E2C1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9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43371946"/>
              </p:ext>
            </p:extLst>
          </p:nvPr>
        </p:nvGraphicFramePr>
        <p:xfrm>
          <a:off x="2267744" y="843558"/>
          <a:ext cx="4518248" cy="3099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91680" y="267494"/>
            <a:ext cx="52565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7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Претензии от МО (количество случаев, обоснованность претензий)</a:t>
            </a:r>
            <a:endParaRPr lang="ru-RU" sz="1700" b="1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66467964"/>
              </p:ext>
            </p:extLst>
          </p:nvPr>
        </p:nvGraphicFramePr>
        <p:xfrm>
          <a:off x="1835696" y="944602"/>
          <a:ext cx="5486400" cy="2923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264729"/>
              </p:ext>
            </p:extLst>
          </p:nvPr>
        </p:nvGraphicFramePr>
        <p:xfrm>
          <a:off x="467544" y="515192"/>
          <a:ext cx="8229600" cy="355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1728192"/>
                <a:gridCol w="1512168"/>
                <a:gridCol w="576064"/>
                <a:gridCol w="1728192"/>
                <a:gridCol w="524744"/>
              </a:tblGrid>
              <a:tr h="66496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рассмотренных случаев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23272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Ростовская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2276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Пошехонская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1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ГАУЗ ЯО КБСМП им. Соловьева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4683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ССМП и ЦМК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1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"ЦД и ПП"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1651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Медицинский центр диагностики и профилактики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40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Даниловская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4261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Гаврилов-Ямская ЦРБ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9,0</a:t>
                      </a:r>
                    </a:p>
                  </a:txBody>
                  <a:tcPr marL="9525" marR="9525" marT="9525" marB="0" anchor="b"/>
                </a:tc>
              </a:tr>
              <a:tr h="38525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Областной перинатальный центр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</a:t>
                      </a:r>
                    </a:p>
                  </a:txBody>
                  <a:tcPr marL="9525" marR="9525" marT="9525" marB="0" anchor="b"/>
                </a:tc>
              </a:tr>
              <a:tr h="13683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ЧУЗ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КБ РЖД-Медицина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</a:t>
                      </a:r>
                    </a:p>
                  </a:txBody>
                  <a:tcPr marL="9525" marR="9525" marT="9525" marB="0" anchor="b"/>
                </a:tc>
              </a:tr>
              <a:tr h="13683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ГАУЗ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«Клиническая больница № 9»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495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7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Претензии в разрезе медицинских организаций 2023 </a:t>
            </a:r>
            <a:endParaRPr lang="ru-RU" sz="17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02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5695329"/>
              </p:ext>
            </p:extLst>
          </p:nvPr>
        </p:nvGraphicFramePr>
        <p:xfrm>
          <a:off x="467544" y="677221"/>
          <a:ext cx="8219254" cy="3653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1"/>
                <a:gridCol w="1584176"/>
                <a:gridCol w="1368152"/>
                <a:gridCol w="504056"/>
                <a:gridCol w="1512168"/>
                <a:gridCol w="442391"/>
              </a:tblGrid>
              <a:tr h="62065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рассмотренных случаев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17432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18,0</a:t>
                      </a:r>
                    </a:p>
                  </a:txBody>
                  <a:tcPr marL="9525" marR="9525" marT="9525" marB="0" anchor="b"/>
                </a:tc>
              </a:tr>
              <a:tr h="1717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Тутаевская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20,0</a:t>
                      </a:r>
                    </a:p>
                  </a:txBody>
                  <a:tcPr marL="9525" marR="9525" marT="9525" marB="0" anchor="b"/>
                </a:tc>
              </a:tr>
              <a:tr h="18246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клиническая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22,0</a:t>
                      </a:r>
                    </a:p>
                  </a:txBody>
                  <a:tcPr marL="9525" marR="9525" marT="9525" marB="0" anchor="b"/>
                </a:tc>
              </a:tr>
              <a:tr h="19527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клиническая онкологическая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</a:t>
                      </a:r>
                    </a:p>
                  </a:txBody>
                  <a:tcPr marL="9525" marR="9525" marT="9525" marB="0" anchor="b"/>
                </a:tc>
              </a:tr>
              <a:tr h="33434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Переславская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26,0</a:t>
                      </a:r>
                    </a:p>
                  </a:txBody>
                  <a:tcPr marL="9525" marR="9525" marT="9525" marB="0" anchor="b"/>
                </a:tc>
              </a:tr>
              <a:tr h="2196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Борисоглебская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33,0</a:t>
                      </a:r>
                    </a:p>
                  </a:txBody>
                  <a:tcPr marL="9525" marR="9525" marT="9525" marB="0" anchor="b"/>
                </a:tc>
              </a:tr>
              <a:tr h="18498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Рыбинская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Городская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</a:t>
                      </a:r>
                    </a:p>
                  </a:txBody>
                  <a:tcPr marL="9525" marR="9525" marT="9525" marB="0" anchor="b"/>
                </a:tc>
              </a:tr>
              <a:tr h="33434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"Мед-Арт"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</a:t>
                      </a:r>
                    </a:p>
                  </a:txBody>
                  <a:tcPr marL="9525" marR="9525" marT="9525" marB="0" anchor="b"/>
                </a:tc>
              </a:tr>
              <a:tr h="17179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детская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5,0</a:t>
                      </a:r>
                    </a:p>
                  </a:txBody>
                  <a:tcPr marL="9525" marR="9525" marT="9525" marB="0" anchor="b"/>
                </a:tc>
              </a:tr>
              <a:tr h="38246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94,0</a:t>
                      </a:r>
                    </a:p>
                  </a:txBody>
                  <a:tcPr marL="9525" marR="9525" marT="9525" marB="0" anchor="b"/>
                </a:tc>
              </a:tr>
              <a:tr h="21612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Итого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28,0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93564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Претензии в разрезе медицинских организаций 2023 </a:t>
            </a:r>
            <a:endParaRPr lang="ru-RU" sz="15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12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65778"/>
              </p:ext>
            </p:extLst>
          </p:nvPr>
        </p:nvGraphicFramePr>
        <p:xfrm>
          <a:off x="457200" y="699539"/>
          <a:ext cx="8229600" cy="4062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/>
                <a:gridCol w="1512168"/>
                <a:gridCol w="1656184"/>
                <a:gridCol w="504056"/>
                <a:gridCol w="1656184"/>
                <a:gridCol w="370384"/>
              </a:tblGrid>
              <a:tr h="57606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рассмотренных случаев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20213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Ярославская областная стоматол. поликлиника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0877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КБ им. Семашко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7094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Борисоглебская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7094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Мед.центр диагностики и профилактики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9526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Городская поликлиника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 3 им. Семашко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детская</a:t>
                      </a:r>
                      <a:r>
                        <a:rPr lang="ru-RU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клиническая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6763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ГБКУЗ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Центральная городская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6326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Инфекционная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6341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Станция СМП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 ЦМК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91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Тутаевская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91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Угличская ЦРБ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91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ФКУЗ ЯО МСЧ МВД РФ по ЯО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49548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Претензии в разрезе медицинских организаций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9 месяцев 2024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313350"/>
              </p:ext>
            </p:extLst>
          </p:nvPr>
        </p:nvGraphicFramePr>
        <p:xfrm>
          <a:off x="467544" y="627532"/>
          <a:ext cx="8219256" cy="3180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440160"/>
                <a:gridCol w="1368152"/>
                <a:gridCol w="576064"/>
                <a:gridCol w="1656184"/>
                <a:gridCol w="514400"/>
              </a:tblGrid>
              <a:tr h="64807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рассмотренных случаев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ООО "Офтакит"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5925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Клиника ОМС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98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Некрасовская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85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ФБУЗ ПОМЦ ФМБА России Рыбинская п-ка ф-л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2285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14250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Клиника "Константа"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</a:tr>
              <a:tr h="30743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ГАУЗ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97,0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</a:t>
                      </a:r>
                    </a:p>
                  </a:txBody>
                  <a:tcPr marL="9525" marR="9525" marT="9525" marB="0" anchor="b"/>
                </a:tc>
              </a:tr>
              <a:tr h="178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клиническая онкологическая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9525" marR="9525" marT="9525" marB="0" anchor="b"/>
                </a:tc>
              </a:tr>
              <a:tr h="20213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Областной перинатальный центр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49548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Претензии в разрезе медицинских организаций 9 месяцев 2024 </a:t>
            </a:r>
            <a:endParaRPr lang="ru-RU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05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426979"/>
              </p:ext>
            </p:extLst>
          </p:nvPr>
        </p:nvGraphicFramePr>
        <p:xfrm>
          <a:off x="467544" y="699541"/>
          <a:ext cx="8219256" cy="3146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512168"/>
                <a:gridCol w="1368152"/>
                <a:gridCol w="648072"/>
                <a:gridCol w="1584176"/>
                <a:gridCol w="442392"/>
              </a:tblGrid>
              <a:tr h="57606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рассмотренных случаев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%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Необоснованных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36803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Рыбинская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городская больница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12,5</a:t>
                      </a:r>
                    </a:p>
                  </a:txBody>
                  <a:tcPr marL="9525" marR="9525" marT="9525" marB="0" anchor="b"/>
                </a:tc>
              </a:tr>
              <a:tr h="14362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Гаврилов-Ямская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14,0</a:t>
                      </a:r>
                    </a:p>
                  </a:txBody>
                  <a:tcPr marL="9525" marR="9525" marT="9525" marB="0" anchor="b"/>
                </a:tc>
              </a:tr>
              <a:tr h="18247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Любимская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14,0</a:t>
                      </a:r>
                    </a:p>
                  </a:txBody>
                  <a:tcPr marL="9525" marR="9525" marT="9525" marB="0" anchor="b"/>
                </a:tc>
              </a:tr>
              <a:tr h="32801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Областная клиническая больница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15,0</a:t>
                      </a:r>
                    </a:p>
                  </a:txBody>
                  <a:tcPr marL="9525" marR="9525" marT="9525" marB="0" anchor="b"/>
                </a:tc>
              </a:tr>
              <a:tr h="13562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Даниловская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16,0</a:t>
                      </a:r>
                    </a:p>
                  </a:txBody>
                  <a:tcPr marL="9525" marR="9525" marT="9525" marB="0" anchor="b"/>
                </a:tc>
              </a:tr>
              <a:tr h="1024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ЧУЗ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КБ РЖД-Медицина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25,0</a:t>
                      </a:r>
                    </a:p>
                  </a:txBody>
                  <a:tcPr marL="9525" marR="9525" marT="9525" marB="0" anchor="b"/>
                </a:tc>
              </a:tr>
              <a:tr h="1413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Переславская ЦРБ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40,0</a:t>
                      </a:r>
                    </a:p>
                  </a:txBody>
                  <a:tcPr marL="9525" marR="9525" marT="9525" marB="0" anchor="b"/>
                </a:tc>
              </a:tr>
              <a:tr h="32421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ГАУЗ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СМП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им. Соловьева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45,0</a:t>
                      </a:r>
                    </a:p>
                  </a:txBody>
                  <a:tcPr marL="9525" marR="9525" marT="9525" marB="0" anchor="b"/>
                </a:tc>
              </a:tr>
              <a:tr h="19543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ГБУЗ ЯО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Клиническая больница 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№3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66,0</a:t>
                      </a:r>
                    </a:p>
                  </a:txBody>
                  <a:tcPr marL="9525" marR="9525" marT="9525" marB="0" anchor="b"/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Итого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87,0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21556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Претензии в разрезе медицинских организаций 9 месяцев 2024 </a:t>
            </a:r>
          </a:p>
        </p:txBody>
      </p:sp>
    </p:spTree>
    <p:extLst>
      <p:ext uri="{BB962C8B-B14F-4D97-AF65-F5344CB8AC3E}">
        <p14:creationId xmlns:p14="http://schemas.microsoft.com/office/powerpoint/2010/main" val="265055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2647100"/>
              </p:ext>
            </p:extLst>
          </p:nvPr>
        </p:nvGraphicFramePr>
        <p:xfrm>
          <a:off x="457200" y="111125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Финансовые результаты претензионной работы </a:t>
            </a:r>
            <a:br>
              <a:rPr lang="ru-RU" sz="2000" dirty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</a:br>
            <a:endParaRPr lang="ru-RU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1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3891</TotalTime>
  <Words>1658</Words>
  <Application>Microsoft Office PowerPoint</Application>
  <PresentationFormat>Экран (16:9)</PresentationFormat>
  <Paragraphs>507</Paragraphs>
  <Slides>23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Презентация PowerPoint</vt:lpstr>
      <vt:lpstr>Презентация PowerPoint</vt:lpstr>
      <vt:lpstr>Презентация PowerPoint</vt:lpstr>
      <vt:lpstr>Претензии в разрезе медицинских организаций 2023 </vt:lpstr>
      <vt:lpstr>Претензии в разрезе медицинских организаций 2023 </vt:lpstr>
      <vt:lpstr>Претензии в разрезе медицинских организаций 9 месяцев 2024 </vt:lpstr>
      <vt:lpstr>Претензии в разрезе медицинских организаций 9 месяцев 2024 </vt:lpstr>
      <vt:lpstr>Претензии в разрезе медицинских организаций 9 месяцев 2024 </vt:lpstr>
      <vt:lpstr>Финансовые результаты претензионной работы  </vt:lpstr>
      <vt:lpstr>Основные коды подтвержденных нарушений</vt:lpstr>
      <vt:lpstr>Основные коды подтвержденных нарушений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коды нарушений, выявленных ТФОМС в ходе рассмотрения претензий (не выявленных СМО)</vt:lpstr>
      <vt:lpstr>Презентация PowerPoint</vt:lpstr>
      <vt:lpstr>Сроки документооборота при проведении контрольно-экспертных мероприятий ТФОМС при рассмотрении претензий</vt:lpstr>
      <vt:lpstr>Сроки документооборота при проведении контрольно-экспертных мероприятий ТФОМС при рассмотрении претензий</vt:lpstr>
      <vt:lpstr>Презентация PowerPoint</vt:lpstr>
      <vt:lpstr>Презентация PowerPoint</vt:lpstr>
      <vt:lpstr>Презентация PowerPoint</vt:lpstr>
    </vt:vector>
  </TitlesOfParts>
  <Company>ТФОМС  по ЯО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Е.Л.Граменицкая</dc:creator>
  <cp:lastModifiedBy>Елена Б. Сорокина</cp:lastModifiedBy>
  <cp:revision>334</cp:revision>
  <cp:lastPrinted>2024-11-13T12:35:38Z</cp:lastPrinted>
  <dcterms:created xsi:type="dcterms:W3CDTF">2024-04-11T15:55:38Z</dcterms:created>
  <dcterms:modified xsi:type="dcterms:W3CDTF">2024-12-20T10:37:38Z</dcterms:modified>
</cp:coreProperties>
</file>