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42" r:id="rId2"/>
    <p:sldId id="375" r:id="rId3"/>
    <p:sldId id="332" r:id="rId4"/>
    <p:sldId id="383" r:id="rId5"/>
    <p:sldId id="376" r:id="rId6"/>
    <p:sldId id="382" r:id="rId7"/>
    <p:sldId id="368" r:id="rId8"/>
    <p:sldId id="381" r:id="rId9"/>
    <p:sldId id="377" r:id="rId10"/>
    <p:sldId id="384" r:id="rId11"/>
    <p:sldId id="364" r:id="rId12"/>
  </p:sldIdLst>
  <p:sldSz cx="9144000" cy="5143500" type="screen16x9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  <a:srgbClr val="2C9431"/>
    <a:srgbClr val="008E40"/>
    <a:srgbClr val="545454"/>
    <a:srgbClr val="5E5E5E"/>
    <a:srgbClr val="99FF99"/>
    <a:srgbClr val="2371C7"/>
    <a:srgbClr val="FFCC99"/>
    <a:srgbClr val="E7F3FF"/>
    <a:srgbClr val="18B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8" autoAdjust="0"/>
    <p:restoredTop sz="97912" autoAdjust="0"/>
  </p:normalViewPr>
  <p:slideViewPr>
    <p:cSldViewPr>
      <p:cViewPr>
        <p:scale>
          <a:sx n="140" d="100"/>
          <a:sy n="140" d="100"/>
        </p:scale>
        <p:origin x="-804" y="-30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57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228885473254637E-2"/>
          <c:y val="5.7963353011842904E-2"/>
          <c:w val="0.69790365788981712"/>
          <c:h val="0.82238796780609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Планируемый размер ПКЗ</c:v>
                </c:pt>
              </c:strCache>
            </c:strRef>
          </c:tx>
          <c:spPr>
            <a:solidFill>
              <a:srgbClr val="2371C7"/>
            </a:solidFill>
            <a:scene3d>
              <a:camera prst="orthographicFront"/>
              <a:lightRig rig="threePt" dir="t"/>
            </a:scene3d>
            <a:sp3d>
              <a:bevelT w="114300" h="63500" prst="coolSlant"/>
            </a:sp3d>
          </c:spPr>
          <c:invertIfNegative val="0"/>
          <c:cat>
            <c:strRef>
              <c:f>Лист1!$A$2:$A$5</c:f>
              <c:strCache>
                <c:ptCount val="4"/>
                <c:pt idx="0">
                  <c:v>на 01.01.2023</c:v>
                </c:pt>
                <c:pt idx="1">
                  <c:v>на 01.01.2024</c:v>
                </c:pt>
                <c:pt idx="2">
                  <c:v>на 01.12.2024</c:v>
                </c:pt>
                <c:pt idx="3">
                  <c:v>на 01.12.2025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724.1</c:v>
                </c:pt>
                <c:pt idx="1">
                  <c:v>461.3</c:v>
                </c:pt>
                <c:pt idx="2">
                  <c:v>280.10000000000002</c:v>
                </c:pt>
                <c:pt idx="3">
                  <c:v>142.69999999999999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Фактический размер ПКЗ</c:v>
                </c:pt>
              </c:strCache>
            </c:strRef>
          </c:tx>
          <c:spPr>
            <a:solidFill>
              <a:srgbClr val="FFCC99"/>
            </a:solidFill>
            <a:effectLst>
              <a:outerShdw blurRad="25400" dist="50800" dir="5400000" algn="ctr" rotWithShape="0">
                <a:srgbClr val="000000">
                  <a:alpha val="43137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3350" h="69850" prst="coolSlant"/>
            </a:sp3d>
          </c:spPr>
          <c:invertIfNegative val="0"/>
          <c:cat>
            <c:strRef>
              <c:f>Лист1!$A$2:$A$5</c:f>
              <c:strCache>
                <c:ptCount val="4"/>
                <c:pt idx="0">
                  <c:v>на 01.01.2023</c:v>
                </c:pt>
                <c:pt idx="1">
                  <c:v>на 01.01.2024</c:v>
                </c:pt>
                <c:pt idx="2">
                  <c:v>на 01.12.2024</c:v>
                </c:pt>
                <c:pt idx="3">
                  <c:v>на 01.12.2025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616.79999999999995</c:v>
                </c:pt>
                <c:pt idx="1">
                  <c:v>495.2</c:v>
                </c:pt>
                <c:pt idx="2">
                  <c:v>309.3</c:v>
                </c:pt>
                <c:pt idx="3">
                  <c:v>141.4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288384"/>
        <c:axId val="54289920"/>
      </c:barChart>
      <c:catAx>
        <c:axId val="54288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54289920"/>
        <c:crosses val="autoZero"/>
        <c:auto val="1"/>
        <c:lblAlgn val="ctr"/>
        <c:lblOffset val="100"/>
        <c:noMultiLvlLbl val="0"/>
      </c:catAx>
      <c:valAx>
        <c:axId val="54289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54288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331562419514145"/>
          <c:y val="0.41691511799230518"/>
          <c:w val="0.20752634166702422"/>
          <c:h val="0.2498186551125226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0.13969</cdr:x>
      <cdr:y>0.0138</cdr:y>
    </cdr:from>
    <cdr:to>
      <cdr:x>0.25928</cdr:x>
      <cdr:y>0.13753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162260" y="48187"/>
          <a:ext cx="995126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0" tIns="0" rIns="0" bIns="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</a:rPr>
            <a:t>- </a:t>
          </a:r>
          <a:r>
            <a:rPr lang="ru-RU" sz="1400" b="1" dirty="0" smtClean="0">
              <a:solidFill>
                <a:schemeClr val="tx1"/>
              </a:solidFill>
            </a:rPr>
            <a:t>14,8 </a:t>
          </a:r>
          <a:r>
            <a:rPr lang="ru-RU" sz="1400" b="1" dirty="0" smtClean="0">
              <a:solidFill>
                <a:schemeClr val="tx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0.30109</cdr:x>
      <cdr:y>0.21596</cdr:y>
    </cdr:from>
    <cdr:to>
      <cdr:x>0.42069</cdr:x>
      <cdr:y>0.33969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2623352" y="674361"/>
          <a:ext cx="1042071" cy="3863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0" tIns="0" rIns="0" bIns="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</a:rPr>
            <a:t>+ 7,3 %</a:t>
          </a:r>
        </a:p>
      </cdr:txBody>
    </cdr:sp>
  </cdr:relSizeAnchor>
  <cdr:relSizeAnchor xmlns:cdr="http://schemas.openxmlformats.org/drawingml/2006/chartDrawing">
    <cdr:from>
      <cdr:x>0.47304</cdr:x>
      <cdr:y>0.42502</cdr:y>
    </cdr:from>
    <cdr:to>
      <cdr:x>0.59264</cdr:x>
      <cdr:y>0.54875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4121604" y="1327174"/>
          <a:ext cx="1042071" cy="3863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0" tIns="0" rIns="0" bIns="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</a:rPr>
            <a:t>+10,4 </a:t>
          </a:r>
          <a:r>
            <a:rPr lang="ru-RU" sz="1400" b="1" dirty="0" smtClean="0">
              <a:solidFill>
                <a:schemeClr val="tx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0.65028</cdr:x>
      <cdr:y>0.73283</cdr:y>
    </cdr:from>
    <cdr:to>
      <cdr:x>0.69738</cdr:x>
      <cdr:y>0.87544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5665872" y="2288356"/>
          <a:ext cx="410415" cy="4453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rtlCol="0" anchor="ctr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b="1" dirty="0" smtClean="0">
              <a:solidFill>
                <a:schemeClr val="bg1"/>
              </a:solidFill>
            </a:rPr>
            <a:t>142,7</a:t>
          </a:r>
          <a:endParaRPr lang="ru-RU" sz="1000" b="1" dirty="0" smtClean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0.69817</cdr:x>
      <cdr:y>0.73708</cdr:y>
    </cdr:from>
    <cdr:to>
      <cdr:x>0.75221</cdr:x>
      <cdr:y>0.87544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6083110" y="2301624"/>
          <a:ext cx="470847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rtlCol="0" anchor="ctr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b="1" dirty="0" smtClean="0">
              <a:solidFill>
                <a:schemeClr val="tx1"/>
              </a:solidFill>
            </a:rPr>
            <a:t>141,4</a:t>
          </a:r>
          <a:endParaRPr lang="ru-RU" sz="1100" b="1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0.64169</cdr:x>
      <cdr:y>0.57507</cdr:y>
    </cdr:from>
    <cdr:to>
      <cdr:x>0.76129</cdr:x>
      <cdr:y>0.6988</cdr:y>
    </cdr:to>
    <cdr:sp macro="" textlink="">
      <cdr:nvSpPr>
        <cdr:cNvPr id="7" name="Прямоугольник 6"/>
        <cdr:cNvSpPr/>
      </cdr:nvSpPr>
      <cdr:spPr>
        <a:xfrm xmlns:a="http://schemas.openxmlformats.org/drawingml/2006/main">
          <a:off x="5591018" y="1795742"/>
          <a:ext cx="1042071" cy="3863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0" tIns="0" rIns="0" bIns="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</a:rPr>
            <a:t>- 0,9 </a:t>
          </a:r>
          <a:r>
            <a:rPr lang="ru-RU" sz="1400" b="1" dirty="0" smtClean="0">
              <a:solidFill>
                <a:schemeClr val="tx1"/>
              </a:solidFill>
            </a:rPr>
            <a:t>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1"/>
            <a:ext cx="2946065" cy="4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RU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101" y="1"/>
            <a:ext cx="2946065" cy="4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428913"/>
            <a:ext cx="2946065" cy="4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RU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101" y="9428913"/>
            <a:ext cx="2946065" cy="4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3B9D3C-BA8D-4BE0-86C9-DD829BB15AA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320020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46065" cy="49598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01" y="1"/>
            <a:ext cx="2946065" cy="49598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37570ADA-04DF-42A5-892B-E7AA91F75EFE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1670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161" y="4714459"/>
            <a:ext cx="5439355" cy="4467339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28913"/>
            <a:ext cx="2946065" cy="49598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01" y="9428913"/>
            <a:ext cx="2946065" cy="49598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E903178C-4964-44B0-BAB6-057517D177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34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574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1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5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002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002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002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0028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002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ChangeArrowheads="1"/>
          </p:cNvSpPr>
          <p:nvPr/>
        </p:nvSpPr>
        <p:spPr bwMode="gray">
          <a:xfrm>
            <a:off x="0" y="2228850"/>
            <a:ext cx="9144000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4057650"/>
            <a:ext cx="5181600" cy="4000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2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  <a:endParaRPr lang="en-US" altLang="ru-RU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4857751"/>
            <a:ext cx="2133600" cy="183356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 alt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4857751"/>
            <a:ext cx="2895600" cy="183356"/>
          </a:xfrm>
        </p:spPr>
        <p:txBody>
          <a:bodyPr/>
          <a:lstStyle>
            <a:lvl1pPr algn="ctr">
              <a:defRPr sz="900">
                <a:latin typeface="Arial" charset="0"/>
              </a:defRPr>
            </a:lvl1pPr>
          </a:lstStyle>
          <a:p>
            <a:endParaRPr lang="en-US" alt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57751"/>
            <a:ext cx="2133600" cy="183356"/>
          </a:xfrm>
        </p:spPr>
        <p:txBody>
          <a:bodyPr/>
          <a:lstStyle>
            <a:lvl1pPr>
              <a:defRPr sz="9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5E559831-3B06-480D-B0E2-68A4389F41F6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81000" y="239316"/>
            <a:ext cx="13716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2100" b="1">
                <a:latin typeface="Verdana" pitchFamily="34" charset="0"/>
              </a:rPr>
              <a:t>LOGO</a:t>
            </a: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gray">
          <a:xfrm>
            <a:off x="0" y="2171700"/>
            <a:ext cx="8229600" cy="6858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924800" cy="5143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  <a:endParaRPr lang="en-US" altLang="ru-RU" noProof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86F2D-B603-4355-8CB9-452F7A6A92B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83243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10767"/>
            <a:ext cx="2057400" cy="441245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10767"/>
            <a:ext cx="6019800" cy="441245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B6983-25C2-4E16-A3E1-4DA1039E4E7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71646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10767"/>
            <a:ext cx="7391400" cy="4226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003697"/>
            <a:ext cx="8229600" cy="381952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781800" y="202409"/>
            <a:ext cx="2133600" cy="184547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4898234"/>
            <a:ext cx="2895600" cy="207169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505200" y="4914900"/>
            <a:ext cx="2133600" cy="190500"/>
          </a:xfrm>
        </p:spPr>
        <p:txBody>
          <a:bodyPr/>
          <a:lstStyle>
            <a:lvl1pPr>
              <a:defRPr/>
            </a:lvl1pPr>
          </a:lstStyle>
          <a:p>
            <a:fld id="{7BEA02CA-E44F-4470-85D2-E08BCB88EF5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9311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25CB1A-7FDF-46B5-8584-44C95FD213C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6285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E116F-09C9-4A0F-BD55-488FBC20C0E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8427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03697"/>
            <a:ext cx="4038600" cy="38195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03697"/>
            <a:ext cx="4038600" cy="38195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964C9-ED8C-4329-939C-0ED3D091308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14735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DBB13-A701-493D-B784-C76CDBE1EA3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35348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E9575-4208-4ADF-88F9-B3440741A62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2144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B6CD2-0C92-4E07-8436-91C16B5F9D0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22386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2B1F99-6443-43D4-ABDD-1A4742334C5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0686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B0695-3B89-40DC-AAB4-C729CA23901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4899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400050"/>
            <a:ext cx="9144000" cy="51435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gray">
          <a:xfrm>
            <a:off x="0" y="342900"/>
            <a:ext cx="8229600" cy="51435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03697"/>
            <a:ext cx="8229600" cy="381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81800" y="202409"/>
            <a:ext cx="2133600" cy="184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>
                <a:latin typeface="+mn-lt"/>
              </a:defRPr>
            </a:lvl1pPr>
          </a:lstStyle>
          <a:p>
            <a:endParaRPr lang="en-U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4898234"/>
            <a:ext cx="2895600" cy="207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>
                <a:latin typeface="+mn-lt"/>
              </a:defRPr>
            </a:lvl1pPr>
          </a:lstStyle>
          <a:p>
            <a:endParaRPr lang="en-U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4914900"/>
            <a:ext cx="2133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 b="1">
                <a:latin typeface="+mn-lt"/>
              </a:defRPr>
            </a:lvl1pPr>
          </a:lstStyle>
          <a:p>
            <a:fld id="{338F6C3A-9D9C-4674-A536-D293ADD0FB04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838200" y="410767"/>
            <a:ext cx="7391400" cy="422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100">
          <a:solidFill>
            <a:schemeClr val="tx1"/>
          </a:solidFill>
          <a:latin typeface="Arial" charset="0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800">
          <a:solidFill>
            <a:schemeClr val="tx1"/>
          </a:solidFill>
          <a:latin typeface="Arial" charset="0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Arial" charset="0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00917" y="3795886"/>
            <a:ext cx="4320482" cy="343958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ru-RU" sz="1400" dirty="0" smtClean="0">
                <a:cs typeface="Arial" panose="020B0604020202020204" pitchFamily="34" charset="0"/>
              </a:rPr>
              <a:t>Горюнова Екатерина Александровна, </a:t>
            </a:r>
          </a:p>
          <a:p>
            <a:pPr algn="l">
              <a:spcBef>
                <a:spcPts val="0"/>
              </a:spcBef>
            </a:pPr>
            <a:r>
              <a:rPr lang="ru-RU" sz="1400" b="0" dirty="0" smtClean="0">
                <a:cs typeface="Arial" panose="020B0604020202020204" pitchFamily="34" charset="0"/>
              </a:rPr>
              <a:t>Начальник планово-экономического отдела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ctrTitle"/>
          </p:nvPr>
        </p:nvSpPr>
        <p:spPr bwMode="black">
          <a:xfrm>
            <a:off x="539552" y="2108621"/>
            <a:ext cx="8208912" cy="1327225"/>
          </a:xfrm>
          <a:ln>
            <a:noFill/>
          </a:ln>
        </p:spPr>
        <p:txBody>
          <a:bodyPr vert="horz" wrap="square" lIns="91440" tIns="27000" rIns="91440" bIns="27000" numCol="1" anchor="ctr" anchorCtr="0" compatLnSpc="1">
            <a:prstTxWarp prst="textNoShape">
              <a:avLst/>
            </a:prstTxWarp>
          </a:bodyPr>
          <a:lstStyle/>
          <a:p>
            <a:r>
              <a:rPr lang="ru-RU" sz="1400" dirty="0">
                <a:solidFill>
                  <a:schemeClr val="tx1"/>
                </a:solidFill>
              </a:rPr>
              <a:t>«Внесение изменений в порядок заполнения и предоставления отчетности по форме 1МФУ. </a:t>
            </a:r>
            <a:r>
              <a:rPr lang="ru-RU" sz="1400" dirty="0" smtClean="0">
                <a:solidFill>
                  <a:schemeClr val="tx1"/>
                </a:solidFill>
              </a:rPr>
              <a:t>Особенности </a:t>
            </a:r>
            <a:r>
              <a:rPr lang="ru-RU" sz="1400" dirty="0">
                <a:solidFill>
                  <a:schemeClr val="tx1"/>
                </a:solidFill>
              </a:rPr>
              <a:t>заполнения отчетности ФОМС «Сведения о кредиторской задолженности медицинских организаций государственной и муниципальной систем здравоохранения, участвующих в реализации территориальной программы ОМС»</a:t>
            </a:r>
            <a:endParaRPr lang="ru-RU" sz="1400" b="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  <a:cs typeface="Aharoni" panose="02010803020104030203" pitchFamily="2" charset="-79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black">
          <a:xfrm>
            <a:off x="3599892" y="4443958"/>
            <a:ext cx="2124236" cy="171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Arial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5pPr>
            <a:lvl6pPr marL="18859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6pPr>
            <a:lvl7pPr marL="22288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7pPr>
            <a:lvl8pPr marL="25717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8pPr>
            <a:lvl9pPr marL="29146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ru-RU" sz="1400" b="0" kern="0" dirty="0" smtClean="0">
                <a:cs typeface="Arial" panose="020B0604020202020204" pitchFamily="34" charset="0"/>
              </a:rPr>
              <a:t>февраль, 2026 год                          </a:t>
            </a:r>
          </a:p>
          <a:p>
            <a:pPr algn="l">
              <a:spcBef>
                <a:spcPts val="0"/>
              </a:spcBef>
            </a:pPr>
            <a:endParaRPr lang="ru-RU" sz="1350" b="0" kern="0" dirty="0"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535" y="281587"/>
            <a:ext cx="1284207" cy="9303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742" y="1180298"/>
            <a:ext cx="1145347" cy="80677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407" y="1135274"/>
            <a:ext cx="1152128" cy="833612"/>
          </a:xfrm>
          <a:prstGeom prst="rect">
            <a:avLst/>
          </a:prstGeom>
        </p:spPr>
      </p:pic>
      <p:pic>
        <p:nvPicPr>
          <p:cNvPr id="10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394" y="261568"/>
            <a:ext cx="1213371" cy="8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6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711" y="1173998"/>
            <a:ext cx="1284207" cy="785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942" y="261567"/>
            <a:ext cx="1129536" cy="826484"/>
          </a:xfrm>
          <a:prstGeom prst="rect">
            <a:avLst/>
          </a:prstGeom>
        </p:spPr>
      </p:pic>
      <p:grpSp>
        <p:nvGrpSpPr>
          <p:cNvPr id="16" name="Группа 15"/>
          <p:cNvGrpSpPr/>
          <p:nvPr/>
        </p:nvGrpSpPr>
        <p:grpSpPr>
          <a:xfrm>
            <a:off x="254805" y="1859959"/>
            <a:ext cx="8637673" cy="135727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17" name="Прямоугольник 16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55763" y="681540"/>
              <a:ext cx="1572508" cy="13133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  <p:pic>
        <p:nvPicPr>
          <p:cNvPr id="19" name="Picture 2"/>
          <p:cNvPicPr preferRelativeResize="0"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653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10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987507" y="195486"/>
            <a:ext cx="7754354" cy="632532"/>
          </a:xfrm>
          <a:noFill/>
          <a:ln>
            <a:noFill/>
          </a:ln>
        </p:spPr>
        <p:txBody>
          <a:bodyPr/>
          <a:lstStyle/>
          <a:p>
            <a:r>
              <a:rPr lang="ru-RU" sz="1800" dirty="0" smtClean="0">
                <a:solidFill>
                  <a:srgbClr val="1D4575"/>
                </a:solidFill>
                <a:latin typeface="Arial Black" pitchFamily="34" charset="0"/>
              </a:rPr>
              <a:t>Схема взаимодействия при предоставлении информации о КЗ,ПКЗ и остатке по средствам ОМС</a:t>
            </a:r>
            <a:endParaRPr lang="ru-RU" sz="1800" dirty="0" smtClean="0">
              <a:solidFill>
                <a:srgbClr val="1D4575"/>
              </a:solidFill>
              <a:latin typeface="Arial Black" pitchFamily="34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323528" y="607510"/>
            <a:ext cx="8456128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2" name="Прямоугольник 31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  <p:pic>
        <p:nvPicPr>
          <p:cNvPr id="22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Скругленный прямоугольник 38"/>
          <p:cNvSpPr/>
          <p:nvPr/>
        </p:nvSpPr>
        <p:spPr>
          <a:xfrm>
            <a:off x="3563888" y="1112466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0"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МО</a:t>
            </a:r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8" name="Стрелка вправо 47"/>
          <p:cNvSpPr/>
          <p:nvPr/>
        </p:nvSpPr>
        <p:spPr>
          <a:xfrm rot="5400000">
            <a:off x="2256263" y="3186508"/>
            <a:ext cx="576063" cy="210645"/>
          </a:xfrm>
          <a:prstGeom prst="rightArrow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39999">
                <a:schemeClr val="accent2">
                  <a:lumMod val="60000"/>
                  <a:lumOff val="40000"/>
                </a:schemeClr>
              </a:gs>
              <a:gs pos="70000">
                <a:srgbClr val="92D050"/>
              </a:gs>
              <a:gs pos="78000">
                <a:srgbClr val="00B050"/>
              </a:gs>
              <a:gs pos="100000">
                <a:srgbClr val="007635"/>
              </a:gs>
            </a:gsLst>
            <a:lin ang="10800000" scaled="1"/>
            <a:tileRect/>
          </a:gra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280429" y="3575561"/>
            <a:ext cx="1268402" cy="5151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dirty="0" smtClean="0">
                <a:solidFill>
                  <a:srgbClr val="5E5E5E"/>
                </a:solidFill>
              </a:rPr>
              <a:t>ФОМС</a:t>
            </a:r>
            <a:endParaRPr lang="ru-RU" sz="1600" dirty="0" smtClean="0">
              <a:solidFill>
                <a:srgbClr val="5E5E5E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835696" y="2166596"/>
            <a:ext cx="1417204" cy="837202"/>
          </a:xfrm>
          <a:prstGeom prst="roundRect">
            <a:avLst/>
          </a:prstGeom>
          <a:solidFill>
            <a:srgbClr val="18B018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Минздрав</a:t>
            </a:r>
          </a:p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ЯО</a:t>
            </a:r>
            <a:endParaRPr lang="ru-RU" sz="1600" dirty="0">
              <a:solidFill>
                <a:srgbClr val="008E40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149314" y="2168914"/>
            <a:ext cx="1417204" cy="834884"/>
          </a:xfrm>
          <a:prstGeom prst="roundRect">
            <a:avLst/>
          </a:prstGeom>
          <a:solidFill>
            <a:srgbClr val="18B018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ТФОМС</a:t>
            </a:r>
          </a:p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ЯО</a:t>
            </a:r>
            <a:endParaRPr lang="ru-RU" sz="1600" dirty="0">
              <a:solidFill>
                <a:srgbClr val="008E40"/>
              </a:solidFill>
            </a:endParaRPr>
          </a:p>
        </p:txBody>
      </p:sp>
      <p:sp>
        <p:nvSpPr>
          <p:cNvPr id="31" name="Стрелка вправо 30"/>
          <p:cNvSpPr/>
          <p:nvPr/>
        </p:nvSpPr>
        <p:spPr>
          <a:xfrm rot="1840798">
            <a:off x="4912193" y="1731755"/>
            <a:ext cx="984073" cy="229314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rgbClr val="92D050"/>
              </a:gs>
              <a:gs pos="63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626618" y="1601800"/>
            <a:ext cx="1377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КЗ, ПКЗ, остаток</a:t>
            </a:r>
            <a:endParaRPr lang="ru-RU" sz="12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966920" y="3037185"/>
            <a:ext cx="2565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ежемесячно до 15 числа после проведения сверки с Минздравом ЯО</a:t>
            </a:r>
            <a:endParaRPr lang="ru-RU" sz="1200" b="1" dirty="0"/>
          </a:p>
        </p:txBody>
      </p:sp>
      <p:sp>
        <p:nvSpPr>
          <p:cNvPr id="47" name="Стрелка вправо 46"/>
          <p:cNvSpPr/>
          <p:nvPr/>
        </p:nvSpPr>
        <p:spPr>
          <a:xfrm rot="5400000">
            <a:off x="5585478" y="3233023"/>
            <a:ext cx="563872" cy="129806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Стрелка вправо 33"/>
          <p:cNvSpPr/>
          <p:nvPr/>
        </p:nvSpPr>
        <p:spPr>
          <a:xfrm rot="8510325">
            <a:off x="2662238" y="1717975"/>
            <a:ext cx="984073" cy="229314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rgbClr val="92D050"/>
              </a:gs>
              <a:gs pos="63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5580112" y="1443485"/>
            <a:ext cx="1377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ежемесячно до 10 числа</a:t>
            </a:r>
            <a:endParaRPr lang="ru-RU" sz="1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673666" y="1578554"/>
            <a:ext cx="1377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е</a:t>
            </a:r>
            <a:r>
              <a:rPr lang="ru-RU" sz="1200" b="1" dirty="0" smtClean="0"/>
              <a:t>жемесячно</a:t>
            </a:r>
          </a:p>
          <a:p>
            <a:pPr algn="ctr"/>
            <a:r>
              <a:rPr lang="ru-RU" sz="1200" b="1" dirty="0" smtClean="0"/>
              <a:t>до 20 числа</a:t>
            </a:r>
            <a:endParaRPr lang="ru-RU" sz="12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760917" y="3194323"/>
            <a:ext cx="19410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ежеквартально</a:t>
            </a:r>
            <a:endParaRPr lang="ru-RU" sz="1200" b="1" dirty="0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871940" y="3563928"/>
            <a:ext cx="1380960" cy="76789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Минздрав РФ</a:t>
            </a:r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СВЕРКА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3" name="Стрелка вправо 52"/>
          <p:cNvSpPr/>
          <p:nvPr/>
        </p:nvSpPr>
        <p:spPr>
          <a:xfrm rot="10800000">
            <a:off x="3275855" y="3727816"/>
            <a:ext cx="2004573" cy="210645"/>
          </a:xfrm>
          <a:prstGeom prst="rightArrow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39999">
                <a:schemeClr val="accent2">
                  <a:lumMod val="60000"/>
                  <a:lumOff val="40000"/>
                </a:schemeClr>
              </a:gs>
              <a:gs pos="70000">
                <a:schemeClr val="bg1">
                  <a:lumMod val="95000"/>
                </a:schemeClr>
              </a:gs>
              <a:gs pos="78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10800000" scaled="1"/>
            <a:tileRect/>
          </a:gra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3344813" y="4054819"/>
            <a:ext cx="19410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ежемесячно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78394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Grp="1" noChangeArrowheads="1"/>
          </p:cNvSpPr>
          <p:nvPr>
            <p:ph type="ctrTitle"/>
          </p:nvPr>
        </p:nvSpPr>
        <p:spPr bwMode="black">
          <a:xfrm>
            <a:off x="361173" y="2211710"/>
            <a:ext cx="8424936" cy="792088"/>
          </a:xfrm>
          <a:ln>
            <a:noFill/>
          </a:ln>
        </p:spPr>
        <p:txBody>
          <a:bodyPr vert="horz" wrap="square" lIns="91440" tIns="27000" rIns="91440" bIns="2700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СПАСИБО ЗА ВНИМАНИЕ</a:t>
            </a:r>
            <a:endParaRPr lang="ru-RU" sz="2000" b="0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  <a:cs typeface="Aharoni" panose="02010803020104030203" pitchFamily="2" charset="-79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535" y="434220"/>
            <a:ext cx="1284207" cy="9303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742" y="1332931"/>
            <a:ext cx="1145347" cy="8067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407" y="1287907"/>
            <a:ext cx="1152128" cy="833612"/>
          </a:xfrm>
          <a:prstGeom prst="rect">
            <a:avLst/>
          </a:prstGeom>
        </p:spPr>
      </p:pic>
      <p:pic>
        <p:nvPicPr>
          <p:cNvPr id="7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394" y="414201"/>
            <a:ext cx="1213371" cy="8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6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711" y="1326631"/>
            <a:ext cx="1284207" cy="785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942" y="414200"/>
            <a:ext cx="1129536" cy="826484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>
            <a:off x="179512" y="1995686"/>
            <a:ext cx="8637673" cy="135727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12" name="Прямоугольник 11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55763" y="681540"/>
              <a:ext cx="1572508" cy="13133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3433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917" y="955176"/>
            <a:ext cx="8366821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algn="just">
              <a:spcAft>
                <a:spcPts val="600"/>
              </a:spcAft>
              <a:buNone/>
            </a:pPr>
            <a:r>
              <a:rPr lang="ru-RU" b="1" dirty="0" smtClean="0">
                <a:latin typeface="Calibri" panose="020F0502020204030204" pitchFamily="34" charset="0"/>
              </a:rPr>
              <a:t>Совместным п</a:t>
            </a:r>
            <a:r>
              <a:rPr lang="ru-RU" b="1" dirty="0" smtClean="0">
                <a:latin typeface="Calibri" panose="020F0502020204030204" pitchFamily="34" charset="0"/>
              </a:rPr>
              <a:t>риказом </a:t>
            </a:r>
            <a:r>
              <a:rPr lang="ru-RU" b="1" dirty="0" smtClean="0">
                <a:latin typeface="Calibri" panose="020F0502020204030204" pitchFamily="34" charset="0"/>
              </a:rPr>
              <a:t>от 30.01.2026  № 107/030 </a:t>
            </a:r>
            <a:r>
              <a:rPr lang="ru-RU" sz="20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внесены изменения в 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совместный приказ министерства здравоохранения Ярославской области и ТФОМС Ярославской области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от 30.06.2020 № 612/276</a:t>
            </a:r>
            <a:r>
              <a:rPr lang="ru-RU" b="1" dirty="0" smtClean="0">
                <a:latin typeface="Calibri" panose="020F0502020204030204" pitchFamily="34" charset="0"/>
              </a:rPr>
              <a:t>, утверждающий форму 1МФУ и порядок ее предоставления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.</a:t>
            </a:r>
          </a:p>
          <a:p>
            <a:pPr marL="0" algn="just">
              <a:spcAft>
                <a:spcPts val="600"/>
              </a:spcAft>
              <a:buNone/>
            </a:pP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Изменения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вступаю</a:t>
            </a: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т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в силу с 01.02.2026.</a:t>
            </a:r>
          </a:p>
          <a:p>
            <a:pPr marL="0" algn="just">
              <a:spcAft>
                <a:spcPts val="600"/>
              </a:spcAft>
              <a:buNone/>
            </a:pPr>
            <a:r>
              <a:rPr lang="ru-RU" sz="20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Цель</a:t>
            </a:r>
            <a:r>
              <a:rPr lang="ru-RU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повышение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качества и оперативности сбора информации</a:t>
            </a:r>
            <a:r>
              <a:rPr lang="ru-RU" sz="20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.</a:t>
            </a:r>
            <a:endParaRPr lang="ru-RU" sz="20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algn="just">
              <a:spcAft>
                <a:spcPts val="600"/>
              </a:spcAft>
              <a:buNone/>
            </a:pPr>
            <a:r>
              <a:rPr lang="ru-RU" sz="20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Основные изменения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Предоставление отчетности в министерство здравоохранения Ярославской области;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Предоставление расширенной пояснительной записки при наличии просроченной кредиторской задолженности по средствам </a:t>
            </a:r>
            <a:r>
              <a:rPr lang="ru-RU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ОМС.</a:t>
            </a:r>
            <a:endParaRPr lang="ru-RU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2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115616" y="123478"/>
            <a:ext cx="7792150" cy="703855"/>
          </a:xfrm>
          <a:noFill/>
          <a:ln>
            <a:noFill/>
          </a:ln>
        </p:spPr>
        <p:txBody>
          <a:bodyPr/>
          <a:lstStyle/>
          <a:p>
            <a:pPr marL="54000">
              <a:lnSpc>
                <a:spcPct val="90000"/>
              </a:lnSpc>
            </a:pPr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Мониторинг финансовой устойчивости 1МФУ</a:t>
            </a:r>
            <a:endParaRPr lang="ru-RU" sz="1900" dirty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36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Группа 36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8" name="Прямоугольник 3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02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3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987507" y="195486"/>
            <a:ext cx="7754354" cy="632532"/>
          </a:xfrm>
          <a:noFill/>
          <a:ln>
            <a:noFill/>
          </a:ln>
        </p:spPr>
        <p:txBody>
          <a:bodyPr/>
          <a:lstStyle/>
          <a:p>
            <a:r>
              <a:rPr lang="ru-RU" sz="1800" dirty="0" smtClean="0">
                <a:solidFill>
                  <a:srgbClr val="1D4575"/>
                </a:solidFill>
                <a:latin typeface="Arial Black" pitchFamily="34" charset="0"/>
              </a:rPr>
              <a:t>Порядок предоставления </a:t>
            </a:r>
            <a:br>
              <a:rPr lang="ru-RU" sz="1800" dirty="0" smtClean="0">
                <a:solidFill>
                  <a:srgbClr val="1D4575"/>
                </a:solidFill>
                <a:latin typeface="Arial Black" pitchFamily="34" charset="0"/>
              </a:rPr>
            </a:br>
            <a:r>
              <a:rPr lang="ru-RU" sz="1800" dirty="0" smtClean="0">
                <a:solidFill>
                  <a:srgbClr val="1D4575"/>
                </a:solidFill>
                <a:latin typeface="Arial Black" pitchFamily="34" charset="0"/>
              </a:rPr>
              <a:t>Мониторинга </a:t>
            </a:r>
            <a:r>
              <a:rPr lang="ru-RU" sz="1800" dirty="0">
                <a:solidFill>
                  <a:srgbClr val="1D4575"/>
                </a:solidFill>
                <a:latin typeface="Arial Black" pitchFamily="34" charset="0"/>
              </a:rPr>
              <a:t>финансовой устойчивости 1МФУ</a:t>
            </a:r>
            <a:endParaRPr lang="ru-RU" sz="1800" dirty="0" smtClean="0">
              <a:solidFill>
                <a:srgbClr val="1D4575"/>
              </a:solidFill>
              <a:latin typeface="Arial Black" pitchFamily="34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323528" y="607510"/>
            <a:ext cx="8456128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2" name="Прямоугольник 31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  <p:pic>
        <p:nvPicPr>
          <p:cNvPr id="22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1"/>
          <p:cNvSpPr txBox="1"/>
          <p:nvPr/>
        </p:nvSpPr>
        <p:spPr>
          <a:xfrm>
            <a:off x="827584" y="2835467"/>
            <a:ext cx="714739" cy="28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tx1">
                    <a:lumMod val="75000"/>
                  </a:schemeClr>
                </a:solidFill>
              </a:rPr>
              <a:t>…….</a:t>
            </a:r>
            <a:endParaRPr lang="ru-RU" sz="14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45783" y="1851670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0"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МО2</a:t>
            </a: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445783" y="1296456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0"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МО1</a:t>
            </a:r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466515" y="2403419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0"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МО3</a:t>
            </a: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477888" y="3363838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288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МО19</a:t>
            </a:r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66515" y="3950094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288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МО20</a:t>
            </a:r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868143" y="1512480"/>
            <a:ext cx="1368153" cy="2599969"/>
          </a:xfrm>
          <a:prstGeom prst="roundRect">
            <a:avLst/>
          </a:prstGeom>
          <a:solidFill>
            <a:srgbClr val="FFE7E7"/>
          </a:solidFill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0" h="0"/>
            <a:bevelB w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rtlCol="0" anchor="ctr"/>
          <a:lstStyle/>
          <a:p>
            <a:pPr algn="ctr"/>
            <a:r>
              <a:rPr lang="ru-RU" sz="1200" u="sng" dirty="0" smtClean="0">
                <a:solidFill>
                  <a:schemeClr val="tx1"/>
                </a:solidFill>
              </a:rPr>
              <a:t>Рейтинг </a:t>
            </a:r>
            <a:r>
              <a:rPr lang="ru-RU" sz="1200" u="sng" dirty="0" smtClean="0">
                <a:solidFill>
                  <a:schemeClr val="tx1"/>
                </a:solidFill>
              </a:rPr>
              <a:t>МО:</a:t>
            </a:r>
            <a:endParaRPr lang="ru-RU" sz="1200" u="sng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tx1"/>
                </a:solidFill>
              </a:rPr>
              <a:t>Размер</a:t>
            </a:r>
            <a:r>
              <a:rPr lang="ru-RU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остатков средств </a:t>
            </a:r>
            <a:r>
              <a:rPr lang="ru-RU" sz="1200" dirty="0" smtClean="0">
                <a:solidFill>
                  <a:schemeClr val="tx1"/>
                </a:solidFill>
              </a:rPr>
              <a:t>ОМС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tx1"/>
                </a:solidFill>
              </a:rPr>
              <a:t>Наличие и размер</a:t>
            </a:r>
            <a:r>
              <a:rPr lang="ru-RU" sz="1200" dirty="0" smtClean="0">
                <a:solidFill>
                  <a:schemeClr val="tx1"/>
                </a:solidFill>
              </a:rPr>
              <a:t> ПКЗ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tx1"/>
                </a:solidFill>
              </a:rPr>
              <a:t>Динамика роста/ снижения ПКЗ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7740352" y="3075806"/>
            <a:ext cx="1255232" cy="1010229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ctr"/>
          <a:lstStyle/>
          <a:p>
            <a:pPr algn="ctr"/>
            <a:r>
              <a:rPr lang="ru-RU" sz="1400" dirty="0" smtClean="0">
                <a:solidFill>
                  <a:srgbClr val="545454"/>
                </a:solidFill>
              </a:rPr>
              <a:t>ФАС</a:t>
            </a:r>
          </a:p>
          <a:p>
            <a:pPr algn="ctr"/>
            <a:r>
              <a:rPr lang="ru-RU" sz="1400" dirty="0" smtClean="0">
                <a:solidFill>
                  <a:srgbClr val="545454"/>
                </a:solidFill>
              </a:rPr>
              <a:t>КРИ</a:t>
            </a:r>
          </a:p>
          <a:p>
            <a:pPr algn="ctr"/>
            <a:r>
              <a:rPr lang="ru-RU" sz="1300" dirty="0" smtClean="0">
                <a:solidFill>
                  <a:srgbClr val="545454"/>
                </a:solidFill>
              </a:rPr>
              <a:t>Прокуратура</a:t>
            </a:r>
          </a:p>
          <a:p>
            <a:pPr algn="ctr"/>
            <a:endParaRPr lang="ru-RU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8" name="Стрелка вправо 47"/>
          <p:cNvSpPr/>
          <p:nvPr/>
        </p:nvSpPr>
        <p:spPr>
          <a:xfrm rot="10800000">
            <a:off x="5260190" y="1976504"/>
            <a:ext cx="607953" cy="163198"/>
          </a:xfrm>
          <a:prstGeom prst="rightArrow">
            <a:avLst/>
          </a:prstGeom>
          <a:gradFill flip="none" rotWithShape="1">
            <a:gsLst>
              <a:gs pos="0">
                <a:srgbClr val="008E40"/>
              </a:gs>
              <a:gs pos="39999">
                <a:srgbClr val="2C9431"/>
              </a:gs>
              <a:gs pos="70000">
                <a:schemeClr val="tx2">
                  <a:lumMod val="20000"/>
                  <a:lumOff val="80000"/>
                </a:schemeClr>
              </a:gs>
              <a:gs pos="69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10800000" scaled="1"/>
            <a:tileRect/>
          </a:gra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1918048" y="3579862"/>
            <a:ext cx="445827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885943" y="2067694"/>
            <a:ext cx="477932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2363875" y="1512480"/>
            <a:ext cx="0" cy="2653638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stCxn id="40" idx="3"/>
          </p:cNvCxnSpPr>
          <p:nvPr/>
        </p:nvCxnSpPr>
        <p:spPr>
          <a:xfrm>
            <a:off x="1906675" y="2619443"/>
            <a:ext cx="468566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трелка вправо 25"/>
          <p:cNvSpPr/>
          <p:nvPr/>
        </p:nvSpPr>
        <p:spPr>
          <a:xfrm>
            <a:off x="2384274" y="1923678"/>
            <a:ext cx="1458715" cy="348674"/>
          </a:xfrm>
          <a:prstGeom prst="rightArrow">
            <a:avLst/>
          </a:prstGeom>
          <a:gradFill flip="none" rotWithShape="1">
            <a:gsLst>
              <a:gs pos="0">
                <a:schemeClr val="tx1">
                  <a:lumMod val="60000"/>
                  <a:lumOff val="40000"/>
                </a:schemeClr>
              </a:gs>
              <a:gs pos="39999">
                <a:schemeClr val="tx1">
                  <a:lumMod val="40000"/>
                  <a:lumOff val="60000"/>
                </a:schemeClr>
              </a:gs>
              <a:gs pos="70000">
                <a:srgbClr val="2C9431"/>
              </a:gs>
              <a:gs pos="54000">
                <a:srgbClr val="BBD3EE"/>
              </a:gs>
              <a:gs pos="100000">
                <a:srgbClr val="007635"/>
              </a:gs>
            </a:gsLst>
            <a:lin ang="0" scaled="1"/>
            <a:tileRect/>
          </a:gra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740352" y="1512480"/>
            <a:ext cx="1268402" cy="8942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dirty="0" smtClean="0">
                <a:solidFill>
                  <a:srgbClr val="5E5E5E"/>
                </a:solidFill>
              </a:rPr>
              <a:t>ФОМС</a:t>
            </a:r>
          </a:p>
          <a:p>
            <a:pPr algn="ctr"/>
            <a:r>
              <a:rPr lang="ru-RU" sz="1200" dirty="0" smtClean="0">
                <a:solidFill>
                  <a:srgbClr val="5E5E5E"/>
                </a:solidFill>
              </a:rPr>
              <a:t>Инцидент № 8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842989" y="1491734"/>
            <a:ext cx="1417204" cy="1152128"/>
          </a:xfrm>
          <a:prstGeom prst="roundRect">
            <a:avLst/>
          </a:prstGeom>
          <a:solidFill>
            <a:srgbClr val="18B018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Минздрав</a:t>
            </a:r>
          </a:p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ЯО</a:t>
            </a:r>
            <a:endParaRPr lang="ru-RU" sz="1600" dirty="0">
              <a:solidFill>
                <a:srgbClr val="008E40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850724" y="2960321"/>
            <a:ext cx="1417204" cy="1152128"/>
          </a:xfrm>
          <a:prstGeom prst="roundRect">
            <a:avLst/>
          </a:prstGeom>
          <a:solidFill>
            <a:srgbClr val="18B018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ТФОМС</a:t>
            </a:r>
          </a:p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ЯО</a:t>
            </a:r>
            <a:endParaRPr lang="ru-RU" sz="1600" dirty="0">
              <a:solidFill>
                <a:srgbClr val="008E40"/>
              </a:solidFill>
            </a:endParaRPr>
          </a:p>
        </p:txBody>
      </p:sp>
      <p:sp>
        <p:nvSpPr>
          <p:cNvPr id="31" name="Стрелка вправо 30"/>
          <p:cNvSpPr/>
          <p:nvPr/>
        </p:nvSpPr>
        <p:spPr>
          <a:xfrm>
            <a:off x="2351643" y="3579862"/>
            <a:ext cx="1491346" cy="173272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rgbClr val="92D050"/>
              </a:gs>
              <a:gs pos="63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65559" y="1330173"/>
            <a:ext cx="1377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1МФУ, пояснительная записка</a:t>
            </a:r>
            <a:endParaRPr lang="ru-RU" sz="1200" b="1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1897309" y="1512480"/>
            <a:ext cx="466566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918048" y="4166118"/>
            <a:ext cx="445827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465559" y="2928769"/>
            <a:ext cx="1377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1МФУ, пояснительная записка</a:t>
            </a:r>
            <a:endParaRPr lang="ru-RU" sz="1200" b="1" dirty="0"/>
          </a:p>
        </p:txBody>
      </p:sp>
      <p:sp>
        <p:nvSpPr>
          <p:cNvPr id="46" name="Стрелка вправо 45"/>
          <p:cNvSpPr/>
          <p:nvPr/>
        </p:nvSpPr>
        <p:spPr>
          <a:xfrm>
            <a:off x="5260193" y="3536385"/>
            <a:ext cx="607950" cy="176404"/>
          </a:xfrm>
          <a:prstGeom prst="rightArrow">
            <a:avLst/>
          </a:prstGeom>
          <a:gradFill flip="none" rotWithShape="1">
            <a:gsLst>
              <a:gs pos="0">
                <a:srgbClr val="2C9431"/>
              </a:gs>
              <a:gs pos="34000">
                <a:srgbClr val="008E40"/>
              </a:gs>
              <a:gs pos="54000">
                <a:schemeClr val="tx2">
                  <a:lumMod val="40000"/>
                  <a:lumOff val="60000"/>
                </a:schemeClr>
              </a:gs>
              <a:gs pos="75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0" scaled="1"/>
            <a:tileRect/>
          </a:gra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Стрелка вправо 46"/>
          <p:cNvSpPr/>
          <p:nvPr/>
        </p:nvSpPr>
        <p:spPr>
          <a:xfrm>
            <a:off x="7236296" y="1984254"/>
            <a:ext cx="504056" cy="155448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Стрелка вправо 48"/>
          <p:cNvSpPr/>
          <p:nvPr/>
        </p:nvSpPr>
        <p:spPr>
          <a:xfrm>
            <a:off x="7236296" y="3546863"/>
            <a:ext cx="504056" cy="155448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677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5" y="1203598"/>
            <a:ext cx="8366821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Пояснительная </a:t>
            </a: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записка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предоставляется:</a:t>
            </a:r>
            <a:endParaRPr lang="ru-RU" b="1" dirty="0">
              <a:solidFill>
                <a:srgbClr val="008E40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при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наличии просроченной кредиторской 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задолженности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по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средствам ОМС на начало любого месяца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в отчетности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;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одновременно с отчетом по форме 1МФУ;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о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формляется на официальном бланке медицинской организации;</a:t>
            </a:r>
            <a:endParaRPr lang="ru-RU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за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подписью руководителя медицинской организации и главного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бухгалтера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;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электронном виде 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в форме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сканированного документа 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и в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формате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</a:rPr>
              <a:t>doc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 без последующего предоставления на бумажном носителе.</a:t>
            </a:r>
            <a:endParaRPr lang="ru-RU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4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115616" y="123478"/>
            <a:ext cx="7792150" cy="703855"/>
          </a:xfrm>
          <a:noFill/>
          <a:ln>
            <a:noFill/>
          </a:ln>
        </p:spPr>
        <p:txBody>
          <a:bodyPr/>
          <a:lstStyle/>
          <a:p>
            <a:pPr marL="54000">
              <a:lnSpc>
                <a:spcPct val="90000"/>
              </a:lnSpc>
            </a:pPr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Пояснительная записка к отчетности 1МФУ.</a:t>
            </a:r>
            <a:b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Форма предоставления</a:t>
            </a:r>
            <a:endParaRPr lang="ru-RU" sz="1900" dirty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36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Группа 36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8" name="Прямоугольник 3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0413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917" y="772758"/>
            <a:ext cx="8366821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Пояснительная </a:t>
            </a: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записка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должна содержать </a:t>
            </a:r>
            <a:r>
              <a:rPr lang="ru-RU" b="1" u="sng" dirty="0">
                <a:solidFill>
                  <a:srgbClr val="008E40"/>
                </a:solidFill>
                <a:latin typeface="Calibri" panose="020F0502020204030204" pitchFamily="34" charset="0"/>
              </a:rPr>
              <a:t>по каждому месяцу с наличием просроченной кредиторской задолженности</a:t>
            </a: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следующую информацию:</a:t>
            </a:r>
            <a:endParaRPr lang="ru-RU" b="1" dirty="0">
              <a:solidFill>
                <a:srgbClr val="008E40"/>
              </a:solidFill>
              <a:latin typeface="Calibri" panose="020F0502020204030204" pitchFamily="34" charset="0"/>
            </a:endParaRPr>
          </a:p>
          <a:p>
            <a:pPr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причины </a:t>
            </a:r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</a:rPr>
              <a:t>возникновения/роста просроченной кредиторской задолженности на начало месяца;</a:t>
            </a:r>
          </a:p>
          <a:p>
            <a:pPr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</a:rPr>
              <a:t>меры, принимаемые/принятые медицинской организацией для снижения/погашения просроченной кредиторской задолженности с указанием сроков планируемого погашения задолженности, если сроки выходят за рамки прогнозных </a:t>
            </a:r>
            <a:r>
              <a:rPr lang="ru-RU" sz="1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периодов;</a:t>
            </a:r>
          </a:p>
          <a:p>
            <a:pPr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</a:rPr>
              <a:t>в </a:t>
            </a:r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</a:rPr>
              <a:t>случае если размер </a:t>
            </a:r>
            <a:r>
              <a:rPr lang="ru-RU" sz="1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просроченной кредиторской задолженности </a:t>
            </a:r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</a:rPr>
              <a:t>на конец отчетного месяца (факт) текущего отчета превышает размер просроченной кредиторской задолженности на конец первого планового месяца отчета, предоставленного медицинской организацией в предыдущем месяце, то необходимо подробно указать причины данного отклонения;</a:t>
            </a:r>
          </a:p>
          <a:p>
            <a:pPr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</a:rPr>
              <a:t>если </a:t>
            </a:r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</a:rPr>
              <a:t>показатели строк 1.1, 2.1, 3.1, </a:t>
            </a:r>
            <a:r>
              <a:rPr lang="ru-RU" sz="1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4.1 раздела 2 </a:t>
            </a:r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</a:rPr>
              <a:t>отличны от нуля или доля показателей по строкам 1.5, 2.5, 3.5, </a:t>
            </a:r>
            <a:r>
              <a:rPr lang="ru-RU" sz="1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4.5 раздела 2 </a:t>
            </a:r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</a:rPr>
              <a:t>от итоговых превышает 10%, то необходимо детализировать показатель (дать расшифровку с указанием сумм).</a:t>
            </a:r>
            <a:endParaRPr lang="ru-RU" sz="16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5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115616" y="123478"/>
            <a:ext cx="7792150" cy="703855"/>
          </a:xfrm>
          <a:noFill/>
          <a:ln>
            <a:noFill/>
          </a:ln>
        </p:spPr>
        <p:txBody>
          <a:bodyPr/>
          <a:lstStyle/>
          <a:p>
            <a:pPr marL="54000">
              <a:lnSpc>
                <a:spcPct val="90000"/>
              </a:lnSpc>
            </a:pPr>
            <a:r>
              <a:rPr lang="ru-RU" sz="2000" dirty="0">
                <a:solidFill>
                  <a:srgbClr val="1D4575"/>
                </a:solidFill>
                <a:latin typeface="Arial Black" pitchFamily="34" charset="0"/>
              </a:rPr>
              <a:t>Пояснительная записка к отчетности 1МФУ.</a:t>
            </a:r>
            <a:br>
              <a:rPr lang="ru-RU" sz="2000" dirty="0">
                <a:solidFill>
                  <a:srgbClr val="1D4575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Структура.</a:t>
            </a:r>
            <a:endParaRPr lang="ru-RU" sz="1900" dirty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36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Группа 36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8" name="Прямоугольник 3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6760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6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382917" y="573528"/>
            <a:ext cx="444668" cy="4374486"/>
          </a:xfrm>
          <a:noFill/>
          <a:ln>
            <a:noFill/>
          </a:ln>
        </p:spPr>
        <p:txBody>
          <a:bodyPr/>
          <a:lstStyle/>
          <a:p>
            <a:r>
              <a:rPr lang="ru-RU" sz="2800" dirty="0" smtClean="0">
                <a:solidFill>
                  <a:srgbClr val="1D4575"/>
                </a:solidFill>
                <a:latin typeface="Arial Black" pitchFamily="34" charset="0"/>
              </a:rPr>
              <a:t>Структура</a:t>
            </a:r>
            <a:endParaRPr lang="ru-RU" sz="2800" dirty="0" smtClean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22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" y="-92546"/>
            <a:ext cx="7270558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93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7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131522" y="195486"/>
            <a:ext cx="7616942" cy="632532"/>
          </a:xfrm>
          <a:noFill/>
          <a:ln>
            <a:noFill/>
          </a:ln>
        </p:spPr>
        <p:txBody>
          <a:bodyPr/>
          <a:lstStyle/>
          <a:p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Планирование просроченной КЗ в 1МФУ</a:t>
            </a:r>
            <a:endParaRPr lang="ru-RU" sz="2000" b="0" dirty="0">
              <a:solidFill>
                <a:srgbClr val="1D4575"/>
              </a:solidFill>
              <a:latin typeface="Arial Black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3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4" name="Группа 23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25" name="Прямоугольник 24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  <p:sp>
        <p:nvSpPr>
          <p:cNvPr id="11" name="TextBox 1"/>
          <p:cNvSpPr txBox="1"/>
          <p:nvPr/>
        </p:nvSpPr>
        <p:spPr>
          <a:xfrm>
            <a:off x="6884610" y="915566"/>
            <a:ext cx="1121611" cy="36426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cs typeface="Times New Roman" panose="02020603050405020304" pitchFamily="18" charset="0"/>
              </a:rPr>
              <a:t>млн </a:t>
            </a:r>
            <a:r>
              <a:rPr lang="ru-RU" sz="1400" b="1" dirty="0">
                <a:cs typeface="Times New Roman" panose="02020603050405020304" pitchFamily="18" charset="0"/>
              </a:rPr>
              <a:t>руб.</a:t>
            </a: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1969483707"/>
              </p:ext>
            </p:extLst>
          </p:nvPr>
        </p:nvGraphicFramePr>
        <p:xfrm>
          <a:off x="251521" y="817269"/>
          <a:ext cx="8712968" cy="3122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346717" y="2112407"/>
            <a:ext cx="414756" cy="3426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</a:rPr>
              <a:t>724,1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874873" y="2602816"/>
            <a:ext cx="43204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</a:rPr>
              <a:t>461,3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373125" y="2932505"/>
            <a:ext cx="410415" cy="4453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</a:rPr>
              <a:t>280,1</a:t>
            </a:r>
            <a:endParaRPr lang="ru-RU" sz="1000" b="1" dirty="0" smtClean="0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774995" y="2441382"/>
            <a:ext cx="420741" cy="3463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616,8</a:t>
            </a:r>
            <a:endParaRPr lang="ru-RU" sz="1000" b="1" dirty="0" smtClean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297042" y="2314782"/>
            <a:ext cx="46155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495,2</a:t>
            </a:r>
            <a:endParaRPr lang="ru-RU" sz="1050" b="1" dirty="0" smtClean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790363" y="2815784"/>
            <a:ext cx="470847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309,3</a:t>
            </a:r>
            <a:endParaRPr lang="ru-RU" sz="1100" b="1" dirty="0" smtClean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8578" y="3939902"/>
            <a:ext cx="81478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rgbClr val="002060"/>
                </a:solidFill>
                <a:latin typeface="Calibri" panose="020F0502020204030204" pitchFamily="34" charset="0"/>
              </a:rPr>
              <a:t>В </a:t>
            </a:r>
            <a:r>
              <a:rPr lang="ru-RU" sz="1400" b="1" dirty="0">
                <a:solidFill>
                  <a:srgbClr val="002060"/>
                </a:solidFill>
                <a:latin typeface="Calibri" panose="020F0502020204030204" pitchFamily="34" charset="0"/>
              </a:rPr>
              <a:t>случае если размер просроченной кредиторской задолженности на конец отчетного месяца (факт) текущего отчета превышает размер просроченной кредиторской задолженности на конец первого планового месяца отчета, предоставленного медицинской организацией в предыдущем месяце, то необходимо подробно указать причины данного </a:t>
            </a:r>
            <a:r>
              <a:rPr lang="ru-RU" sz="1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отклонения.</a:t>
            </a:r>
            <a:endParaRPr lang="ru-RU" sz="14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4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4146" y="795014"/>
            <a:ext cx="83668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algn="just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1) Полнота доходов</a:t>
            </a:r>
            <a:r>
              <a:rPr lang="ru-RU" sz="16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: 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Ежемесячный прогноз доходов (аванс + окончательный расчет за отчетный месяц) не превышает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размера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предъявленных счетов с учетом удержаний по результатам экспертиз и </a:t>
            </a:r>
            <a:r>
              <a:rPr lang="ru-RU" sz="1600" b="1" dirty="0" err="1" smtClean="0">
                <a:solidFill>
                  <a:schemeClr val="accent4"/>
                </a:solidFill>
                <a:latin typeface="Calibri" panose="020F0502020204030204" pitchFamily="34" charset="0"/>
              </a:rPr>
              <a:t>переавансирования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МО (превышение относительно 1/12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финансового плана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уточняется ежемесячно)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Планирование поступлений по МТР, по софинансированию, онко выплатам и финансовому обеспечению мероприятий по приобретению и ремонту оборудования;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2)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Качественное планирование расходов:</a:t>
            </a:r>
            <a:endParaRPr lang="ru-RU" b="1" dirty="0">
              <a:solidFill>
                <a:srgbClr val="008E40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Отсутствие завышения/занижения расходов по ЗП и закупкам;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Правильное отнесение по периодам фактического осуществления расходов по уплате НДФЛ и страховых взносов;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Отнесение расходов по строкам формы в соответствии с рекомендациями Фонда.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по строке 3.1.1.3 «прочие» указываются выплаты, которые не носят систематический  характер (не каждый месяц), например, выплата «отпускных», «больничных», разовые, квартальные (годовые) премии, выплаты, связанные с увольнением, и т.д.;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по строке 3.1.3 «иные выплаты» указываются «суточные», «командировочные» «живыми» деньгами , выплаты «детям до 3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-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ех лет» и т.д.</a:t>
            </a: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8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115616" y="123478"/>
            <a:ext cx="7792150" cy="703855"/>
          </a:xfrm>
          <a:noFill/>
          <a:ln>
            <a:noFill/>
          </a:ln>
        </p:spPr>
        <p:txBody>
          <a:bodyPr/>
          <a:lstStyle/>
          <a:p>
            <a:pPr marL="54000">
              <a:lnSpc>
                <a:spcPct val="90000"/>
              </a:lnSpc>
            </a:pPr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Качество планирования Мониторинга 1МФУ</a:t>
            </a:r>
            <a:endParaRPr lang="ru-RU" sz="1900" dirty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36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Группа 36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8" name="Прямоугольник 3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7083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917" y="955176"/>
            <a:ext cx="836682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algn="just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3) Соответствие  </a:t>
            </a:r>
            <a:r>
              <a:rPr lang="en-US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I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и</a:t>
            </a:r>
            <a:r>
              <a:rPr lang="en-US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 II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разделов </a:t>
            </a: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Мониторинга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Размер средств, направленных на погашение 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просроченной КЗ, по строке 3.2.2 раздела 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I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(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закупка товаров, работ, услуг)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не может быть больше строки 3 раздела 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II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(погашение всей ПКЗ);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При возникновении просроченной КЗ по взносам  на выплаты по оплате труда и налогам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МО часто «забывают» отразить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П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КЗ в разделе 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II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4)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Сопоставимость  показателей </a:t>
            </a: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Мониторинга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 и данных </a:t>
            </a: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других форм отчетности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Остаток средств ОМС, поступления и кассовый расход  в отчете по форме 14-Ф(ОМС)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;</a:t>
            </a: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Размер просроченной КЗ, а также ее структура в ежемесячном отчете, направляемом в ФОМС в соответствие с поручением Заместителя Председателя Правительства Российской Федерации Т.А. Голиковой от 04.07.2023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9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115616" y="123478"/>
            <a:ext cx="7792150" cy="703855"/>
          </a:xfrm>
          <a:noFill/>
          <a:ln>
            <a:noFill/>
          </a:ln>
        </p:spPr>
        <p:txBody>
          <a:bodyPr/>
          <a:lstStyle/>
          <a:p>
            <a:pPr marL="54000">
              <a:lnSpc>
                <a:spcPct val="90000"/>
              </a:lnSpc>
            </a:pPr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Качество планирования Мониторинга 1МФУ</a:t>
            </a:r>
            <a:endParaRPr lang="ru-RU" sz="1900" dirty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36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Группа 36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8" name="Прямоугольник 3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92124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45gl">
  <a:themeElements>
    <a:clrScheme name="sample 3">
      <a:dk1>
        <a:srgbClr val="003366"/>
      </a:dk1>
      <a:lt1>
        <a:srgbClr val="FFFFFF"/>
      </a:lt1>
      <a:dk2>
        <a:srgbClr val="99190B"/>
      </a:dk2>
      <a:lt2>
        <a:srgbClr val="DDDDDD"/>
      </a:lt2>
      <a:accent1>
        <a:srgbClr val="1F63AD"/>
      </a:accent1>
      <a:accent2>
        <a:srgbClr val="D28302"/>
      </a:accent2>
      <a:accent3>
        <a:srgbClr val="FFFFFF"/>
      </a:accent3>
      <a:accent4>
        <a:srgbClr val="002A56"/>
      </a:accent4>
      <a:accent5>
        <a:srgbClr val="ABB7D3"/>
      </a:accent5>
      <a:accent6>
        <a:srgbClr val="BE7602"/>
      </a:accent6>
      <a:hlink>
        <a:srgbClr val="3CA051"/>
      </a:hlink>
      <a:folHlink>
        <a:srgbClr val="97ADB5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ample 1">
        <a:dk1>
          <a:srgbClr val="000066"/>
        </a:dk1>
        <a:lt1>
          <a:srgbClr val="FFFFFF"/>
        </a:lt1>
        <a:dk2>
          <a:srgbClr val="40297B"/>
        </a:dk2>
        <a:lt2>
          <a:srgbClr val="DDDDDD"/>
        </a:lt2>
        <a:accent1>
          <a:srgbClr val="35978E"/>
        </a:accent1>
        <a:accent2>
          <a:srgbClr val="1E86E4"/>
        </a:accent2>
        <a:accent3>
          <a:srgbClr val="FFFFFF"/>
        </a:accent3>
        <a:accent4>
          <a:srgbClr val="000056"/>
        </a:accent4>
        <a:accent5>
          <a:srgbClr val="AEC9C6"/>
        </a:accent5>
        <a:accent6>
          <a:srgbClr val="1A79CF"/>
        </a:accent6>
        <a:hlink>
          <a:srgbClr val="9CAA32"/>
        </a:hlink>
        <a:folHlink>
          <a:srgbClr val="ACB3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66"/>
        </a:dk1>
        <a:lt1>
          <a:srgbClr val="FFFFFF"/>
        </a:lt1>
        <a:dk2>
          <a:srgbClr val="0F5ABD"/>
        </a:dk2>
        <a:lt2>
          <a:srgbClr val="DDDDDD"/>
        </a:lt2>
        <a:accent1>
          <a:srgbClr val="7061C9"/>
        </a:accent1>
        <a:accent2>
          <a:srgbClr val="53BB9B"/>
        </a:accent2>
        <a:accent3>
          <a:srgbClr val="FFFFFF"/>
        </a:accent3>
        <a:accent4>
          <a:srgbClr val="000056"/>
        </a:accent4>
        <a:accent5>
          <a:srgbClr val="BBB7E1"/>
        </a:accent5>
        <a:accent6>
          <a:srgbClr val="4AA98C"/>
        </a:accent6>
        <a:hlink>
          <a:srgbClr val="57B2D7"/>
        </a:hlink>
        <a:folHlink>
          <a:srgbClr val="BCC8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3366"/>
        </a:dk1>
        <a:lt1>
          <a:srgbClr val="FFFFFF"/>
        </a:lt1>
        <a:dk2>
          <a:srgbClr val="99190B"/>
        </a:dk2>
        <a:lt2>
          <a:srgbClr val="DDDDDD"/>
        </a:lt2>
        <a:accent1>
          <a:srgbClr val="1F63AD"/>
        </a:accent1>
        <a:accent2>
          <a:srgbClr val="D28302"/>
        </a:accent2>
        <a:accent3>
          <a:srgbClr val="FFFFFF"/>
        </a:accent3>
        <a:accent4>
          <a:srgbClr val="002A56"/>
        </a:accent4>
        <a:accent5>
          <a:srgbClr val="ABB7D3"/>
        </a:accent5>
        <a:accent6>
          <a:srgbClr val="BE7602"/>
        </a:accent6>
        <a:hlink>
          <a:srgbClr val="3CA051"/>
        </a:hlink>
        <a:folHlink>
          <a:srgbClr val="97AD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cdb2004145gl</Template>
  <TotalTime>10757</TotalTime>
  <Words>831</Words>
  <Application>Microsoft Office PowerPoint</Application>
  <PresentationFormat>Экран (16:9)</PresentationFormat>
  <Paragraphs>125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cdb2004145gl</vt:lpstr>
      <vt:lpstr>«Внесение изменений в порядок заполнения и предоставления отчетности по форме 1МФУ. Особенности заполнения отчетности ФОМС «Сведения о кредиторской задолженности медицинских организаций государственной и муниципальной систем здравоохранения, участвующих в реализации территориальной программы ОМС»</vt:lpstr>
      <vt:lpstr>Мониторинг финансовой устойчивости 1МФУ</vt:lpstr>
      <vt:lpstr>Порядок предоставления  Мониторинга финансовой устойчивости 1МФУ</vt:lpstr>
      <vt:lpstr>Пояснительная записка к отчетности 1МФУ. Форма предоставления</vt:lpstr>
      <vt:lpstr>Пояснительная записка к отчетности 1МФУ. Структура.</vt:lpstr>
      <vt:lpstr>Структура</vt:lpstr>
      <vt:lpstr>Планирование просроченной КЗ в 1МФУ</vt:lpstr>
      <vt:lpstr>Качество планирования Мониторинга 1МФУ</vt:lpstr>
      <vt:lpstr>Качество планирования Мониторинга 1МФУ</vt:lpstr>
      <vt:lpstr>Схема взаимодействия при предоставлении информации о КЗ,ПКЗ и остатке по средствам ОМС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ovsyannikova</dc:creator>
  <cp:lastModifiedBy>Екатерина А. Горюнова</cp:lastModifiedBy>
  <cp:revision>1403</cp:revision>
  <cp:lastPrinted>2026-02-04T10:09:14Z</cp:lastPrinted>
  <dcterms:created xsi:type="dcterms:W3CDTF">2014-09-18T12:04:10Z</dcterms:created>
  <dcterms:modified xsi:type="dcterms:W3CDTF">2026-02-04T10:23:02Z</dcterms:modified>
</cp:coreProperties>
</file>