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68" autoAdjust="0"/>
  </p:normalViewPr>
  <p:slideViewPr>
    <p:cSldViewPr>
      <p:cViewPr varScale="1">
        <p:scale>
          <a:sx n="107" d="100"/>
          <a:sy n="107" d="100"/>
        </p:scale>
        <p:origin x="-109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5" d="100"/>
          <a:sy n="85" d="100"/>
        </p:scale>
        <p:origin x="-319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84FA17-DC4E-4EEE-A2A8-6B51331ADB39}" type="datetimeFigureOut">
              <a:rPr lang="ru-RU" smtClean="0"/>
              <a:t>05.12.2024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F1FEA0-E01B-4AA7-A159-62DD8CCC969A}" type="slidenum">
              <a:rPr lang="ru-RU" smtClean="0"/>
              <a:t>‹#›</a:t>
            </a:fld>
            <a:endParaRPr lang="ru-RU"/>
          </a:p>
        </p:txBody>
      </p:sp>
    </p:spTree>
    <p:extLst>
      <p:ext uri="{BB962C8B-B14F-4D97-AF65-F5344CB8AC3E}">
        <p14:creationId xmlns:p14="http://schemas.microsoft.com/office/powerpoint/2010/main" val="2973523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05.12.2024</a:t>
            </a:fld>
            <a:endParaRPr lang="ru-RU"/>
          </a:p>
        </p:txBody>
      </p:sp>
      <p:sp>
        <p:nvSpPr>
          <p:cNvPr id="8" name="Slide Number Placeholder 7"/>
          <p:cNvSpPr>
            <a:spLocks noGrp="1"/>
          </p:cNvSpPr>
          <p:nvPr>
            <p:ph type="sldNum" sz="quarter" idx="11"/>
          </p:nvPr>
        </p:nvSpPr>
        <p:spPr/>
        <p:txBody>
          <a:bodyPr/>
          <a:lstStyle/>
          <a:p>
            <a:fld id="{B19B0651-EE4F-4900-A07F-96A6BFA9D0F0}"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05.12.2024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05.12.2024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B4C71EC6-210F-42DE-9C53-41977AD35B3D}" type="datetimeFigureOut">
              <a:rPr lang="ru-RU" smtClean="0"/>
              <a:t>05.12.2024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05.12.2024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B4C71EC6-210F-42DE-9C53-41977AD35B3D}" type="datetimeFigureOut">
              <a:rPr lang="ru-RU" smtClean="0"/>
              <a:t>05.12.2024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t>05.12.2024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05.12.2024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05.12.2024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05.12.2024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05.12.2024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4C71EC6-210F-42DE-9C53-41977AD35B3D}" type="datetimeFigureOut">
              <a:rPr lang="ru-RU" smtClean="0"/>
              <a:t>05.12.2024</a:t>
            </a:fld>
            <a:endParaRPr lang="ru-RU"/>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19B0651-EE4F-4900-A07F-96A6BFA9D0F0}" type="slidenum">
              <a:rPr lang="ru-RU" smtClean="0"/>
              <a:t>‹#›</a:t>
            </a:fld>
            <a:endParaRPr lang="ru-RU"/>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login.consultant.ru/link/?req=doc&amp;base=LAW&amp;n=474024&amp;dst=655" TargetMode="External"/><Relationship Id="rId2" Type="http://schemas.openxmlformats.org/officeDocument/2006/relationships/hyperlink" Target="https://login.consultant.ru/link/?req=doc&amp;base=LAW&amp;n=474024&amp;dst=636" TargetMode="External"/><Relationship Id="rId1" Type="http://schemas.openxmlformats.org/officeDocument/2006/relationships/slideLayout" Target="../slideLayouts/slideLayout2.xml"/><Relationship Id="rId4" Type="http://schemas.openxmlformats.org/officeDocument/2006/relationships/hyperlink" Target="https://login.consultant.ru/link/?req=doc&amp;base=LAW&amp;n=474024"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pPr indent="450215"/>
            <a:r>
              <a:rPr lang="ru-RU" sz="2800" b="1" dirty="0">
                <a:latin typeface="Times New Roman"/>
              </a:rPr>
              <a:t>Доклад</a:t>
            </a:r>
            <a:r>
              <a:rPr lang="ru-RU" sz="2800" dirty="0"/>
              <a:t/>
            </a:r>
            <a:br>
              <a:rPr lang="ru-RU" sz="2800" dirty="0"/>
            </a:br>
            <a:r>
              <a:rPr lang="ru-RU" sz="2800" b="1" dirty="0">
                <a:latin typeface="Times New Roman"/>
              </a:rPr>
              <a:t>«Вопросы нецелевого использования средств обязательного медицинского страхования (обзор нарушений, выявленных в 2024 году)</a:t>
            </a:r>
            <a:r>
              <a:rPr lang="ru-RU" sz="2800" dirty="0"/>
              <a:t/>
            </a:r>
            <a:br>
              <a:rPr lang="ru-RU" sz="2800" dirty="0"/>
            </a:br>
            <a:r>
              <a:rPr lang="ru-RU" sz="2800" dirty="0">
                <a:latin typeface="Times New Roman"/>
              </a:rPr>
              <a:t> </a:t>
            </a:r>
            <a:r>
              <a:rPr lang="ru-RU" sz="2800" dirty="0"/>
              <a:t/>
            </a:r>
            <a:br>
              <a:rPr lang="ru-RU" sz="2800" dirty="0"/>
            </a:br>
            <a:endParaRPr lang="ru-RU" sz="2800" dirty="0"/>
          </a:p>
        </p:txBody>
      </p:sp>
    </p:spTree>
    <p:extLst>
      <p:ext uri="{BB962C8B-B14F-4D97-AF65-F5344CB8AC3E}">
        <p14:creationId xmlns:p14="http://schemas.microsoft.com/office/powerpoint/2010/main" val="28357929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8291264" cy="1268760"/>
          </a:xfrm>
        </p:spPr>
        <p:txBody>
          <a:bodyPr/>
          <a:lstStyle/>
          <a:p>
            <a:pPr>
              <a:lnSpc>
                <a:spcPct val="100000"/>
              </a:lnSpc>
            </a:pPr>
            <a:r>
              <a:rPr lang="ru-RU" sz="2000" dirty="0"/>
              <a:t>Оплата расходов </a:t>
            </a:r>
            <a:r>
              <a:rPr lang="ru-RU" sz="2000" dirty="0" smtClean="0"/>
              <a:t>по </a:t>
            </a:r>
            <a:r>
              <a:rPr lang="ru-RU" sz="2000" dirty="0"/>
              <a:t>обязательным предварительным, периодическим медицинским осмотрам за счет средств обязательного медицинского страхования.</a:t>
            </a:r>
          </a:p>
        </p:txBody>
      </p:sp>
      <p:sp>
        <p:nvSpPr>
          <p:cNvPr id="3" name="Объект 2"/>
          <p:cNvSpPr>
            <a:spLocks noGrp="1"/>
          </p:cNvSpPr>
          <p:nvPr>
            <p:ph idx="1"/>
          </p:nvPr>
        </p:nvSpPr>
        <p:spPr/>
        <p:txBody>
          <a:bodyPr>
            <a:normAutofit fontScale="92500" lnSpcReduction="20000"/>
          </a:bodyPr>
          <a:lstStyle/>
          <a:p>
            <a:pPr marL="0" indent="0" algn="just">
              <a:buNone/>
            </a:pPr>
            <a:r>
              <a:rPr lang="ru-RU" dirty="0" smtClean="0"/>
              <a:t>      Предусмотренные </a:t>
            </a:r>
            <a:r>
              <a:rPr lang="ru-RU" dirty="0"/>
              <a:t>статьей 213 ТК РФ медицинские осмотры осуществляются за счет средств работодателя, если иное не установлено законодательством Российской Федерации (часть 8). Согласно пункту 6 Порядка проведения обязательных предварительных и периодических медицинских осмотров работников, предусмотренных частью 4 статьи 213 ТК РФ, утвержденного приказом Минздрава России от 28.01.2021 №29н, обязанности по организации проведения предварительных и периодических осмотров работников возлагаются на работодателя. </a:t>
            </a:r>
            <a:endParaRPr lang="ru-RU" dirty="0" smtClean="0"/>
          </a:p>
          <a:p>
            <a:pPr marL="0" indent="0" algn="just">
              <a:buNone/>
            </a:pPr>
            <a:r>
              <a:rPr lang="ru-RU" dirty="0"/>
              <a:t> </a:t>
            </a:r>
            <a:r>
              <a:rPr lang="ru-RU" dirty="0" smtClean="0"/>
              <a:t>     Такие </a:t>
            </a:r>
            <a:r>
              <a:rPr lang="ru-RU" dirty="0"/>
              <a:t>расходы предназначены для функционирования медицинской организации как юридического лица, имеющего в силу статуса работодателя обязательства по охране труда.  (Определение ВС от 01.10.2024 № 301-ЭС24-16698). </a:t>
            </a:r>
          </a:p>
          <a:p>
            <a:pPr marL="0" indent="0">
              <a:buNone/>
            </a:pPr>
            <a:endParaRPr lang="ru-RU" dirty="0"/>
          </a:p>
        </p:txBody>
      </p:sp>
    </p:spTree>
    <p:extLst>
      <p:ext uri="{BB962C8B-B14F-4D97-AF65-F5344CB8AC3E}">
        <p14:creationId xmlns:p14="http://schemas.microsoft.com/office/powerpoint/2010/main" val="34575494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19256" cy="1268760"/>
          </a:xfrm>
        </p:spPr>
        <p:txBody>
          <a:bodyPr/>
          <a:lstStyle/>
          <a:p>
            <a:pPr>
              <a:lnSpc>
                <a:spcPct val="100000"/>
              </a:lnSpc>
            </a:pPr>
            <a:r>
              <a:rPr lang="ru-RU" sz="2400" dirty="0"/>
              <a:t>Оплата расходов </a:t>
            </a:r>
            <a:r>
              <a:rPr lang="ru-RU" sz="2400" dirty="0" smtClean="0"/>
              <a:t>по </a:t>
            </a:r>
            <a:r>
              <a:rPr lang="ru-RU" sz="2400" dirty="0"/>
              <a:t>монтажу, ремонту систем пожарной, охранной сигнализаций </a:t>
            </a:r>
          </a:p>
        </p:txBody>
      </p:sp>
      <p:sp>
        <p:nvSpPr>
          <p:cNvPr id="3" name="Объект 2"/>
          <p:cNvSpPr>
            <a:spLocks noGrp="1"/>
          </p:cNvSpPr>
          <p:nvPr>
            <p:ph idx="1"/>
          </p:nvPr>
        </p:nvSpPr>
        <p:spPr/>
        <p:txBody>
          <a:bodyPr>
            <a:normAutofit fontScale="92500"/>
          </a:bodyPr>
          <a:lstStyle/>
          <a:p>
            <a:pPr marL="0" indent="0" algn="just">
              <a:buNone/>
            </a:pPr>
            <a:r>
              <a:rPr lang="ru-RU" dirty="0" smtClean="0"/>
              <a:t>        В </a:t>
            </a:r>
            <a:r>
              <a:rPr lang="ru-RU" dirty="0"/>
              <a:t>соответствии с Приказом № 209н расходы на установку (расширение) единых функционирующих систем (включая приведение в состояние, пригодное к эксплуатации), таких как: охранная, пожарная сигнализация, локально-вычислительная сеть, система видеонаблюдения, контроля доступа и иных аналогичных систем, в том числе обустройство «тревожной кнопки», а также работы по модернизации указанных систем, а именно по ремонту автоматической пожарной сигнализации и системы оповещения, относятся к подстатье 228 «Услуги и работы для целей капитальных вложений», и не могут быть оплачены за счет средств ОМС.</a:t>
            </a:r>
          </a:p>
        </p:txBody>
      </p:sp>
    </p:spTree>
    <p:extLst>
      <p:ext uri="{BB962C8B-B14F-4D97-AF65-F5344CB8AC3E}">
        <p14:creationId xmlns:p14="http://schemas.microsoft.com/office/powerpoint/2010/main" val="36983217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nSpc>
                <a:spcPct val="100000"/>
              </a:lnSpc>
            </a:pPr>
            <a:r>
              <a:rPr lang="ru-RU" sz="2400" dirty="0"/>
              <a:t>Оплата расходов медицинских организаций  на закупку препаратов, не входящих в территориальную программу госгарантий по ОМС (иммуноглобулин, </a:t>
            </a:r>
            <a:r>
              <a:rPr lang="ru-RU" sz="2400" dirty="0" err="1"/>
              <a:t>Иммуноро</a:t>
            </a:r>
            <a:r>
              <a:rPr lang="ru-RU" sz="2400" dirty="0"/>
              <a:t> </a:t>
            </a:r>
            <a:r>
              <a:rPr lang="ru-RU" sz="2400" dirty="0" err="1"/>
              <a:t>Кедрион</a:t>
            </a:r>
            <a:r>
              <a:rPr lang="ru-RU" sz="2400" dirty="0"/>
              <a:t>).</a:t>
            </a:r>
          </a:p>
        </p:txBody>
      </p:sp>
      <p:sp>
        <p:nvSpPr>
          <p:cNvPr id="3" name="Объект 2"/>
          <p:cNvSpPr>
            <a:spLocks noGrp="1"/>
          </p:cNvSpPr>
          <p:nvPr>
            <p:ph idx="1"/>
          </p:nvPr>
        </p:nvSpPr>
        <p:spPr/>
        <p:txBody>
          <a:bodyPr>
            <a:normAutofit fontScale="70000" lnSpcReduction="20000"/>
          </a:bodyPr>
          <a:lstStyle/>
          <a:p>
            <a:pPr marL="0" indent="0" algn="just">
              <a:buNone/>
            </a:pPr>
            <a:r>
              <a:rPr lang="ru-RU" dirty="0" smtClean="0"/>
              <a:t>        Согласно </a:t>
            </a:r>
            <a:r>
              <a:rPr lang="ru-RU" dirty="0"/>
              <a:t>пунктам 12.5, 12.6 подраздела 12 раздела VII территориальной программы утвержденной  постановлением Правительства Ярославской области от 29.12.2023 № 1451-п «О Территориальной программе государственных гарантий бесплатного оказания населению Ярославской области медицинской помощи на 2023 год и на плановый период 2024 и 2025 годов» (далее – Территориальная программа) при оказании первичной медико-санитарной помощи в амбулаторных условиях для проведения во время амбулаторного приема медицинских манипуляций, операций и диагностических исследований осуществляется бесплатное обеспечение лекарственными препаратами в соответствии с перечнем жизненно необходимых и важнейших лекарственных препаратов и в соответствии с перечнем медицинских изделий; при оказании плановой первичной медико-санитарной помощи в амбулаторных условиях лекарственное обеспечение осуществляется за счет личных средств граждан, за исключением категорий граждан, имеющих право на получение соответствующих мер социальной поддержки, установленных федеральным или областным законодательством.</a:t>
            </a:r>
          </a:p>
        </p:txBody>
      </p:sp>
    </p:spTree>
    <p:extLst>
      <p:ext uri="{BB962C8B-B14F-4D97-AF65-F5344CB8AC3E}">
        <p14:creationId xmlns:p14="http://schemas.microsoft.com/office/powerpoint/2010/main" val="27553401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nSpc>
                <a:spcPct val="100000"/>
              </a:lnSpc>
            </a:pPr>
            <a:r>
              <a:rPr lang="ru-RU" sz="2000" dirty="0"/>
              <a:t>Оплата расходов медицинских организаций  на закупку препаратов не входящих в территориальную программу госгарантий по ОМС (</a:t>
            </a:r>
            <a:r>
              <a:rPr lang="ru-RU" sz="2000" dirty="0" err="1"/>
              <a:t>туберкулинодиагностика</a:t>
            </a:r>
            <a:r>
              <a:rPr lang="ru-RU" sz="2000" dirty="0"/>
              <a:t>, вакцинопрофилактика).</a:t>
            </a:r>
          </a:p>
        </p:txBody>
      </p:sp>
      <p:sp>
        <p:nvSpPr>
          <p:cNvPr id="3" name="Объект 2"/>
          <p:cNvSpPr>
            <a:spLocks noGrp="1"/>
          </p:cNvSpPr>
          <p:nvPr>
            <p:ph idx="1"/>
          </p:nvPr>
        </p:nvSpPr>
        <p:spPr/>
        <p:txBody>
          <a:bodyPr>
            <a:normAutofit lnSpcReduction="10000"/>
          </a:bodyPr>
          <a:lstStyle/>
          <a:p>
            <a:pPr marL="0" indent="0" algn="just">
              <a:buNone/>
            </a:pPr>
            <a:r>
              <a:rPr lang="ru-RU" dirty="0" smtClean="0"/>
              <a:t>            В </a:t>
            </a:r>
            <a:r>
              <a:rPr lang="ru-RU" dirty="0"/>
              <a:t>соответствии с пунктом 4 раздела V Территориальной программы первичная медико-санитарная помощь в части медицинской помощи при заболеваниях, не включенных в базовую программу ОМС, в том числе при туберкулезе, финансируется за счет средств бюджетных ассигнований областного бюджета. </a:t>
            </a:r>
          </a:p>
          <a:p>
            <a:pPr marL="0" indent="0" algn="just">
              <a:buNone/>
            </a:pPr>
            <a:r>
              <a:rPr lang="ru-RU" dirty="0" smtClean="0"/>
              <a:t>            В </a:t>
            </a:r>
            <a:r>
              <a:rPr lang="ru-RU" dirty="0"/>
              <a:t>соответствии с пунктом 1.1 раздела III Территориальной программы мероприятий, предусмотренных национальным календарем профилактических прививок, финансируются за счет средств федерального бюджета.</a:t>
            </a:r>
          </a:p>
          <a:p>
            <a:pPr marL="0" indent="0" algn="just">
              <a:buNone/>
            </a:pPr>
            <a:endParaRPr lang="ru-RU" dirty="0"/>
          </a:p>
        </p:txBody>
      </p:sp>
    </p:spTree>
    <p:extLst>
      <p:ext uri="{BB962C8B-B14F-4D97-AF65-F5344CB8AC3E}">
        <p14:creationId xmlns:p14="http://schemas.microsoft.com/office/powerpoint/2010/main" val="9892091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19256" cy="1268760"/>
          </a:xfrm>
        </p:spPr>
        <p:txBody>
          <a:bodyPr/>
          <a:lstStyle/>
          <a:p>
            <a:pPr>
              <a:lnSpc>
                <a:spcPct val="100000"/>
              </a:lnSpc>
            </a:pPr>
            <a:r>
              <a:rPr lang="ru-RU" sz="2000" dirty="0"/>
              <a:t>Выплаты за счет средств ОМС материальной помощи, премии к праздничным датам. </a:t>
            </a:r>
          </a:p>
        </p:txBody>
      </p:sp>
      <p:sp>
        <p:nvSpPr>
          <p:cNvPr id="3" name="Объект 2"/>
          <p:cNvSpPr>
            <a:spLocks noGrp="1"/>
          </p:cNvSpPr>
          <p:nvPr>
            <p:ph idx="1"/>
          </p:nvPr>
        </p:nvSpPr>
        <p:spPr/>
        <p:txBody>
          <a:bodyPr>
            <a:normAutofit fontScale="85000" lnSpcReduction="10000"/>
          </a:bodyPr>
          <a:lstStyle/>
          <a:p>
            <a:pPr marL="0" indent="0" algn="just">
              <a:buNone/>
            </a:pPr>
            <a:r>
              <a:rPr lang="ru-RU" dirty="0" smtClean="0"/>
              <a:t>      Материальная </a:t>
            </a:r>
            <a:r>
              <a:rPr lang="ru-RU" dirty="0"/>
              <a:t>помощь является выплатой социального характера и не относится к оплате труда, предусмотренной </a:t>
            </a:r>
            <a:r>
              <a:rPr lang="ru-RU" dirty="0">
                <a:hlinkClick r:id="rId2"/>
              </a:rPr>
              <a:t>ст. 129</a:t>
            </a:r>
            <a:r>
              <a:rPr lang="ru-RU" dirty="0"/>
              <a:t> и </a:t>
            </a:r>
            <a:r>
              <a:rPr lang="ru-RU" dirty="0">
                <a:hlinkClick r:id="rId3"/>
              </a:rPr>
              <a:t>135</a:t>
            </a:r>
            <a:r>
              <a:rPr lang="ru-RU" dirty="0"/>
              <a:t> ТК РФ. Трудовым законодательством осуществление выплат социального характера в обязательном порядке не предусмотрено. В связи с этим </a:t>
            </a:r>
            <a:r>
              <a:rPr lang="ru-RU" dirty="0">
                <a:hlinkClick r:id="rId4"/>
              </a:rPr>
              <a:t>ТК</a:t>
            </a:r>
            <a:r>
              <a:rPr lang="ru-RU" dirty="0"/>
              <a:t> РФ не возлагает обязанность на работодателя осуществлять выплаты социального характера</a:t>
            </a:r>
            <a:r>
              <a:rPr lang="ru-RU" dirty="0" smtClean="0"/>
              <a:t>.</a:t>
            </a:r>
          </a:p>
          <a:p>
            <a:pPr marL="0" indent="0" algn="just">
              <a:buNone/>
            </a:pPr>
            <a:r>
              <a:rPr lang="ru-RU" dirty="0" smtClean="0"/>
              <a:t>      Премии</a:t>
            </a:r>
            <a:r>
              <a:rPr lang="ru-RU" dirty="0"/>
              <a:t>, которые не связаны с конкретными результатами труда или выдаются в честь какого-либо события: юбилея, профессионального праздника (например, дня медицинского работника) и т.д. являются непроизводственными премиями (премии, не связанные с результатами трудовой деятельности) и не могут быть оплачены за счет средств ОМС. (Определение ВС РФ в от 05.02.2024 № 306-ЭС23-20466 по делу N А12-25145/2022).</a:t>
            </a:r>
          </a:p>
          <a:p>
            <a:pPr marL="0" indent="0">
              <a:buNone/>
            </a:pPr>
            <a:endParaRPr lang="ru-RU" dirty="0"/>
          </a:p>
        </p:txBody>
      </p:sp>
    </p:spTree>
    <p:extLst>
      <p:ext uri="{BB962C8B-B14F-4D97-AF65-F5344CB8AC3E}">
        <p14:creationId xmlns:p14="http://schemas.microsoft.com/office/powerpoint/2010/main" val="20128484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8147248" cy="1412776"/>
          </a:xfrm>
        </p:spPr>
        <p:txBody>
          <a:bodyPr/>
          <a:lstStyle/>
          <a:p>
            <a:pPr>
              <a:lnSpc>
                <a:spcPct val="100000"/>
              </a:lnSpc>
            </a:pPr>
            <a:r>
              <a:rPr lang="ru-RU" sz="2000" dirty="0"/>
              <a:t>Выплаты за счет средств НСЗ ТФОМС Ярославской области на софинансирование расходов медицинской организации на оплату труда врачей и среднего медицинского персонала</a:t>
            </a:r>
          </a:p>
        </p:txBody>
      </p:sp>
      <p:sp>
        <p:nvSpPr>
          <p:cNvPr id="3" name="Объект 2"/>
          <p:cNvSpPr>
            <a:spLocks noGrp="1"/>
          </p:cNvSpPr>
          <p:nvPr>
            <p:ph idx="1"/>
          </p:nvPr>
        </p:nvSpPr>
        <p:spPr/>
        <p:txBody>
          <a:bodyPr>
            <a:normAutofit fontScale="70000" lnSpcReduction="20000"/>
          </a:bodyPr>
          <a:lstStyle/>
          <a:p>
            <a:pPr marL="0" indent="0" algn="just">
              <a:buNone/>
            </a:pPr>
            <a:r>
              <a:rPr lang="ru-RU" dirty="0" smtClean="0"/>
              <a:t>       </a:t>
            </a:r>
            <a:r>
              <a:rPr lang="ru-RU" b="1" dirty="0" smtClean="0"/>
              <a:t>Средства </a:t>
            </a:r>
            <a:r>
              <a:rPr lang="ru-RU" b="1" dirty="0" err="1"/>
              <a:t>софинасирования</a:t>
            </a:r>
            <a:r>
              <a:rPr lang="ru-RU" b="1" dirty="0"/>
              <a:t> должны быть направлены на сокращение дефицита кадров - физических лиц, а не на уменьшение свободных ставок. Медицинский работник, принятый на несколько должностей, не улучшает условия доступности и качества оказания медицинской помощи, а уменьшает лишь объем свободных ставок, на которые Учреждением могли быть приняты другие лица. </a:t>
            </a:r>
          </a:p>
          <a:p>
            <a:pPr marL="0" indent="0" algn="just">
              <a:buNone/>
            </a:pPr>
            <a:r>
              <a:rPr lang="ru-RU" b="1" dirty="0" smtClean="0"/>
              <a:t>       Условия</a:t>
            </a:r>
            <a:r>
              <a:rPr lang="ru-RU" b="1" dirty="0"/>
              <a:t>, при соблюдении которых предоставляются медицинской организации средства на </a:t>
            </a:r>
            <a:r>
              <a:rPr lang="ru-RU" b="1" dirty="0" err="1"/>
              <a:t>софинансирования</a:t>
            </a:r>
            <a:r>
              <a:rPr lang="ru-RU" b="1" dirty="0"/>
              <a:t> заработной платы, указаны в части 6.6 статьи 26 Закона № 326-ФЗ, и Порядка использования средств НСЗ, среди которых в подпункте «г» указано: наличие принятого на работу медицинского работника для оказания медицинской помощи в текущем финансовом году на штатную должность в полном объеме (не менее одной ставки) сверх численности медицинских работников в медицинской организации по состоянию на 1 января текущего года или на дату распределения медицинской организации в соответствии с частью 10 статьи 36 Закона № 326-ФЗ объемов предоставления медицинской помощи. (Решение Арбитражного суда Ярославской области от 19.10 2024 Дело № А82-9643/2024).</a:t>
            </a:r>
          </a:p>
          <a:p>
            <a:endParaRPr lang="ru-RU" dirty="0"/>
          </a:p>
        </p:txBody>
      </p:sp>
    </p:spTree>
    <p:extLst>
      <p:ext uri="{BB962C8B-B14F-4D97-AF65-F5344CB8AC3E}">
        <p14:creationId xmlns:p14="http://schemas.microsoft.com/office/powerpoint/2010/main" val="33232952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19256" cy="1196752"/>
          </a:xfrm>
        </p:spPr>
        <p:txBody>
          <a:bodyPr/>
          <a:lstStyle/>
          <a:p>
            <a:pPr>
              <a:lnSpc>
                <a:spcPct val="100000"/>
              </a:lnSpc>
            </a:pPr>
            <a:r>
              <a:rPr lang="ru-RU" sz="2400" dirty="0"/>
              <a:t>Восстановление средств использованных по нецелевому назначению</a:t>
            </a:r>
          </a:p>
        </p:txBody>
      </p:sp>
      <p:sp>
        <p:nvSpPr>
          <p:cNvPr id="3" name="Объект 2"/>
          <p:cNvSpPr>
            <a:spLocks noGrp="1"/>
          </p:cNvSpPr>
          <p:nvPr>
            <p:ph idx="1"/>
          </p:nvPr>
        </p:nvSpPr>
        <p:spPr/>
        <p:txBody>
          <a:bodyPr/>
          <a:lstStyle/>
          <a:p>
            <a:pPr algn="just"/>
            <a:r>
              <a:rPr lang="ru-RU" dirty="0"/>
              <a:t>Расходы по возмещению средств ОМС, ранее использованных медицинской организацией не по целевому назначению, не предусмотрены структурой тарифа, установленного частью 7 статьи 35 Закона № 326-ФЗ и тарифным соглашением, так как является мерой ответственности в виде принуждения к возмещению сумм использованных не по целевому назначению.</a:t>
            </a:r>
          </a:p>
        </p:txBody>
      </p:sp>
    </p:spTree>
    <p:extLst>
      <p:ext uri="{BB962C8B-B14F-4D97-AF65-F5344CB8AC3E}">
        <p14:creationId xmlns:p14="http://schemas.microsoft.com/office/powerpoint/2010/main" val="15237209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19256" cy="1124744"/>
          </a:xfrm>
        </p:spPr>
        <p:txBody>
          <a:bodyPr/>
          <a:lstStyle/>
          <a:p>
            <a:r>
              <a:rPr lang="ru-RU" sz="2000" dirty="0"/>
              <a:t>Соблюдение пропорциональности затрат по ОМС</a:t>
            </a:r>
          </a:p>
        </p:txBody>
      </p:sp>
      <p:sp>
        <p:nvSpPr>
          <p:cNvPr id="3" name="Объект 2"/>
          <p:cNvSpPr>
            <a:spLocks noGrp="1"/>
          </p:cNvSpPr>
          <p:nvPr>
            <p:ph idx="1"/>
          </p:nvPr>
        </p:nvSpPr>
        <p:spPr/>
        <p:txBody>
          <a:bodyPr>
            <a:normAutofit fontScale="92500"/>
          </a:bodyPr>
          <a:lstStyle/>
          <a:p>
            <a:pPr algn="just"/>
            <a:r>
              <a:rPr lang="ru-RU" dirty="0" smtClean="0"/>
              <a:t>В пункте </a:t>
            </a:r>
            <a:r>
              <a:rPr lang="ru-RU" dirty="0"/>
              <a:t>3.2. письма Федерального фонда обязательного медицинского страхования от 23.07.2013 № 5423/21-и «О методике включения в тариф на оплату медицинской помощи расходов на содержание медицинской организации, а также затрат на приобретение оборудования стоимостью до ста тысяч рублей за единицу» указано на недопустимость ситуации, когда при наличии нескольких источников финансирования определенные виды затрат возмещаются исключительно за счет средств ОМС.</a:t>
            </a:r>
          </a:p>
          <a:p>
            <a:pPr algn="just"/>
            <a:r>
              <a:rPr lang="ru-RU" dirty="0" smtClean="0"/>
              <a:t>Способы распределение </a:t>
            </a:r>
            <a:r>
              <a:rPr lang="ru-RU" dirty="0"/>
              <a:t>затрат </a:t>
            </a:r>
            <a:r>
              <a:rPr lang="ru-RU" dirty="0" smtClean="0"/>
              <a:t>определены пунктом </a:t>
            </a:r>
            <a:r>
              <a:rPr lang="ru-RU" dirty="0"/>
              <a:t>208 </a:t>
            </a:r>
            <a:r>
              <a:rPr lang="ru-RU" dirty="0" smtClean="0"/>
              <a:t>Правил ОМС</a:t>
            </a:r>
            <a:endParaRPr lang="ru-RU" dirty="0"/>
          </a:p>
          <a:p>
            <a:endParaRPr lang="ru-RU" dirty="0"/>
          </a:p>
        </p:txBody>
      </p:sp>
    </p:spTree>
    <p:extLst>
      <p:ext uri="{BB962C8B-B14F-4D97-AF65-F5344CB8AC3E}">
        <p14:creationId xmlns:p14="http://schemas.microsoft.com/office/powerpoint/2010/main" val="2387215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363272" cy="5793507"/>
          </a:xfrm>
        </p:spPr>
        <p:txBody>
          <a:bodyPr>
            <a:normAutofit fontScale="85000" lnSpcReduction="20000"/>
          </a:bodyPr>
          <a:lstStyle/>
          <a:p>
            <a:pPr marL="0" indent="0" algn="just">
              <a:buNone/>
            </a:pPr>
            <a:r>
              <a:rPr lang="ru-RU" dirty="0"/>
              <a:t>Структура тарифа на оплату медицинской помощи установлена частью 7 статьи 35 Закона № 326-ФЗ и включает в себя расходы на заработную плату, начисления на оплату труда, прочие выплаты, приобретение лекарственных средств, расходных материалов, продуктов питания, мягкого инвентаря, медицинского инструментария, реактивов и химикатов, прочих материальных запасов, расходы на оплату стоимости лабораторных и инструментальных исследований, проводимых в других учреждениях (при отсутствии в медицинской организации лаборатории и диагностического оборудования), организации питания (при отсутствии организованного питания в медицинской организации), расходы на оплату услуг связи, транспортных услуг, коммунальных услуг, работ и услуг по содержанию имущества, включая расходы на техническое обслуживание и ремонт основных средств, расходы на арендную плату за пользование имуществом, оплату программного обеспечения и прочих услуг, социальное обеспечение работников медицинских организаций, установленное законодательством Российской Федерации, прочие расходы, расходы на приобретение основных средств (оборудование, производственный и хозяйственный инвентарь) стоимостью до четырехсот тысяч рублей за единицу.</a:t>
            </a:r>
          </a:p>
        </p:txBody>
      </p:sp>
    </p:spTree>
    <p:extLst>
      <p:ext uri="{BB962C8B-B14F-4D97-AF65-F5344CB8AC3E}">
        <p14:creationId xmlns:p14="http://schemas.microsoft.com/office/powerpoint/2010/main" val="4218705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Закупка </a:t>
            </a:r>
            <a:r>
              <a:rPr lang="ru-RU" dirty="0"/>
              <a:t>основных средств.</a:t>
            </a:r>
          </a:p>
        </p:txBody>
      </p:sp>
      <p:sp>
        <p:nvSpPr>
          <p:cNvPr id="3" name="Объект 2"/>
          <p:cNvSpPr>
            <a:spLocks noGrp="1"/>
          </p:cNvSpPr>
          <p:nvPr>
            <p:ph idx="1"/>
          </p:nvPr>
        </p:nvSpPr>
        <p:spPr/>
        <p:txBody>
          <a:bodyPr>
            <a:normAutofit fontScale="92500"/>
          </a:bodyPr>
          <a:lstStyle/>
          <a:p>
            <a:pPr algn="just"/>
            <a:r>
              <a:rPr lang="ru-RU" b="1" dirty="0"/>
              <a:t>лимит на покупку оборудования, производственного и хозяйственного инвентаря подняли до 400 тыс. руб. за единицу. Ранее предел был 100 тыс. руб. </a:t>
            </a:r>
            <a:endParaRPr lang="ru-RU" b="1" dirty="0" smtClean="0"/>
          </a:p>
          <a:p>
            <a:pPr algn="just"/>
            <a:r>
              <a:rPr lang="ru-RU" b="1" dirty="0"/>
              <a:t>допускается приобретение основных средств (медицинских изделий, используемых для проведения медицинских вмешательств, лабораторных и инструментальных исследований) стоимостью до 1 млн. рублей при отсутствии у медицинской организации, не погашенной в течение 3 месяцев кредиторской задолженности за счет средств ОМС, т.е. любая задолженность, включая задолженность по заработной плате.</a:t>
            </a:r>
          </a:p>
        </p:txBody>
      </p:sp>
    </p:spTree>
    <p:extLst>
      <p:ext uri="{BB962C8B-B14F-4D97-AF65-F5344CB8AC3E}">
        <p14:creationId xmlns:p14="http://schemas.microsoft.com/office/powerpoint/2010/main" val="26958943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Аренда </a:t>
            </a:r>
            <a:r>
              <a:rPr lang="ru-RU" dirty="0"/>
              <a:t>движимого </a:t>
            </a:r>
            <a:r>
              <a:rPr lang="ru-RU" dirty="0" smtClean="0"/>
              <a:t>имущества</a:t>
            </a:r>
            <a:endParaRPr lang="ru-RU" dirty="0"/>
          </a:p>
        </p:txBody>
      </p:sp>
      <p:sp>
        <p:nvSpPr>
          <p:cNvPr id="3" name="Объект 2"/>
          <p:cNvSpPr>
            <a:spLocks noGrp="1"/>
          </p:cNvSpPr>
          <p:nvPr>
            <p:ph idx="1"/>
          </p:nvPr>
        </p:nvSpPr>
        <p:spPr/>
        <p:txBody>
          <a:bodyPr>
            <a:normAutofit fontScale="92500" lnSpcReduction="20000"/>
          </a:bodyPr>
          <a:lstStyle/>
          <a:p>
            <a:r>
              <a:rPr lang="ru-RU" dirty="0"/>
              <a:t>Ограничения в 400 тысяч рублей (или в 1 млн. рублей в год за один объект лизинга при отсутствии кредиторской задолженности) распространяются как на выкупной платеж, так и на периодические лизинговые платежи.</a:t>
            </a:r>
          </a:p>
          <a:p>
            <a:r>
              <a:rPr lang="ru-RU" dirty="0" smtClean="0"/>
              <a:t>Общая </a:t>
            </a:r>
            <a:r>
              <a:rPr lang="ru-RU" dirty="0"/>
              <a:t>сумма платежей за год за один предмет лизинга (включая выкупной платеж при его наличии) не может превышать 1 млн. рублей (или 400 тысяч рублей при наличии у медицинской организации кредиторской задолженности). (Совместное письмо Минздрава России от 05.02.2024 № 31-1/И/2-1961, ФФОМС № 00-10-26-1-06/1966 «По вопросу изменения источника финансирования финансовой аренды (лизинга), а также выкупа предмета лизинга»; Письмо ФФОМС от 16.01.2024 № 00-10-101-2-06/451 «О расходовании средств ОМС»).</a:t>
            </a:r>
          </a:p>
          <a:p>
            <a:endParaRPr lang="ru-RU" dirty="0"/>
          </a:p>
        </p:txBody>
      </p:sp>
    </p:spTree>
    <p:extLst>
      <p:ext uri="{BB962C8B-B14F-4D97-AF65-F5344CB8AC3E}">
        <p14:creationId xmlns:p14="http://schemas.microsoft.com/office/powerpoint/2010/main" val="15100780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08912" cy="1080120"/>
          </a:xfrm>
        </p:spPr>
        <p:txBody>
          <a:bodyPr/>
          <a:lstStyle/>
          <a:p>
            <a:pPr>
              <a:lnSpc>
                <a:spcPct val="150000"/>
              </a:lnSpc>
            </a:pPr>
            <a:r>
              <a:rPr lang="ru-RU" sz="1800" dirty="0" smtClean="0"/>
              <a:t>Расходование </a:t>
            </a:r>
            <a:r>
              <a:rPr lang="ru-RU" sz="1800" dirty="0"/>
              <a:t>средств ОМС после завершения участия в реализации территориальной программы государственных гарантий</a:t>
            </a:r>
          </a:p>
        </p:txBody>
      </p:sp>
      <p:sp>
        <p:nvSpPr>
          <p:cNvPr id="3" name="Объект 2"/>
          <p:cNvSpPr>
            <a:spLocks noGrp="1"/>
          </p:cNvSpPr>
          <p:nvPr>
            <p:ph idx="1"/>
          </p:nvPr>
        </p:nvSpPr>
        <p:spPr/>
        <p:txBody>
          <a:bodyPr>
            <a:normAutofit fontScale="62500" lnSpcReduction="20000"/>
          </a:bodyPr>
          <a:lstStyle/>
          <a:p>
            <a:pPr marL="0" indent="0">
              <a:buNone/>
            </a:pPr>
            <a:r>
              <a:rPr lang="ru-RU" b="1" dirty="0" smtClean="0"/>
              <a:t>          Согласно </a:t>
            </a:r>
            <a:r>
              <a:rPr lang="ru-RU" b="1" dirty="0"/>
              <a:t>части 7.1 статьи 35 Закона № 326  допускается использование медицинской организацией средств обязательного медицинского страхования, полученных за оказанную медицинскую помощь, по направлениям расходования и в размере, которые определяются учредителем медицинской организации при выполнении ряда условий:</a:t>
            </a:r>
          </a:p>
          <a:p>
            <a:pPr marL="0" indent="0">
              <a:buNone/>
            </a:pPr>
            <a:r>
              <a:rPr lang="ru-RU" b="1" dirty="0" smtClean="0"/>
              <a:t>        - </a:t>
            </a:r>
            <a:r>
              <a:rPr lang="ru-RU" b="1" dirty="0"/>
              <a:t>завершить участие в реализации программ обязательного медицинского страхования на соответствующий год;</a:t>
            </a:r>
          </a:p>
          <a:p>
            <a:pPr marL="0" indent="0">
              <a:buNone/>
            </a:pPr>
            <a:r>
              <a:rPr lang="ru-RU" b="1" dirty="0" smtClean="0"/>
              <a:t>        - </a:t>
            </a:r>
            <a:r>
              <a:rPr lang="ru-RU" b="1" dirty="0"/>
              <a:t>исполнить все обязательства по договору на оказание и оплату медицинской помощи по обязательному медицинскому страхованию и договору на оказание и оплату медицинской помощи в рамках базовой программы обязательного медицинского страхования;</a:t>
            </a:r>
          </a:p>
          <a:p>
            <a:pPr marL="0" indent="0">
              <a:buNone/>
            </a:pPr>
            <a:r>
              <a:rPr lang="ru-RU" b="1" dirty="0" smtClean="0"/>
              <a:t>        - </a:t>
            </a:r>
            <a:r>
              <a:rPr lang="ru-RU" b="1" dirty="0"/>
              <a:t>отсутствие просроченной кредиторской задолженности;</a:t>
            </a:r>
          </a:p>
          <a:p>
            <a:pPr marL="0" indent="0">
              <a:buNone/>
            </a:pPr>
            <a:r>
              <a:rPr lang="ru-RU" b="1" dirty="0" smtClean="0"/>
              <a:t>        - </a:t>
            </a:r>
            <a:r>
              <a:rPr lang="ru-RU" b="1" dirty="0"/>
              <a:t>отсутствие кредиторской задолженности по оплате труда, начислений на выплаты по оплате труда (т.е. сумм начисленной, но не выплаченной в установленные сроки работникам заработной платы и иных выплат, которые приравниваются к зарплатным выплатам);</a:t>
            </a:r>
          </a:p>
          <a:p>
            <a:pPr marL="0" indent="0">
              <a:buNone/>
            </a:pPr>
            <a:r>
              <a:rPr lang="ru-RU" b="1" dirty="0" smtClean="0"/>
              <a:t>        - </a:t>
            </a:r>
            <a:r>
              <a:rPr lang="ru-RU" b="1" dirty="0"/>
              <a:t>направления расходования средств и их размер, должны быть определены учредителем медицинской организации и внесены в территориальную программу государственных гарантий на соответствующий год (далее – ТПГГ);</a:t>
            </a:r>
          </a:p>
          <a:p>
            <a:pPr marL="0" indent="0">
              <a:buNone/>
            </a:pPr>
            <a:r>
              <a:rPr lang="ru-RU" b="1" dirty="0" smtClean="0"/>
              <a:t>        - </a:t>
            </a:r>
            <a:r>
              <a:rPr lang="ru-RU" b="1" dirty="0"/>
              <a:t>уведомить орган исполнительной власти субъекта Российской Федерации в сфере здравоохранения о направлении и размере указанных средств</a:t>
            </a:r>
          </a:p>
          <a:p>
            <a:endParaRPr lang="ru-RU" dirty="0"/>
          </a:p>
        </p:txBody>
      </p:sp>
    </p:spTree>
    <p:extLst>
      <p:ext uri="{BB962C8B-B14F-4D97-AF65-F5344CB8AC3E}">
        <p14:creationId xmlns:p14="http://schemas.microsoft.com/office/powerpoint/2010/main" val="40193799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1"/>
            <a:ext cx="8291264" cy="4320480"/>
          </a:xfrm>
        </p:spPr>
        <p:txBody>
          <a:bodyPr/>
          <a:lstStyle/>
          <a:p>
            <a:r>
              <a:rPr lang="ru-RU" sz="3600" dirty="0"/>
              <a:t>Основные нарушения в расходовании средств ОМС, установленные  по результатам проведенных проверок медицинских организаций в 2024 </a:t>
            </a:r>
            <a:r>
              <a:rPr lang="ru-RU" sz="3600" dirty="0" smtClean="0"/>
              <a:t>году</a:t>
            </a:r>
            <a:endParaRPr lang="ru-RU" dirty="0"/>
          </a:p>
        </p:txBody>
      </p:sp>
    </p:spTree>
    <p:extLst>
      <p:ext uri="{BB962C8B-B14F-4D97-AF65-F5344CB8AC3E}">
        <p14:creationId xmlns:p14="http://schemas.microsoft.com/office/powerpoint/2010/main" val="570685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0"/>
            <a:ext cx="8075240" cy="980728"/>
          </a:xfrm>
        </p:spPr>
        <p:txBody>
          <a:bodyPr/>
          <a:lstStyle/>
          <a:p>
            <a:r>
              <a:rPr lang="ru-RU" sz="2000" dirty="0"/>
              <a:t>Оплата обучения немедицинского и медицинского персонала</a:t>
            </a:r>
          </a:p>
        </p:txBody>
      </p:sp>
      <p:sp>
        <p:nvSpPr>
          <p:cNvPr id="3" name="Объект 2"/>
          <p:cNvSpPr>
            <a:spLocks noGrp="1"/>
          </p:cNvSpPr>
          <p:nvPr>
            <p:ph idx="1"/>
          </p:nvPr>
        </p:nvSpPr>
        <p:spPr/>
        <p:txBody>
          <a:bodyPr>
            <a:normAutofit fontScale="92500" lnSpcReduction="10000"/>
          </a:bodyPr>
          <a:lstStyle/>
          <a:p>
            <a:pPr marL="0" indent="0">
              <a:buNone/>
            </a:pPr>
            <a:r>
              <a:rPr lang="ru-RU" b="1" dirty="0"/>
              <a:t>Не подлежит оплате за счет средств ОМС в части расходов:</a:t>
            </a:r>
          </a:p>
          <a:p>
            <a:pPr marL="0" indent="0">
              <a:buNone/>
            </a:pPr>
            <a:r>
              <a:rPr lang="ru-RU" dirty="0"/>
              <a:t>- обучение немедицинского персонала.</a:t>
            </a:r>
          </a:p>
          <a:p>
            <a:pPr marL="0" indent="0">
              <a:buNone/>
            </a:pPr>
            <a:r>
              <a:rPr lang="ru-RU" dirty="0"/>
              <a:t>- обучение медицинского персонала по программам и вопросам, не связанным с оказанием медицинской помощи по ОМС (техника безопасности, охрана, труда, вакцинопрофилактика).</a:t>
            </a:r>
          </a:p>
          <a:p>
            <a:pPr marL="0" indent="0">
              <a:buNone/>
            </a:pPr>
            <a:r>
              <a:rPr lang="ru-RU" b="1" dirty="0" smtClean="0"/>
              <a:t>Подлежит </a:t>
            </a:r>
            <a:r>
              <a:rPr lang="ru-RU" b="1" dirty="0"/>
              <a:t>оплате за счет средств ОМС в части расходов:</a:t>
            </a:r>
          </a:p>
          <a:p>
            <a:pPr marL="0" indent="0">
              <a:buNone/>
            </a:pPr>
            <a:r>
              <a:rPr lang="ru-RU" dirty="0"/>
              <a:t>- обучение медицинского персонала по дополнительным профессиональным программам обучения, связанным с оказанием медицинской в соответствии с действующим законодательством</a:t>
            </a:r>
          </a:p>
          <a:p>
            <a:pPr marL="0" indent="0">
              <a:buNone/>
            </a:pPr>
            <a:endParaRPr lang="ru-RU" dirty="0"/>
          </a:p>
        </p:txBody>
      </p:sp>
    </p:spTree>
    <p:extLst>
      <p:ext uri="{BB962C8B-B14F-4D97-AF65-F5344CB8AC3E}">
        <p14:creationId xmlns:p14="http://schemas.microsoft.com/office/powerpoint/2010/main" val="3866141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19256" cy="864096"/>
          </a:xfrm>
        </p:spPr>
        <p:txBody>
          <a:bodyPr/>
          <a:lstStyle/>
          <a:p>
            <a:pPr>
              <a:lnSpc>
                <a:spcPct val="100000"/>
              </a:lnSpc>
            </a:pPr>
            <a:r>
              <a:rPr lang="ru-RU" sz="1800" dirty="0"/>
              <a:t>Не подлежит оплате за счет средств ОМС </a:t>
            </a:r>
            <a:br>
              <a:rPr lang="ru-RU" sz="1800" dirty="0"/>
            </a:br>
            <a:r>
              <a:rPr lang="ru-RU" sz="1800" dirty="0"/>
              <a:t>в части расходов на охрану труда:</a:t>
            </a:r>
          </a:p>
        </p:txBody>
      </p:sp>
      <p:sp>
        <p:nvSpPr>
          <p:cNvPr id="3" name="Объект 2"/>
          <p:cNvSpPr>
            <a:spLocks noGrp="1"/>
          </p:cNvSpPr>
          <p:nvPr>
            <p:ph idx="1"/>
          </p:nvPr>
        </p:nvSpPr>
        <p:spPr/>
        <p:txBody>
          <a:bodyPr>
            <a:normAutofit fontScale="92500" lnSpcReduction="10000"/>
          </a:bodyPr>
          <a:lstStyle/>
          <a:p>
            <a:pPr marL="0" indent="0" algn="just">
              <a:buNone/>
            </a:pPr>
            <a:r>
              <a:rPr lang="ru-RU" dirty="0" smtClean="0"/>
              <a:t>         1</a:t>
            </a:r>
            <a:r>
              <a:rPr lang="ru-RU" dirty="0"/>
              <a:t>. Обучение медицинского и немедицинского персонала по охране труда, пожарной безопасности и т.д., так как данные расходы не связаны с оказанием медицинской помощи по ОМС.</a:t>
            </a:r>
          </a:p>
          <a:p>
            <a:pPr marL="0" indent="0" algn="just">
              <a:buNone/>
            </a:pPr>
            <a:r>
              <a:rPr lang="ru-RU" dirty="0" smtClean="0"/>
              <a:t>        2</a:t>
            </a:r>
            <a:r>
              <a:rPr lang="ru-RU" dirty="0"/>
              <a:t>. Приобретение средств индивидуальной защиты (противогазы, респираторы, дыхательные маски), так это не связано с оказанием медицинской помощи по ОМС.</a:t>
            </a:r>
          </a:p>
          <a:p>
            <a:pPr marL="0" indent="0" algn="just">
              <a:buNone/>
            </a:pPr>
            <a:r>
              <a:rPr lang="ru-RU" dirty="0" smtClean="0"/>
              <a:t>       3</a:t>
            </a:r>
            <a:r>
              <a:rPr lang="ru-RU" dirty="0"/>
              <a:t>. Доплаты в связи с опасными для здоровья и особо тяжелыми условиями труда, в части медицинской помощи не входящей в программу государственных гарантий бесплатного оказания медицинской помощи по ОМС.</a:t>
            </a:r>
          </a:p>
          <a:p>
            <a:pPr marL="0" indent="0">
              <a:buNone/>
            </a:pPr>
            <a:endParaRPr lang="ru-RU" dirty="0"/>
          </a:p>
        </p:txBody>
      </p:sp>
    </p:spTree>
    <p:extLst>
      <p:ext uri="{BB962C8B-B14F-4D97-AF65-F5344CB8AC3E}">
        <p14:creationId xmlns:p14="http://schemas.microsoft.com/office/powerpoint/2010/main" val="272342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nSpc>
                <a:spcPct val="100000"/>
              </a:lnSpc>
            </a:pPr>
            <a:r>
              <a:rPr lang="ru-RU" sz="2000" dirty="0"/>
              <a:t>Подлежит оплате за счет средств ОМС</a:t>
            </a:r>
            <a:br>
              <a:rPr lang="ru-RU" sz="2000" dirty="0"/>
            </a:br>
            <a:r>
              <a:rPr lang="ru-RU" sz="2000" dirty="0"/>
              <a:t> в части расходов на охрану труда:</a:t>
            </a:r>
            <a:br>
              <a:rPr lang="ru-RU" sz="2000" dirty="0"/>
            </a:br>
            <a:endParaRPr lang="ru-RU" sz="2000" dirty="0"/>
          </a:p>
        </p:txBody>
      </p:sp>
      <p:sp>
        <p:nvSpPr>
          <p:cNvPr id="3" name="Объект 2"/>
          <p:cNvSpPr>
            <a:spLocks noGrp="1"/>
          </p:cNvSpPr>
          <p:nvPr>
            <p:ph idx="1"/>
          </p:nvPr>
        </p:nvSpPr>
        <p:spPr/>
        <p:txBody>
          <a:bodyPr>
            <a:normAutofit fontScale="85000" lnSpcReduction="20000"/>
          </a:bodyPr>
          <a:lstStyle/>
          <a:p>
            <a:pPr marL="0" indent="0">
              <a:buNone/>
            </a:pPr>
            <a:r>
              <a:rPr lang="ru-RU" dirty="0" smtClean="0"/>
              <a:t>          1</a:t>
            </a:r>
            <a:r>
              <a:rPr lang="ru-RU" dirty="0"/>
              <a:t>. Расходы на проведение специальной оценки условий труда рабочих мест структурных подразделений медицинской организации участвующих в оказании медицинской помощи в рамках программы государственных гарантий бесплатного оказания медицинской помощи по ОМС.</a:t>
            </a:r>
          </a:p>
          <a:p>
            <a:pPr marL="0" indent="0">
              <a:buNone/>
            </a:pPr>
            <a:r>
              <a:rPr lang="ru-RU" dirty="0" smtClean="0"/>
              <a:t>         2</a:t>
            </a:r>
            <a:r>
              <a:rPr lang="ru-RU" dirty="0"/>
              <a:t>.  Расходы на закупку молока или других равноценных пищевых продуктов (в том числе денежную компенсацию взамен молока) на рабочих местах с вредными условиями труда по результатам СОУТ.</a:t>
            </a:r>
          </a:p>
          <a:p>
            <a:pPr marL="0" indent="0">
              <a:buNone/>
            </a:pPr>
            <a:r>
              <a:rPr lang="ru-RU" dirty="0" smtClean="0"/>
              <a:t>        3</a:t>
            </a:r>
            <a:r>
              <a:rPr lang="ru-RU" dirty="0"/>
              <a:t>. Доплаты в связи с опасными для здоровья и особо тяжелыми условиями труда при оказании медицинской помощи по ОМС.</a:t>
            </a:r>
          </a:p>
          <a:p>
            <a:pPr marL="0" indent="0">
              <a:buNone/>
            </a:pPr>
            <a:r>
              <a:rPr lang="ru-RU" dirty="0" smtClean="0"/>
              <a:t>        4</a:t>
            </a:r>
            <a:r>
              <a:rPr lang="ru-RU" dirty="0"/>
              <a:t>. Расходы на приобретение средств индивидуальной защиты необходимых непосредственно для оказания медицинской помощи по ОМС (медицинские маски, халаты, перчатки, костюмы хирургические и т.д.).</a:t>
            </a:r>
          </a:p>
          <a:p>
            <a:endParaRPr lang="ru-RU" dirty="0"/>
          </a:p>
        </p:txBody>
      </p:sp>
    </p:spTree>
    <p:extLst>
      <p:ext uri="{BB962C8B-B14F-4D97-AF65-F5344CB8AC3E}">
        <p14:creationId xmlns:p14="http://schemas.microsoft.com/office/powerpoint/2010/main" val="35968286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92</TotalTime>
  <Words>1803</Words>
  <Application>Microsoft Office PowerPoint</Application>
  <PresentationFormat>Экран (4:3)</PresentationFormat>
  <Paragraphs>53</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Исполнительная</vt:lpstr>
      <vt:lpstr>Доклад «Вопросы нецелевого использования средств обязательного медицинского страхования (обзор нарушений, выявленных в 2024 году)   </vt:lpstr>
      <vt:lpstr>Презентация PowerPoint</vt:lpstr>
      <vt:lpstr>Закупка основных средств.</vt:lpstr>
      <vt:lpstr>Аренда движимого имущества</vt:lpstr>
      <vt:lpstr>Расходование средств ОМС после завершения участия в реализации территориальной программы государственных гарантий</vt:lpstr>
      <vt:lpstr>Основные нарушения в расходовании средств ОМС, установленные  по результатам проведенных проверок медицинских организаций в 2024 году</vt:lpstr>
      <vt:lpstr>Оплата обучения немедицинского и медицинского персонала</vt:lpstr>
      <vt:lpstr>Не подлежит оплате за счет средств ОМС  в части расходов на охрану труда:</vt:lpstr>
      <vt:lpstr>Подлежит оплате за счет средств ОМС  в части расходов на охрану труда: </vt:lpstr>
      <vt:lpstr>Оплата расходов по обязательным предварительным, периодическим медицинским осмотрам за счет средств обязательного медицинского страхования.</vt:lpstr>
      <vt:lpstr>Оплата расходов по монтажу, ремонту систем пожарной, охранной сигнализаций </vt:lpstr>
      <vt:lpstr>Оплата расходов медицинских организаций  на закупку препаратов, не входящих в территориальную программу госгарантий по ОМС (иммуноглобулин, Иммуноро Кедрион).</vt:lpstr>
      <vt:lpstr>Оплата расходов медицинских организаций  на закупку препаратов не входящих в территориальную программу госгарантий по ОМС (туберкулинодиагностика, вакцинопрофилактика).</vt:lpstr>
      <vt:lpstr>Выплаты за счет средств ОМС материальной помощи, премии к праздничным датам. </vt:lpstr>
      <vt:lpstr>Выплаты за счет средств НСЗ ТФОМС Ярославской области на софинансирование расходов медицинской организации на оплату труда врачей и среднего медицинского персонала</vt:lpstr>
      <vt:lpstr>Восстановление средств использованных по нецелевому назначению</vt:lpstr>
      <vt:lpstr>Соблюдение пропорциональности затрат по ОМС</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Доклад «Вопросы нецелевого использования средств обязательного медицинского страхования (обзор нарушений, выявленных в 2024 году)   </dc:title>
  <dc:creator>Виталий Ю. Леханов</dc:creator>
  <cp:lastModifiedBy>Виталий Ю. Леханов</cp:lastModifiedBy>
  <cp:revision>11</cp:revision>
  <dcterms:created xsi:type="dcterms:W3CDTF">2024-11-27T06:56:07Z</dcterms:created>
  <dcterms:modified xsi:type="dcterms:W3CDTF">2024-12-05T07:07:38Z</dcterms:modified>
</cp:coreProperties>
</file>